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5"/>
  </p:notesMasterIdLst>
  <p:sldIdLst>
    <p:sldId id="265" r:id="rId2"/>
    <p:sldId id="256" r:id="rId3"/>
    <p:sldId id="262" r:id="rId4"/>
    <p:sldId id="296" r:id="rId5"/>
    <p:sldId id="281" r:id="rId6"/>
    <p:sldId id="300" r:id="rId7"/>
    <p:sldId id="290" r:id="rId8"/>
    <p:sldId id="299" r:id="rId9"/>
    <p:sldId id="268" r:id="rId10"/>
    <p:sldId id="298" r:id="rId11"/>
    <p:sldId id="269" r:id="rId12"/>
    <p:sldId id="267" r:id="rId13"/>
    <p:sldId id="295" r:id="rId1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limBook_User" initials="B" lastIdx="0" clrIdx="0">
    <p:extLst>
      <p:ext uri="{19B8F6BF-5375-455C-9EA6-DF929625EA0E}">
        <p15:presenceInfo xmlns:p15="http://schemas.microsoft.com/office/powerpoint/2012/main" xmlns="" userId="BilimBook_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6546E-9ACF-4CE1-AA5D-F9E57D5D97DC}" type="datetimeFigureOut">
              <a:rPr lang="ru-KZ" smtClean="0"/>
              <a:pPr/>
              <a:t>16.05.2025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4EBFA-122E-4430-80FC-88630D11C589}" type="slidenum">
              <a:rPr lang="ru-KZ" smtClean="0"/>
              <a:pPr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xmlns="" val="316152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4EBFA-122E-4430-80FC-88630D11C589}" type="slidenum">
              <a:rPr lang="ru-KZ" smtClean="0"/>
              <a:pPr/>
              <a:t>8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xmlns="" val="2260665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4EBFA-122E-4430-80FC-88630D11C589}" type="slidenum">
              <a:rPr lang="ru-KZ" smtClean="0"/>
              <a:pPr/>
              <a:t>9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xmlns="" val="2260665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4EBFA-122E-4430-80FC-88630D11C589}" type="slidenum">
              <a:rPr lang="ru-KZ" smtClean="0"/>
              <a:pPr/>
              <a:t>10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xmlns="" val="2260665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26755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149073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231193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124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38942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7540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7320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45660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90464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09537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985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968653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986718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2242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38499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6738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2541F-EAD2-432B-B1F1-92228ECCC60F}" type="datetimeFigureOut">
              <a:rPr lang="x-none" smtClean="0"/>
              <a:pPr/>
              <a:t>16.05.2025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54AC243-533C-4216-99E5-61DDA6CC3556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23020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517640-CA08-9977-61BF-E916DE253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694" y="785004"/>
            <a:ext cx="11015932" cy="4615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Степногорск</a:t>
            </a:r>
            <a:r>
              <a:rPr lang="ru-RU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қаласының </a:t>
            </a:r>
            <a:br>
              <a:rPr lang="kk-KZ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«Қаныш Сәтпаев атындағы </a:t>
            </a:r>
            <a:br>
              <a:rPr lang="ru-RU" sz="4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№9 </a:t>
            </a:r>
            <a:r>
              <a:rPr lang="kk-KZ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жалпы орта білім беретін мектебінің           </a:t>
            </a:r>
            <a:br>
              <a:rPr lang="kk-KZ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математика, информатика, физика, </a:t>
            </a:r>
            <a:br>
              <a:rPr lang="kk-KZ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химия , биология, география</a:t>
            </a:r>
            <a:br>
              <a:rPr lang="kk-KZ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пәндер бірлестігінің жылдық есебі</a:t>
            </a: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82657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FB3F0C7-9B13-E644-6763-A13EEBA57472}"/>
              </a:ext>
            </a:extLst>
          </p:cNvPr>
          <p:cNvSpPr txBox="1"/>
          <p:nvPr/>
        </p:nvSpPr>
        <p:spPr>
          <a:xfrm>
            <a:off x="795670" y="229125"/>
            <a:ext cx="10600659" cy="349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kk-KZ" sz="3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Әдістемелік бірлестіктің тақырыбы</a:t>
            </a:r>
            <a:r>
              <a:rPr lang="kk-KZ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x-none" sz="3200" b="1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	«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Математика, информатика, физика, химия , биология, география </a:t>
            </a:r>
            <a:r>
              <a:rPr lang="ru-RU" sz="32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пәндерін оқытуда жаңа технологиялық әдістерді пайдалану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арқылы оқушылардың өз бетімен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жұмыстану қабілеттерін арттыру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шығармашылық құзыреттіліктерін дамыту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x-none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8D540AAE-C86D-82E3-5EA7-4809CD1B74E7}"/>
              </a:ext>
            </a:extLst>
          </p:cNvPr>
          <p:cNvSpPr txBox="1">
            <a:spLocks/>
          </p:cNvSpPr>
          <p:nvPr/>
        </p:nvSpPr>
        <p:spPr>
          <a:xfrm>
            <a:off x="710381" y="3308905"/>
            <a:ext cx="10515600" cy="28362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k-KZ" sz="32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Мақсаты:</a:t>
            </a:r>
            <a:endParaRPr lang="x-none" sz="32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kk-KZ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Математика, информатика, физика, химия , биология, география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пәні мұғалімдерінің әдістемелік шеберліктерін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жандандыру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арқылы, оқушылардың теориялық білімдерін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практика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жүзінде пайдалану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құзыреттілігін қалыптастыруға ықпал ету</a:t>
            </a:r>
            <a:endParaRPr lang="x-none" sz="3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x-none" sz="3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97695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517640-CA08-9977-61BF-E916DE253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0"/>
            <a:ext cx="11551920" cy="1091535"/>
          </a:xfrm>
        </p:spPr>
        <p:txBody>
          <a:bodyPr>
            <a:noAutofit/>
          </a:bodyPr>
          <a:lstStyle/>
          <a:p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Степногорск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қаласының 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«Қаныш Сәтпаев атындағы </a:t>
            </a:r>
            <a:b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№9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жалпы орта білім беретін мектебінің математика,</a:t>
            </a:r>
            <a:b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информатика, физика,  химия , биология, география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әні </a:t>
            </a:r>
            <a:r>
              <a:rPr lang="kk-KZ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мұғалімдері</a:t>
            </a:r>
            <a:endParaRPr lang="x-none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03720" y="1511141"/>
            <a:ext cx="38042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5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пәні мұғалімі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2</a:t>
            </a:r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пәні мұғалімі: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пәні мұғалімі: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пәні мұғалімі: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 25\Downloads\7ade0aa8-6607-4b37-9612-12d03ee8cc5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548" y="762238"/>
            <a:ext cx="7794128" cy="58542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06982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«Ғылым – болашақтың кілті» тақырыбындағы онкүндік (МИФХБГ)</a:t>
            </a:r>
            <a:br>
              <a:rPr lang="kk-KZ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Мақсаты: Оқушыларға математика, информатика, физика, химия,  биология, география пәндері бойынша сапалы білім алуына қажетті  әдіс – тәсілдерді қолдану шеберліктерін шыңдау, логикалық ойнауын қалыптастыру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52102" t="24286" r="9073" b="10000"/>
          <a:stretch>
            <a:fillRect/>
          </a:stretch>
        </p:blipFill>
        <p:spPr bwMode="auto">
          <a:xfrm>
            <a:off x="1682151" y="1802922"/>
            <a:ext cx="7763774" cy="505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18523434"/>
              </p:ext>
            </p:extLst>
          </p:nvPr>
        </p:nvGraphicFramePr>
        <p:xfrm>
          <a:off x="467868" y="1393415"/>
          <a:ext cx="11327892" cy="4548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4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973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216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46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53303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Ашық сабақтар тақырыбы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Шара  атауы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Уақыты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7407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«Санның пайызын және пайызы бойынша санды табу»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5-сынып 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Математика,</a:t>
                      </a:r>
                      <a:r>
                        <a:rPr lang="kk-KZ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информатика, физика,  химия , биология, география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әндерінің</a:t>
                      </a:r>
                      <a:r>
                        <a:rPr lang="kk-KZ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(МИФХБГ) </a:t>
                      </a:r>
                      <a:r>
                        <a:rPr lang="kk-KZ" sz="16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апталығы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Еркинбек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3155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«Шамалар арасындағы тәуелділіктерді берілу тәсілдері: аналитикалық (формула арқылы), кестелік, графиктік тәсіл»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6-сынып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Педагогикалық құзіреттілікті арттыру және іс-тәжірибе</a:t>
                      </a:r>
                      <a:r>
                        <a:rPr lang="kk-KZ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алмасу 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Нұрғамит Г.М.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3155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«Жарықтың шағылуы, шағылу заңдары, жазық айналар»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8-сынып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Математика,</a:t>
                      </a:r>
                      <a:r>
                        <a:rPr lang="kk-KZ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информатика, физика,  химия , биология, география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әндерінің</a:t>
                      </a:r>
                      <a:r>
                        <a:rPr lang="kk-KZ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(МИФХБГ) </a:t>
                      </a:r>
                      <a:r>
                        <a:rPr lang="kk-KZ" sz="16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апталығы</a:t>
                      </a:r>
                      <a:endParaRPr lang="ru-RU" sz="16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Әзен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Р.Ә.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52284"/>
            <a:ext cx="1043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Ашық сабақтар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/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18523434"/>
              </p:ext>
            </p:extLst>
          </p:nvPr>
        </p:nvGraphicFramePr>
        <p:xfrm>
          <a:off x="467868" y="1393415"/>
          <a:ext cx="11327892" cy="4060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4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973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216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46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53303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Ашық сабақтар тақырыбы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Шара  атауы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Уақыты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Мұғалім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7407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«Тұздар гидролизі»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9-сынып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Педагогикалық құзіреттілікті арттыру және іс-тәжірибе</a:t>
                      </a:r>
                      <a:r>
                        <a:rPr lang="kk-KZ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алмасу </a:t>
                      </a:r>
                      <a:endParaRPr lang="ru-RU" sz="16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Ақпан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Нұрлан Ж.Н.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3155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«Карбонильді қосылыстардың құрылысы және номенклатурасы</a:t>
                      </a:r>
                      <a:r>
                        <a:rPr lang="kk-KZ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11-сынып 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Математика,</a:t>
                      </a:r>
                      <a:r>
                        <a:rPr lang="kk-KZ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информатика, физика,  химия , биология, география 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әндерінің</a:t>
                      </a:r>
                      <a:r>
                        <a:rPr lang="kk-KZ" sz="16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(МИФХБГ) </a:t>
                      </a:r>
                      <a:r>
                        <a:rPr lang="kk-KZ" sz="16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апталығы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Сәуір 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Нұрлан Ж.Н.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3155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Экожүйелер (Экожүйе құрамбөліктері (компоненттері) арасындағы байланыс)</a:t>
                      </a:r>
                    </a:p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6-сынып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Педагогикалық құзіреттілікті арттыру және іс-тәжірибе</a:t>
                      </a:r>
                      <a:r>
                        <a:rPr lang="kk-KZ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алмасу </a:t>
                      </a:r>
                      <a:endParaRPr lang="ru-RU" sz="16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Наурыз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Молдахметова Г.Б.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52284"/>
            <a:ext cx="1043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Ашық сабақтар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/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-521112" y="101859"/>
            <a:ext cx="4075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Фотогалерея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/>
              <a:t> </a:t>
            </a:r>
            <a:endParaRPr lang="ru-RU" sz="2000" dirty="0"/>
          </a:p>
        </p:txBody>
      </p:sp>
      <p:pic>
        <p:nvPicPr>
          <p:cNvPr id="16" name="Рисунок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705" y="717118"/>
            <a:ext cx="2346386" cy="18276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398808" y="0"/>
            <a:ext cx="2700067" cy="207896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8" name="Рисунок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35306" y="112897"/>
            <a:ext cx="2700068" cy="18876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532188" y="696602"/>
            <a:ext cx="2521789" cy="26331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Рисунок 19"/>
          <p:cNvPicPr/>
          <p:nvPr/>
        </p:nvPicPr>
        <p:blipFill>
          <a:blip r:embed="rId6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4452" y="2763911"/>
            <a:ext cx="2447963" cy="18943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1" name="Рисунок 20"/>
          <p:cNvPicPr/>
          <p:nvPr/>
        </p:nvPicPr>
        <p:blipFill>
          <a:blip r:embed="rId7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57200" y="4796287"/>
            <a:ext cx="3062377" cy="19236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Рисунок 21"/>
          <p:cNvPicPr/>
          <p:nvPr/>
        </p:nvPicPr>
        <p:blipFill>
          <a:blip r:embed="rId8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341742" y="4232748"/>
            <a:ext cx="3597215" cy="2400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3" name="Рисунок 22"/>
          <p:cNvPicPr/>
          <p:nvPr/>
        </p:nvPicPr>
        <p:blipFill>
          <a:blip r:embed="rId9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313207" y="4405277"/>
            <a:ext cx="3532463" cy="23233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/>
          <p:cNvPicPr/>
          <p:nvPr/>
        </p:nvPicPr>
        <p:blipFill>
          <a:blip r:embed="rId10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039156" y="2102023"/>
            <a:ext cx="2566304" cy="2202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/>
          <p:cNvPicPr/>
          <p:nvPr/>
        </p:nvPicPr>
        <p:blipFill>
          <a:blip r:embed="rId11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372928" y="2127903"/>
            <a:ext cx="3303917" cy="21853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167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697" y="0"/>
            <a:ext cx="10515600" cy="737419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МИФХБГ пәні мұғалімдерінің іс-тәжірибелерін </a:t>
            </a:r>
            <a:r>
              <a:rPr lang="kk-KZ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баспа беттеріне, басылымға беруі мен  әдістемелік құралдар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таратуы және олимпиада мен байқаулар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68863044"/>
              </p:ext>
            </p:extLst>
          </p:nvPr>
        </p:nvGraphicFramePr>
        <p:xfrm>
          <a:off x="149620" y="737419"/>
          <a:ext cx="12051006" cy="6050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79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193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59379">
                  <a:extLst>
                    <a:ext uri="{9D8B030D-6E8A-4147-A177-3AD203B41FA5}">
                      <a16:colId xmlns:a16="http://schemas.microsoft.com/office/drawing/2014/main" xmlns="" val="1473794988"/>
                    </a:ext>
                  </a:extLst>
                </a:gridCol>
              </a:tblGrid>
              <a:tr h="744727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Баспа беттеріне жариялануы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Әдістемелік</a:t>
                      </a:r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құралдар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 мен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байқаулар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196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Ахметова М.А.</a:t>
                      </a:r>
                      <a:endParaRPr lang="ru-RU" sz="16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Білім беру жүйесінде ұзақ жылдар бойы адал еңбегімен ұстаздық міндетін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абыроймен атқарғаны үшін </a:t>
                      </a: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Құрмет грамотасы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мен марапатталды</a:t>
                      </a:r>
                    </a:p>
                    <a:p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Толғанбайқызы Балауса,</a:t>
                      </a:r>
                      <a:r>
                        <a:rPr lang="kk-KZ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Нұралы Әсия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Шугаева Мақпал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835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Аскарова А.К.</a:t>
                      </a:r>
                      <a:endParaRPr lang="ru-RU" sz="16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Кәкеш Әлібек 7 “Ә”, 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u="non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Нурмаш</a:t>
                      </a:r>
                      <a:r>
                        <a:rPr lang="ru-RU" sz="1600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Мейрман</a:t>
                      </a:r>
                      <a:r>
                        <a:rPr lang="ru-RU" sz="1600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7 «Б», 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128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Какенова</a:t>
                      </a:r>
                      <a:r>
                        <a:rPr lang="kk-KZ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А.А.</a:t>
                      </a:r>
                      <a:endParaRPr lang="ru-RU" sz="16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Байзуллин Чингис 8 “Ә”,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Тагаймуратов Нурболыс 8 “А”,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Кабаев Рахат 5 “Б”, грамота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427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Еркинбек Ш.</a:t>
                      </a:r>
                      <a:endParaRPr lang="ru-RU" sz="16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Алғыс хат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Көкшетау қаласы 2025</a:t>
                      </a:r>
                    </a:p>
                    <a:p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Әлжан Әли,</a:t>
                      </a:r>
                      <a:r>
                        <a:rPr lang="kk-KZ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грамота,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Ербол Ерали,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Хамзаева Алина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 “А”</a:t>
                      </a:r>
                      <a:r>
                        <a:rPr kumimoji="0" lang="kk-KZ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kk-KZ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Ходжабай Айгерим,</a:t>
                      </a:r>
                      <a:r>
                        <a:rPr lang="kk-KZ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11 “Ә” </a:t>
                      </a: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indent="0">
                        <a:buNone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697" y="0"/>
            <a:ext cx="10515600" cy="737419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МИФХБГ пәні мұғалімдерінің іс-тәжірибелерін </a:t>
            </a:r>
            <a:r>
              <a:rPr lang="kk-KZ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баспа беттеріне, басылымға беруі мен  әдістемелік құралдар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таратуы және олимпиада мен байқаулар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68863044"/>
              </p:ext>
            </p:extLst>
          </p:nvPr>
        </p:nvGraphicFramePr>
        <p:xfrm>
          <a:off x="149620" y="737419"/>
          <a:ext cx="12051006" cy="6758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79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193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59379">
                  <a:extLst>
                    <a:ext uri="{9D8B030D-6E8A-4147-A177-3AD203B41FA5}">
                      <a16:colId xmlns:a16="http://schemas.microsoft.com/office/drawing/2014/main" xmlns="" val="1473794988"/>
                    </a:ext>
                  </a:extLst>
                </a:gridCol>
              </a:tblGrid>
              <a:tr h="646252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Баспа беттеріне жариялануы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Әдістемелік</a:t>
                      </a:r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құралдар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 мен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байқаулар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196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Нұрғамит Г.М.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Омуртанва Арина,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облыстық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pPr marL="0" indent="0">
                        <a:buNone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Бекмаганбетов Асқар 10 “А”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kk-KZ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Нурадинова Назерке 10 “Ә”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319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Нұрлан Ж.Н.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6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Сунгенова Камила 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ru-RU" sz="1600" b="0" i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 Президенттік олимпиада </a:t>
                      </a:r>
                    </a:p>
                    <a:p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Жухамай Жамбыл 7 “А”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олимпиада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АманжолАйғаным 8 “А”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І</a:t>
                      </a:r>
                      <a:r>
                        <a:rPr lang="en-US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6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олимпиада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9250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Әзен Р.Ә.</a:t>
                      </a:r>
                      <a:endParaRPr lang="ru-RU" sz="16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Айтхожа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Іңкәр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“Ә”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WindPhoton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”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жобасы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Мереке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Айлин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“Ә”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ProEco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”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экологиялық жобалар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Ордабек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Айару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“Ә”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ProEco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”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экологиялық жобалар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Турсунова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Айнур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“Ә”,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ProEco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”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экологиялық жобалар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180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Молдахметова Г.Б.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Төкіш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Әсия 6 “А”сынып,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pPr marL="0" indent="0">
                        <a:buNone/>
                      </a:pP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Рашадинова Нурлыайым 7 “Б”,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697" y="0"/>
            <a:ext cx="10515600" cy="737419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МИФХБГ пәні мұғалімдерінің іс-тәжірибелерін баспа беттеріне, басылымға беруі мен  әдістемелік құралдар таратуы және олимпиада мен байқаулар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68863044"/>
              </p:ext>
            </p:extLst>
          </p:nvPr>
        </p:nvGraphicFramePr>
        <p:xfrm>
          <a:off x="149620" y="737419"/>
          <a:ext cx="12051006" cy="4755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79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193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59379">
                  <a:extLst>
                    <a:ext uri="{9D8B030D-6E8A-4147-A177-3AD203B41FA5}">
                      <a16:colId xmlns:a16="http://schemas.microsoft.com/office/drawing/2014/main" xmlns="" val="1473794988"/>
                    </a:ext>
                  </a:extLst>
                </a:gridCol>
              </a:tblGrid>
              <a:tr h="646252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Баспа беттеріне жариялануы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Әдістемелік</a:t>
                      </a:r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құралдар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 мен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байқаулар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196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Кожамжарова А.Б.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Бақыт</a:t>
                      </a:r>
                      <a:r>
                        <a:rPr lang="kk-KZ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Жания 5 “Б”,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Усенбекова Улмекен 7 “А”, 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олимпиада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Сунгенова Камила 11 “А” 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ru-RU" sz="14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Президенттік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олимпиада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Бақыт Жания 5 “Б”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Ақбота зияткерлік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олимпиада</a:t>
                      </a:r>
                      <a:endParaRPr kumimoji="0" lang="kk-KZ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k-KZ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indent="0">
                        <a:buNone/>
                      </a:pPr>
                      <a:endParaRPr lang="kk-KZ" sz="14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319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Қайролла Ж.А.</a:t>
                      </a:r>
                      <a:endParaRPr lang="ru-RU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Касенов Ельнур 8 “Б”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pPr marL="0" indent="0">
                        <a:buNone/>
                      </a:pPr>
                      <a:r>
                        <a:rPr lang="kk-KZ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Кудияр Амина 7 “Б”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pPr marL="0" indent="0">
                        <a:buNone/>
                      </a:pPr>
                      <a:r>
                        <a:rPr lang="kk-KZ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Серік Томирис 3 “А”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республикалық 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925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Нығмет М.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5118" marR="45118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Шракиден Әмір 7 “А”,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Шракиден әмір 7 “А”, 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40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олимпиада</a:t>
                      </a:r>
                      <a:endParaRPr kumimoji="0" lang="kk-KZ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625475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МИФХБГ пәні мұғалімдерінің 2024-2025 </a:t>
            </a:r>
            <a:r>
              <a:rPr lang="kk-KZ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жылына  жұмысын жоспарлау (перспективалық)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65545781-7A24-6204-381D-994619B8D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2098914"/>
              </p:ext>
            </p:extLst>
          </p:nvPr>
        </p:nvGraphicFramePr>
        <p:xfrm>
          <a:off x="551741" y="1147312"/>
          <a:ext cx="9796247" cy="507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9534">
                  <a:extLst>
                    <a:ext uri="{9D8B030D-6E8A-4147-A177-3AD203B41FA5}">
                      <a16:colId xmlns:a16="http://schemas.microsoft.com/office/drawing/2014/main" xmlns="" val="3579757830"/>
                    </a:ext>
                  </a:extLst>
                </a:gridCol>
                <a:gridCol w="1278429">
                  <a:extLst>
                    <a:ext uri="{9D8B030D-6E8A-4147-A177-3AD203B41FA5}">
                      <a16:colId xmlns:a16="http://schemas.microsoft.com/office/drawing/2014/main" xmlns="" val="3443900385"/>
                    </a:ext>
                  </a:extLst>
                </a:gridCol>
                <a:gridCol w="1297858">
                  <a:extLst>
                    <a:ext uri="{9D8B030D-6E8A-4147-A177-3AD203B41FA5}">
                      <a16:colId xmlns:a16="http://schemas.microsoft.com/office/drawing/2014/main" xmlns="" val="2550989142"/>
                    </a:ext>
                  </a:extLst>
                </a:gridCol>
                <a:gridCol w="1386348">
                  <a:extLst>
                    <a:ext uri="{9D8B030D-6E8A-4147-A177-3AD203B41FA5}">
                      <a16:colId xmlns:a16="http://schemas.microsoft.com/office/drawing/2014/main" xmlns="" val="1843337012"/>
                    </a:ext>
                  </a:extLst>
                </a:gridCol>
                <a:gridCol w="1248697">
                  <a:extLst>
                    <a:ext uri="{9D8B030D-6E8A-4147-A177-3AD203B41FA5}">
                      <a16:colId xmlns:a16="http://schemas.microsoft.com/office/drawing/2014/main" xmlns="" val="331856912"/>
                    </a:ext>
                  </a:extLst>
                </a:gridCol>
                <a:gridCol w="1140542">
                  <a:extLst>
                    <a:ext uri="{9D8B030D-6E8A-4147-A177-3AD203B41FA5}">
                      <a16:colId xmlns:a16="http://schemas.microsoft.com/office/drawing/2014/main" xmlns="" val="850972233"/>
                    </a:ext>
                  </a:extLst>
                </a:gridCol>
                <a:gridCol w="1474839">
                  <a:extLst>
                    <a:ext uri="{9D8B030D-6E8A-4147-A177-3AD203B41FA5}">
                      <a16:colId xmlns:a16="http://schemas.microsoft.com/office/drawing/2014/main" xmlns="" val="1753751321"/>
                    </a:ext>
                  </a:extLst>
                </a:gridCol>
              </a:tblGrid>
              <a:tr h="744049">
                <a:tc>
                  <a:txBody>
                    <a:bodyPr/>
                    <a:lstStyle/>
                    <a:p>
                      <a:pPr algn="ctr" defTabSz="893763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Мұғалімнің </a:t>
                      </a:r>
                    </a:p>
                    <a:p>
                      <a:pPr algn="ctr" defTabSz="893763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 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байқаулар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Ашық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сабақтар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Олимпиада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Ғылыми жоба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Басылым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Авторлық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6148826"/>
                  </a:ext>
                </a:extLst>
              </a:tr>
              <a:tr h="373393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Ахметова М.А.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9124982"/>
                  </a:ext>
                </a:extLst>
              </a:tr>
              <a:tr h="321642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Аскарова А.К.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6032977"/>
                  </a:ext>
                </a:extLst>
              </a:tr>
              <a:tr h="312079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Какенова А.А.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7103841"/>
                  </a:ext>
                </a:extLst>
              </a:tr>
              <a:tr h="288009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Еркинбек  Ш.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08491694"/>
                  </a:ext>
                </a:extLst>
              </a:tr>
              <a:tr h="390553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Нұрғамит Г.М.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5805738"/>
                  </a:ext>
                </a:extLst>
              </a:tr>
              <a:tr h="2985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Қайролла Ж.А.</a:t>
                      </a:r>
                      <a:endParaRPr lang="ru-RU" sz="16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5504789"/>
                  </a:ext>
                </a:extLst>
              </a:tr>
              <a:tr h="404559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Ныгмет М.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3305469"/>
                  </a:ext>
                </a:extLst>
              </a:tr>
              <a:tr h="296312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Әзен Р.Ә.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470251"/>
                  </a:ext>
                </a:extLst>
              </a:tr>
              <a:tr h="359387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Нұрлан Ж.Н.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48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Кожамжарова А.Б.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98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Молдахметова Г.Б.</a:t>
                      </a:r>
                      <a:endParaRPr lang="ru-RU" sz="16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98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Арапов С.О.</a:t>
                      </a:r>
                      <a:endParaRPr lang="ru-RU" sz="16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32347" y="206099"/>
            <a:ext cx="1187516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МИФХБГ пәні мұғалімдерінің </a:t>
            </a:r>
            <a:r>
              <a:rPr kumimoji="0" lang="kk-KZ" sz="28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аттестациядан </a:t>
            </a:r>
            <a:r>
              <a:rPr kumimoji="0" lang="kk-KZ" sz="28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өту </a:t>
            </a:r>
            <a:r>
              <a:rPr kumimoji="0" lang="kk-KZ" sz="28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жөніндегі  </a:t>
            </a:r>
            <a:r>
              <a:rPr kumimoji="0" lang="kk-KZ" sz="28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перспективалық жоспары</a:t>
            </a:r>
            <a:endParaRPr kumimoji="0" lang="kk-KZ" sz="3200" b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99605292"/>
              </p:ext>
            </p:extLst>
          </p:nvPr>
        </p:nvGraphicFramePr>
        <p:xfrm>
          <a:off x="688998" y="1156181"/>
          <a:ext cx="11174139" cy="5488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5349">
                  <a:extLst>
                    <a:ext uri="{9D8B030D-6E8A-4147-A177-3AD203B41FA5}">
                      <a16:colId xmlns:a16="http://schemas.microsoft.com/office/drawing/2014/main" xmlns="" val="3373709565"/>
                    </a:ext>
                  </a:extLst>
                </a:gridCol>
                <a:gridCol w="2418966">
                  <a:extLst>
                    <a:ext uri="{9D8B030D-6E8A-4147-A177-3AD203B41FA5}">
                      <a16:colId xmlns:a16="http://schemas.microsoft.com/office/drawing/2014/main" xmlns="" val="1924472514"/>
                    </a:ext>
                  </a:extLst>
                </a:gridCol>
                <a:gridCol w="1763561">
                  <a:extLst>
                    <a:ext uri="{9D8B030D-6E8A-4147-A177-3AD203B41FA5}">
                      <a16:colId xmlns:a16="http://schemas.microsoft.com/office/drawing/2014/main" xmlns="" val="8390210"/>
                    </a:ext>
                  </a:extLst>
                </a:gridCol>
                <a:gridCol w="1203158">
                  <a:extLst>
                    <a:ext uri="{9D8B030D-6E8A-4147-A177-3AD203B41FA5}">
                      <a16:colId xmlns:a16="http://schemas.microsoft.com/office/drawing/2014/main" xmlns="" val="4145775897"/>
                    </a:ext>
                  </a:extLst>
                </a:gridCol>
                <a:gridCol w="1359568">
                  <a:extLst>
                    <a:ext uri="{9D8B030D-6E8A-4147-A177-3AD203B41FA5}">
                      <a16:colId xmlns:a16="http://schemas.microsoft.com/office/drawing/2014/main" xmlns="" val="1114037540"/>
                    </a:ext>
                  </a:extLst>
                </a:gridCol>
                <a:gridCol w="1179095">
                  <a:extLst>
                    <a:ext uri="{9D8B030D-6E8A-4147-A177-3AD203B41FA5}">
                      <a16:colId xmlns:a16="http://schemas.microsoft.com/office/drawing/2014/main" xmlns="" val="3178526712"/>
                    </a:ext>
                  </a:extLst>
                </a:gridCol>
                <a:gridCol w="1239252">
                  <a:extLst>
                    <a:ext uri="{9D8B030D-6E8A-4147-A177-3AD203B41FA5}">
                      <a16:colId xmlns:a16="http://schemas.microsoft.com/office/drawing/2014/main" xmlns="" val="1382909045"/>
                    </a:ext>
                  </a:extLst>
                </a:gridCol>
                <a:gridCol w="1215190">
                  <a:extLst>
                    <a:ext uri="{9D8B030D-6E8A-4147-A177-3AD203B41FA5}">
                      <a16:colId xmlns:a16="http://schemas.microsoft.com/office/drawing/2014/main" xmlns="" val="323160099"/>
                    </a:ext>
                  </a:extLst>
                </a:gridCol>
              </a:tblGrid>
              <a:tr h="146500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Тегі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кесіні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ң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2025-2026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2027-2028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2028-2029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76022366"/>
                  </a:ext>
                </a:extLst>
              </a:tr>
              <a:tr h="316396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Ахметова М.А.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KZ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80176677"/>
                  </a:ext>
                </a:extLst>
              </a:tr>
              <a:tr h="258792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Аскарова А.К.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17686944"/>
                  </a:ext>
                </a:extLst>
              </a:tr>
              <a:tr h="312276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Какенова А.А.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56469547"/>
                  </a:ext>
                </a:extLst>
              </a:tr>
              <a:tr h="267419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Еркинбек  Ш.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18662468"/>
                  </a:ext>
                </a:extLst>
              </a:tr>
              <a:tr h="226012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Нұрғамит Г.М.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36398667"/>
                  </a:ext>
                </a:extLst>
              </a:tr>
              <a:tr h="253616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Қайролла Ж.А.</a:t>
                      </a:r>
                      <a:endParaRPr lang="ru-RU" sz="16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02500641"/>
                  </a:ext>
                </a:extLst>
              </a:tr>
              <a:tr h="263968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Ныгмет М.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97165760"/>
                  </a:ext>
                </a:extLst>
              </a:tr>
              <a:tr h="239814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Әзен Р.Ә.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86770434"/>
                  </a:ext>
                </a:extLst>
              </a:tr>
              <a:tr h="239814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Нұрлан Ж.Н.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14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Кожамжарова А.Б.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14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Молдахметова Г.Б.</a:t>
                      </a:r>
                      <a:endParaRPr lang="ru-RU" sz="16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814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Арапов С.О.</a:t>
                      </a:r>
                      <a:endParaRPr lang="ru-RU" sz="16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7">
            <a:extLst>
              <a:ext uri="{FF2B5EF4-FFF2-40B4-BE49-F238E27FC236}">
                <a16:creationId xmlns:a16="http://schemas.microsoft.com/office/drawing/2014/main" xmlns="" id="{65545781-7A24-6204-381D-994619B8D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0375462"/>
              </p:ext>
            </p:extLst>
          </p:nvPr>
        </p:nvGraphicFramePr>
        <p:xfrm>
          <a:off x="1222302" y="1535502"/>
          <a:ext cx="5005970" cy="482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3810">
                  <a:extLst>
                    <a:ext uri="{9D8B030D-6E8A-4147-A177-3AD203B41FA5}">
                      <a16:colId xmlns:a16="http://schemas.microsoft.com/office/drawing/2014/main" xmlns="" val="3579757830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xmlns="" val="3443900385"/>
                    </a:ext>
                  </a:extLst>
                </a:gridCol>
              </a:tblGrid>
              <a:tr h="652229">
                <a:tc>
                  <a:txBody>
                    <a:bodyPr/>
                    <a:lstStyle/>
                    <a:p>
                      <a:pPr algn="ctr" defTabSz="893763"/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Мұғалімнің </a:t>
                      </a:r>
                    </a:p>
                    <a:p>
                      <a:pPr algn="ctr" defTabSz="893763"/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 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Жылдық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6148826"/>
                  </a:ext>
                </a:extLst>
              </a:tr>
              <a:tr h="373393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Ахметова М.А.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9124982"/>
                  </a:ext>
                </a:extLst>
              </a:tr>
              <a:tr h="321642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Аскарова А.К.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6032977"/>
                  </a:ext>
                </a:extLst>
              </a:tr>
              <a:tr h="352140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Какенова А.А.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7103841"/>
                  </a:ext>
                </a:extLst>
              </a:tr>
              <a:tr h="345057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Еркинбек  Ш.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08491694"/>
                  </a:ext>
                </a:extLst>
              </a:tr>
              <a:tr h="319177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Нұрғамит Г.М.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5805738"/>
                  </a:ext>
                </a:extLst>
              </a:tr>
              <a:tr h="37093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Қайролла Ж.А.</a:t>
                      </a:r>
                      <a:endParaRPr lang="ru-RU" sz="16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5504789"/>
                  </a:ext>
                </a:extLst>
              </a:tr>
              <a:tr h="319177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Ныгмет М.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3305469"/>
                  </a:ext>
                </a:extLst>
              </a:tr>
              <a:tr h="345057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Әзен Р.Ә.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470251"/>
                  </a:ext>
                </a:extLst>
              </a:tr>
              <a:tr h="345057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Нұрлан Ж.Н.</a:t>
                      </a:r>
                      <a:endParaRPr lang="ru-KZ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50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Кожамжарова А.Б.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r>
                        <a:rPr lang="en-US" sz="1400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50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Молдахметова Г.Б.</a:t>
                      </a:r>
                      <a:endParaRPr lang="ru-RU" sz="16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50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Арапов С.О.</a:t>
                      </a:r>
                      <a:endParaRPr lang="ru-RU" sz="16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0611" y="431321"/>
            <a:ext cx="11328400" cy="538134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МИФХБГ пәні мұғалімдерінің 2024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kk-KZ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жылын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 сапасы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441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2156</TotalTime>
  <Words>983</Words>
  <Application>Microsoft Office PowerPoint</Application>
  <PresentationFormat>Произвольный</PresentationFormat>
  <Paragraphs>268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Степногорск қаласының  «Қаныш Сәтпаев атындағы  №9 жалпы орта білім беретін мектебінің            математика, информатика, физика,  химия , биология, география пәндер бірлестігінің жылдық есебі </vt:lpstr>
      <vt:lpstr>Слайд 2</vt:lpstr>
      <vt:lpstr>Степногорск қаласының  «Қаныш Сәтпаев атындағы  №9 жалпы орта білім беретін мектебінің математика,  информатика, физика,  химия , биология, география пәні мұғалімдері</vt:lpstr>
      <vt:lpstr>«Ғылым – болашақтың кілті» тақырыбындағы онкүндік (МИФХБГ) Мақсаты: Оқушыларға математика, информатика, физика, химия,  биология, география пәндері бойынша сапалы білім алуына қажетті  әдіс – тәсілдерді қолдану шеберліктерін шыңдау, логикалық ойнауын қалыптастыру  </vt:lpstr>
      <vt:lpstr>Слайд 5</vt:lpstr>
      <vt:lpstr>Слайд 6</vt:lpstr>
      <vt:lpstr>Слайд 7</vt:lpstr>
      <vt:lpstr>МИФХБГ пәні мұғалімдерінің іс-тәжірибелерін баспа беттеріне, басылымға беруі мен  әдістемелік құралдар таратуы және олимпиада мен байқаулар  </vt:lpstr>
      <vt:lpstr>МИФХБГ пәні мұғалімдерінің іс-тәжірибелерін баспа беттеріне, басылымға беруі мен  әдістемелік құралдар таратуы және олимпиада мен байқаулар  </vt:lpstr>
      <vt:lpstr>МИФХБГ пәні мұғалімдерінің іс-тәжірибелерін баспа беттеріне, басылымға беруі мен  әдістемелік құралдар таратуы және олимпиада мен байқаулар  </vt:lpstr>
      <vt:lpstr>МИФХБГ пәні мұғалімдерінің 2024-2025 оқу жылына  жұмысын жоспарлау (перспективалық)</vt:lpstr>
      <vt:lpstr>Слайд 12</vt:lpstr>
      <vt:lpstr>МИФХБГ пәні мұғалімдерінің 2024-2025 оқу жылында білім сапасы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Ж. Молдағалиев атындағы № 2 ЖОББМ  қазақ тілі мен әдебиеті пәні бірлестігінің жылдық есебі</dc:title>
  <dc:creator>Bek Taramuratov</dc:creator>
  <cp:lastModifiedBy>User 25</cp:lastModifiedBy>
  <cp:revision>155</cp:revision>
  <dcterms:created xsi:type="dcterms:W3CDTF">2023-04-27T07:56:22Z</dcterms:created>
  <dcterms:modified xsi:type="dcterms:W3CDTF">2025-05-16T07:18:07Z</dcterms:modified>
</cp:coreProperties>
</file>