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412" r:id="rId2"/>
    <p:sldId id="384" r:id="rId3"/>
    <p:sldId id="382" r:id="rId4"/>
    <p:sldId id="413" r:id="rId5"/>
    <p:sldId id="414" r:id="rId6"/>
    <p:sldId id="282" r:id="rId7"/>
    <p:sldId id="415" r:id="rId8"/>
    <p:sldId id="416" r:id="rId9"/>
    <p:sldId id="418" r:id="rId10"/>
    <p:sldId id="419" r:id="rId11"/>
    <p:sldId id="420" r:id="rId12"/>
    <p:sldId id="421" r:id="rId13"/>
    <p:sldId id="422" r:id="rId14"/>
    <p:sldId id="424" r:id="rId15"/>
    <p:sldId id="423" r:id="rId16"/>
    <p:sldId id="425" r:id="rId17"/>
    <p:sldId id="426" r:id="rId18"/>
    <p:sldId id="427" r:id="rId19"/>
    <p:sldId id="388" r:id="rId20"/>
    <p:sldId id="405" r:id="rId21"/>
    <p:sldId id="392" r:id="rId22"/>
    <p:sldId id="390" r:id="rId23"/>
    <p:sldId id="391" r:id="rId24"/>
    <p:sldId id="393" r:id="rId25"/>
    <p:sldId id="395" r:id="rId26"/>
    <p:sldId id="396" r:id="rId27"/>
    <p:sldId id="397" r:id="rId28"/>
    <p:sldId id="398" r:id="rId29"/>
    <p:sldId id="399" r:id="rId30"/>
    <p:sldId id="400" r:id="rId31"/>
    <p:sldId id="401" r:id="rId32"/>
    <p:sldId id="402" r:id="rId33"/>
    <p:sldId id="403" r:id="rId34"/>
    <p:sldId id="404" r:id="rId35"/>
    <p:sldId id="274" r:id="rId36"/>
    <p:sldId id="406" r:id="rId37"/>
    <p:sldId id="407" r:id="rId38"/>
    <p:sldId id="408" r:id="rId39"/>
    <p:sldId id="409" r:id="rId40"/>
    <p:sldId id="410" r:id="rId41"/>
    <p:sldId id="411" r:id="rId42"/>
    <p:sldId id="428" r:id="rId43"/>
    <p:sldId id="429" r:id="rId44"/>
    <p:sldId id="430" r:id="rId45"/>
  </p:sldIdLst>
  <p:sldSz cx="12192000" cy="6858000"/>
  <p:notesSz cx="6797675" cy="99250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5DA"/>
    <a:srgbClr val="46A9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25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253"/>
          </a:xfrm>
          <a:prstGeom prst="rect">
            <a:avLst/>
          </a:prstGeom>
        </p:spPr>
        <p:txBody>
          <a:bodyPr vert="horz" lIns="91440" tIns="45720" rIns="91440" bIns="45720" rtlCol="0"/>
          <a:lstStyle>
            <a:lvl1pPr algn="r">
              <a:defRPr sz="1200"/>
            </a:lvl1pPr>
          </a:lstStyle>
          <a:p>
            <a:fld id="{0BF844C9-7DF5-4150-9AF2-5C21773FCB8D}" type="datetimeFigureOut">
              <a:rPr lang="ru-RU" smtClean="0"/>
              <a:t>30.06.2025</a:t>
            </a:fld>
            <a:endParaRPr lang="ru-RU"/>
          </a:p>
        </p:txBody>
      </p:sp>
      <p:sp>
        <p:nvSpPr>
          <p:cNvPr id="4" name="Образ слайда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4399"/>
            <a:ext cx="5438140" cy="44662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7075"/>
            <a:ext cx="2945659" cy="496253"/>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7075"/>
            <a:ext cx="2945659" cy="496253"/>
          </a:xfrm>
          <a:prstGeom prst="rect">
            <a:avLst/>
          </a:prstGeom>
        </p:spPr>
        <p:txBody>
          <a:bodyPr vert="horz" lIns="91440" tIns="45720" rIns="91440" bIns="45720" rtlCol="0" anchor="b"/>
          <a:lstStyle>
            <a:lvl1pPr algn="r">
              <a:defRPr sz="1200"/>
            </a:lvl1pPr>
          </a:lstStyle>
          <a:p>
            <a:fld id="{03967BC4-41CF-4B82-B168-2EC1DF1F5A73}"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06C73E08-5DD2-46E2-BC1C-5FEC6EC6D995}" type="slidenum">
              <a:rPr lang="ru-RU" smtClean="0"/>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0D2E877-D295-382F-2A9D-9E1E5540C5C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5064045-7EAA-8AA5-9661-776D26A7EC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C48E8159-939D-BFA1-1C40-3DB20193DDE9}"/>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5" name="Нижний колонтитул 4">
            <a:extLst>
              <a:ext uri="{FF2B5EF4-FFF2-40B4-BE49-F238E27FC236}">
                <a16:creationId xmlns:a16="http://schemas.microsoft.com/office/drawing/2014/main" id="{64B64E14-A714-A277-061B-755AE20C2A5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9C06008-BC44-E80D-D39C-153B2FE37ABF}"/>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1795739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DF352C3-0B11-3390-9D54-AC6081986A9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3DC752C-1630-A834-72B6-C1917AD1888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7C212B9-BA38-3A9C-DADF-1D88B38609E3}"/>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5" name="Нижний колонтитул 4">
            <a:extLst>
              <a:ext uri="{FF2B5EF4-FFF2-40B4-BE49-F238E27FC236}">
                <a16:creationId xmlns:a16="http://schemas.microsoft.com/office/drawing/2014/main" id="{3AF52A94-71FE-A9CD-DED7-CFBE0A20450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0E51418-83CF-3307-34EF-188073F09C07}"/>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3714566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0078C1-EAB3-0572-BB3A-066963944DB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EFEA923-CCF8-2E8D-FE85-286E60AF0A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064DC93-C51E-B065-626C-39431A95487B}"/>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5" name="Нижний колонтитул 4">
            <a:extLst>
              <a:ext uri="{FF2B5EF4-FFF2-40B4-BE49-F238E27FC236}">
                <a16:creationId xmlns:a16="http://schemas.microsoft.com/office/drawing/2014/main" id="{F39023CE-74C9-1A2F-2D8E-0D1A7FCB618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92B1253-0A03-F7F7-1B6C-CF93D992B367}"/>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2685242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312FF7-DEA9-1168-3576-2E8E1AB3450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71A0CF17-5085-231E-5857-042B0462BEA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A443B7CE-3795-1FAC-DB54-16084C065E7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994A51F9-BE2F-2CD3-2A9E-47717FF8DB47}"/>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6" name="Нижний колонтитул 5">
            <a:extLst>
              <a:ext uri="{FF2B5EF4-FFF2-40B4-BE49-F238E27FC236}">
                <a16:creationId xmlns:a16="http://schemas.microsoft.com/office/drawing/2014/main" id="{D8C3BF55-6AE2-E300-9123-D21A5CA6572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E06C913-4021-3E35-238A-621E36891177}"/>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2699853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5DACAE3-7025-47EA-310F-659B8871EF6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27C6F34-F196-A059-88AF-57BF00506D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D54E04D-3461-CC5C-BD49-14B0C59242F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705617F-D5FE-B550-6BEF-BCEAF1BF26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0CCCC3F-258A-781E-B4AA-4FF892DDBDD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B3012D7-AD88-4E43-ACF9-9AEE5EA65A20}"/>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8" name="Нижний колонтитул 7">
            <a:extLst>
              <a:ext uri="{FF2B5EF4-FFF2-40B4-BE49-F238E27FC236}">
                <a16:creationId xmlns:a16="http://schemas.microsoft.com/office/drawing/2014/main" id="{58FF6ED1-71DF-5ABD-BFE9-9755F84B995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9EE54DA4-F9B3-2454-B085-0D0DE529C050}"/>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582234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22E04A-57CA-4D3F-724B-023699736B6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91A9669F-6069-3BD8-0C9A-553D0ADCA349}"/>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4" name="Нижний колонтитул 3">
            <a:extLst>
              <a:ext uri="{FF2B5EF4-FFF2-40B4-BE49-F238E27FC236}">
                <a16:creationId xmlns:a16="http://schemas.microsoft.com/office/drawing/2014/main" id="{56F3C7FC-AB20-F9D3-933F-C07F692A6B0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AC1A3AD1-71F3-2BCA-2E69-FE3C4EE1593D}"/>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2640362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81465921-CAA0-FDD0-6B6D-147DED272AFC}"/>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3" name="Нижний колонтитул 2">
            <a:extLst>
              <a:ext uri="{FF2B5EF4-FFF2-40B4-BE49-F238E27FC236}">
                <a16:creationId xmlns:a16="http://schemas.microsoft.com/office/drawing/2014/main" id="{21296680-20B9-A3FC-EB3C-D8AE611071E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E51496A9-C51A-C23A-EB40-29236AB5CE06}"/>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3214107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410B36-5FA1-7CD3-BF67-ABA68D55632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F13E06B-1887-098A-D8C7-B0BFBB493C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BBABC2D3-A215-E86B-B3E6-03B84BC6E5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2B37581E-7B02-0813-E54F-02AD7AA7C9F7}"/>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6" name="Нижний колонтитул 5">
            <a:extLst>
              <a:ext uri="{FF2B5EF4-FFF2-40B4-BE49-F238E27FC236}">
                <a16:creationId xmlns:a16="http://schemas.microsoft.com/office/drawing/2014/main" id="{A307D7E9-8A65-2B83-6A65-EC4D5E2CD51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536C503-BAFD-F93C-5B10-C74760A65AF3}"/>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1333217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AA800C-A8AA-78BD-A3D5-E8F7C789FA4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6C5F6C7E-3A7F-1DCD-D4FD-18078A4A61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4314DDA8-46CB-23BF-1A65-F2DF824F2A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D04B7D1-37F9-A833-EFE7-F83C0A6983FC}"/>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6" name="Нижний колонтитул 5">
            <a:extLst>
              <a:ext uri="{FF2B5EF4-FFF2-40B4-BE49-F238E27FC236}">
                <a16:creationId xmlns:a16="http://schemas.microsoft.com/office/drawing/2014/main" id="{7C6BD56F-93A0-8B4D-6D96-77297EA8D5F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7482469-C101-A43B-B93E-27F5ABA103B2}"/>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582931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7B96D82-FEBC-090E-35C3-4E3986DE71C1}"/>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0DDCCF66-5125-EFA3-16F0-F523003A473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EBEF0A4-5C89-3FF3-60BE-1CB5B92E089D}"/>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5" name="Нижний колонтитул 4">
            <a:extLst>
              <a:ext uri="{FF2B5EF4-FFF2-40B4-BE49-F238E27FC236}">
                <a16:creationId xmlns:a16="http://schemas.microsoft.com/office/drawing/2014/main" id="{EEBCA213-0D73-B0A5-477F-C3A933FE799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228E298-C028-340B-91EE-4309404985CB}"/>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2311675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A71AE9CD-64D9-FE1A-5454-3E110A085B07}"/>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5A98D9CC-5BC9-74B4-DC50-82361B1841DE}"/>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BF69E7B-2750-6DF8-7D63-D2DD972F74AF}"/>
              </a:ext>
            </a:extLst>
          </p:cNvPr>
          <p:cNvSpPr>
            <a:spLocks noGrp="1"/>
          </p:cNvSpPr>
          <p:nvPr>
            <p:ph type="dt" sz="half" idx="10"/>
          </p:nvPr>
        </p:nvSpPr>
        <p:spPr/>
        <p:txBody>
          <a:bodyPr/>
          <a:lstStyle/>
          <a:p>
            <a:fld id="{7CF2B82D-C8AD-46F0-B091-0C75DE09FB34}" type="datetimeFigureOut">
              <a:rPr lang="ru-RU" smtClean="0"/>
              <a:pPr/>
              <a:t>30.06.2025</a:t>
            </a:fld>
            <a:endParaRPr lang="ru-RU"/>
          </a:p>
        </p:txBody>
      </p:sp>
      <p:sp>
        <p:nvSpPr>
          <p:cNvPr id="5" name="Нижний колонтитул 4">
            <a:extLst>
              <a:ext uri="{FF2B5EF4-FFF2-40B4-BE49-F238E27FC236}">
                <a16:creationId xmlns:a16="http://schemas.microsoft.com/office/drawing/2014/main" id="{BA3CD337-D434-202B-A40C-C87DD78DAB0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E3F847C-AD65-9152-7DF0-CA228AC84DBD}"/>
              </a:ext>
            </a:extLst>
          </p:cNvPr>
          <p:cNvSpPr>
            <a:spLocks noGrp="1"/>
          </p:cNvSpPr>
          <p:nvPr>
            <p:ph type="sldNum" sz="quarter" idx="12"/>
          </p:nvPr>
        </p:nvSpPr>
        <p:spPr/>
        <p:txBody>
          <a:bodyPr/>
          <a:lstStyle/>
          <a:p>
            <a:fld id="{7ED87650-1786-4D11-8CA7-0C4B5914BC71}" type="slidenum">
              <a:rPr lang="ru-RU" smtClean="0"/>
              <a:pPr/>
              <a:t>‹#›</a:t>
            </a:fld>
            <a:endParaRPr lang="ru-RU"/>
          </a:p>
        </p:txBody>
      </p:sp>
    </p:spTree>
    <p:extLst>
      <p:ext uri="{BB962C8B-B14F-4D97-AF65-F5344CB8AC3E}">
        <p14:creationId xmlns:p14="http://schemas.microsoft.com/office/powerpoint/2010/main" val="1728841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327170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5996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06B1DE-2962-1580-0979-6E57A1C744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88798C51-2CAB-CC13-C1A9-A6283F9C5A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68E5764-97EC-1B78-5EBF-F76546EB97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F2B82D-C8AD-46F0-B091-0C75DE09FB34}" type="datetimeFigureOut">
              <a:rPr lang="ru-RU" smtClean="0"/>
              <a:pPr/>
              <a:t>30.06.2025</a:t>
            </a:fld>
            <a:endParaRPr lang="ru-RU"/>
          </a:p>
        </p:txBody>
      </p:sp>
      <p:sp>
        <p:nvSpPr>
          <p:cNvPr id="5" name="Нижний колонтитул 4">
            <a:extLst>
              <a:ext uri="{FF2B5EF4-FFF2-40B4-BE49-F238E27FC236}">
                <a16:creationId xmlns:a16="http://schemas.microsoft.com/office/drawing/2014/main" id="{7A7A4296-9351-FD78-2D89-CBC29D1B99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336F016F-8E19-F274-F0C2-7E92371BAD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D87650-1786-4D11-8CA7-0C4B5914BC71}" type="slidenum">
              <a:rPr lang="ru-RU" smtClean="0"/>
              <a:pPr/>
              <a:t>‹#›</a:t>
            </a:fld>
            <a:endParaRPr lang="ru-RU"/>
          </a:p>
        </p:txBody>
      </p:sp>
    </p:spTree>
    <p:extLst>
      <p:ext uri="{BB962C8B-B14F-4D97-AF65-F5344CB8AC3E}">
        <p14:creationId xmlns:p14="http://schemas.microsoft.com/office/powerpoint/2010/main" val="33734760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mailto:Zauka_83@mail.ru" TargetMode="External"/><Relationship Id="rId4" Type="http://schemas.openxmlformats.org/officeDocument/2006/relationships/hyperlink" Target="mailto:Step-school@mail.kz"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53.jpeg"/><Relationship Id="rId4" Type="http://schemas.openxmlformats.org/officeDocument/2006/relationships/image" Target="../media/image52.jpe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hyperlink" Target="https://www.instagram.com/p/DCOWAfxt6vV/?igsh=MXBqeXJxbHBjajVkcA" TargetMode="External"/><Relationship Id="rId3" Type="http://schemas.openxmlformats.org/officeDocument/2006/relationships/hyperlink" Target="https://www.instagram.com/reel/DByQWTqR_pt/?igsh=MTlydG1iOTI0ZGZjNg" TargetMode="External"/><Relationship Id="rId7" Type="http://schemas.openxmlformats.org/officeDocument/2006/relationships/hyperlink" Target="https://www.instagram.com/p/DB9VkqdtMti/?igsh=MW9zaHN5ZnBqbGU1Mg" TargetMode="External"/><Relationship Id="rId2" Type="http://schemas.openxmlformats.org/officeDocument/2006/relationships/hyperlink" Target="https://www.instagram.com/reel/DBwHBteNUmH/?igsh=cTFlczgzOTlnOWt3" TargetMode="External"/><Relationship Id="rId1" Type="http://schemas.openxmlformats.org/officeDocument/2006/relationships/slideLayout" Target="../slideLayouts/slideLayout2.xml"/><Relationship Id="rId6" Type="http://schemas.openxmlformats.org/officeDocument/2006/relationships/hyperlink" Target="https://www.instagram.com/p/DB9Vb2UNdH-/?igsh=MXFrZWpmNDRwMnl5NQ" TargetMode="External"/><Relationship Id="rId5" Type="http://schemas.openxmlformats.org/officeDocument/2006/relationships/hyperlink" Target="https://www.instagram.com/p/DCOXYqxNpAC/?igsh=aHoxeGEwY3BqaTdj" TargetMode="External"/><Relationship Id="rId10" Type="http://schemas.openxmlformats.org/officeDocument/2006/relationships/image" Target="../media/image56.jpeg"/><Relationship Id="rId4" Type="http://schemas.openxmlformats.org/officeDocument/2006/relationships/hyperlink" Target="https://www.instagram.com/reel/DByXdVGR44c/?igsh=ZXZudjVwcXo0ZmN0" TargetMode="External"/><Relationship Id="rId9" Type="http://schemas.openxmlformats.org/officeDocument/2006/relationships/hyperlink" Target="https://www.instagram.com/p/DCOWqlZNkJ4/?igsh=ZTBjaGQ2cmpjNnh2"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instagram.com/reel/DEHoMT5MOgb/?igsh=ZnNseTZydnFsOWNl" TargetMode="External"/><Relationship Id="rId3" Type="http://schemas.openxmlformats.org/officeDocument/2006/relationships/hyperlink" Target="https://www.instagram.com/reel/DDUDkvSMLVI/?igsh=MW52YjcyZXJ6bXd4MA" TargetMode="External"/><Relationship Id="rId7" Type="http://schemas.openxmlformats.org/officeDocument/2006/relationships/hyperlink" Target="https://www.instagram.com/reel/DD-RZEfMpCF/?igsh=NmZzNzRnZjI2dHY1" TargetMode="External"/><Relationship Id="rId2" Type="http://schemas.openxmlformats.org/officeDocument/2006/relationships/hyperlink" Target="https://www.instagram.com/reel/DDT-5iCsw4L/?igsh=MXJjaXNid2c3YW9yYQ" TargetMode="External"/><Relationship Id="rId1" Type="http://schemas.openxmlformats.org/officeDocument/2006/relationships/slideLayout" Target="../slideLayouts/slideLayout2.xml"/><Relationship Id="rId6" Type="http://schemas.openxmlformats.org/officeDocument/2006/relationships/hyperlink" Target="https://www.instagram.com/p/DD-DTYLsqSD/?igsh=a2llZnFub2NzM2o" TargetMode="External"/><Relationship Id="rId5" Type="http://schemas.openxmlformats.org/officeDocument/2006/relationships/hyperlink" Target="https://www.facebook.com/share/v/1H4sTfRWLx/" TargetMode="External"/><Relationship Id="rId10" Type="http://schemas.openxmlformats.org/officeDocument/2006/relationships/image" Target="../media/image57.jpeg"/><Relationship Id="rId4" Type="http://schemas.openxmlformats.org/officeDocument/2006/relationships/hyperlink" Target="https://www.instagram.com/reel/DDUDyadMSj8/?igsh=MXB4ZXI5b2xmZ2YwcQ" TargetMode="External"/><Relationship Id="rId9" Type="http://schemas.openxmlformats.org/officeDocument/2006/relationships/hyperlink" Target="https://www.instagram.com/p/DEXxfLvyE4P/?igsh=MXVyeWx3b2R2MmJ3aQ"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instagram.com/reel/DDKJ9HLMGwY/?igsh=MXQ3bGp2aHBjYXlsNA" TargetMode="External"/><Relationship Id="rId3" Type="http://schemas.openxmlformats.org/officeDocument/2006/relationships/hyperlink" Target="https://www.instagram.com/reel/DDFalp_TIvb/?igsh=b3R0a3VwbmUxbXdn" TargetMode="External"/><Relationship Id="rId7" Type="http://schemas.openxmlformats.org/officeDocument/2006/relationships/hyperlink" Target="https://www.instagram.com/reel/DDILhcNsaK5/?igsh=cm1xd2h1eHkya3gx" TargetMode="External"/><Relationship Id="rId2" Type="http://schemas.openxmlformats.org/officeDocument/2006/relationships/hyperlink" Target="https://www.instagram.com/reel/DDFPJaKBIFV/?igsh=YjRndThwOHA2cmx0" TargetMode="External"/><Relationship Id="rId1" Type="http://schemas.openxmlformats.org/officeDocument/2006/relationships/slideLayout" Target="../slideLayouts/slideLayout2.xml"/><Relationship Id="rId6" Type="http://schemas.openxmlformats.org/officeDocument/2006/relationships/hyperlink" Target="https://www.instagram.com/reel/DDIJ_z2MWGz/?igsh=bHBsOHlocGhleWIz" TargetMode="External"/><Relationship Id="rId5" Type="http://schemas.openxmlformats.org/officeDocument/2006/relationships/hyperlink" Target="https://www.facebook.com/share/p/15QXPYCgA9/" TargetMode="External"/><Relationship Id="rId10" Type="http://schemas.openxmlformats.org/officeDocument/2006/relationships/image" Target="../media/image58.jpeg"/><Relationship Id="rId4" Type="http://schemas.openxmlformats.org/officeDocument/2006/relationships/hyperlink" Target="https://www.instagram.com/reel/DDGumKeN63V/?igsh=cm5sdGFsYWIxbzhy" TargetMode="External"/><Relationship Id="rId9" Type="http://schemas.openxmlformats.org/officeDocument/2006/relationships/hyperlink" Target="https://www.instagram.com/reel/DDOZi-tvt75/?igsh=MTNlZm9hdTRlbGhiNg"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hyperlink" Target="https://www.instagram.com/reel/DEdGSvFM4gd/?igsh=MWI1dDQwZ2FoNWhkNw" TargetMode="External"/><Relationship Id="rId7" Type="http://schemas.openxmlformats.org/officeDocument/2006/relationships/hyperlink" Target="https://www.instagram.com/reel/DEyXp9loqOl/?igsh=MWVwOXRkeHNhMWh3cQ" TargetMode="External"/><Relationship Id="rId2" Type="http://schemas.openxmlformats.org/officeDocument/2006/relationships/hyperlink" Target="https://www.instagram.com/p/DEXzYuIssHW/?igsh=ajJ6OXk5b25heDRw" TargetMode="External"/><Relationship Id="rId1" Type="http://schemas.openxmlformats.org/officeDocument/2006/relationships/slideLayout" Target="../slideLayouts/slideLayout2.xml"/><Relationship Id="rId6" Type="http://schemas.openxmlformats.org/officeDocument/2006/relationships/hyperlink" Target="https://www.instagram.com/reel/DEZdAEVslUk/?igsh=MWQxbGp5a2IwdnFseA" TargetMode="External"/><Relationship Id="rId5" Type="http://schemas.openxmlformats.org/officeDocument/2006/relationships/hyperlink" Target="https://www.instagram.com/p/DEZ3Owcs6tr/?igsh=Y29lNW5wMmluZnp5" TargetMode="External"/><Relationship Id="rId4" Type="http://schemas.openxmlformats.org/officeDocument/2006/relationships/hyperlink" Target="https://www.instagram.com/p/DEXzufJsKfL/?igsh=NzRxNGhzcnBzeTlt"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instagram.com/p/DE3otqFIuVE/?igsh=bmwzaDJpbnF0Mmgz" TargetMode="External"/><Relationship Id="rId3" Type="http://schemas.openxmlformats.org/officeDocument/2006/relationships/hyperlink" Target="https://www.instagram.com/p/DEyXce9oHzr/?igsh=MWJxMWtmZ2VkN2Jidg" TargetMode="External"/><Relationship Id="rId7" Type="http://schemas.openxmlformats.org/officeDocument/2006/relationships/hyperlink" Target="https://www.instagram.com/p/DE1hx9HsshB/?igsh=dzNpdm4zMDQwNjF3" TargetMode="External"/><Relationship Id="rId2" Type="http://schemas.openxmlformats.org/officeDocument/2006/relationships/hyperlink" Target="https://www.instagram.com/p/DExe6mHSXX4/?igsh=MXFlM2cyZHBwcWU4Yg" TargetMode="External"/><Relationship Id="rId1" Type="http://schemas.openxmlformats.org/officeDocument/2006/relationships/slideLayout" Target="../slideLayouts/slideLayout2.xml"/><Relationship Id="rId6" Type="http://schemas.openxmlformats.org/officeDocument/2006/relationships/hyperlink" Target="https://www.instagram.com/p/DE0BN9Gs6cY/?igsh=MW9jZnF5MndtbXh1dw" TargetMode="External"/><Relationship Id="rId5" Type="http://schemas.openxmlformats.org/officeDocument/2006/relationships/hyperlink" Target="https://www.instagram.com/p/DEyY8l5I4h7/?igsh=YzN4aWJ5aTZsb2s4" TargetMode="External"/><Relationship Id="rId4" Type="http://schemas.openxmlformats.org/officeDocument/2006/relationships/hyperlink" Target="https://www.instagram.com/reel/DEyXp9loqOl/?igsh=YmZwaXRxNmdxbHY5" TargetMode="External"/><Relationship Id="rId9" Type="http://schemas.openxmlformats.org/officeDocument/2006/relationships/image" Target="../media/image60.jpeg"/></Relationships>
</file>

<file path=ppt/slides/_rels/slide25.xml.rels><?xml version="1.0" encoding="UTF-8" standalone="yes"?>
<Relationships xmlns="http://schemas.openxmlformats.org/package/2006/relationships"><Relationship Id="rId3" Type="http://schemas.openxmlformats.org/officeDocument/2006/relationships/hyperlink" Target="https://www.instagram.com/p/DFCmnyKMsVs/?igsh=Mjg2NmdybXE1Z2tx" TargetMode="External"/><Relationship Id="rId7" Type="http://schemas.openxmlformats.org/officeDocument/2006/relationships/image" Target="../media/image61.jpeg"/><Relationship Id="rId2" Type="http://schemas.openxmlformats.org/officeDocument/2006/relationships/hyperlink" Target="https://www.instagram.com/reel/DE7D-6wMfJB/?igsh=a25ua3k2OTY5Zmk" TargetMode="External"/><Relationship Id="rId1" Type="http://schemas.openxmlformats.org/officeDocument/2006/relationships/slideLayout" Target="../slideLayouts/slideLayout2.xml"/><Relationship Id="rId6" Type="http://schemas.openxmlformats.org/officeDocument/2006/relationships/hyperlink" Target="https://www.instagram.com/p/DFDGWZ8sxhP/?igsh=MTV3eDMxbjh4aDVodw" TargetMode="External"/><Relationship Id="rId5" Type="http://schemas.openxmlformats.org/officeDocument/2006/relationships/hyperlink" Target="https://www.instagram.com/p/DFDGO4xsLm5/?igsh=am9oOXhwNWtvaGp5" TargetMode="External"/><Relationship Id="rId4" Type="http://schemas.openxmlformats.org/officeDocument/2006/relationships/hyperlink" Target="https://www.instagram.com/p/DFC8J4psMTw/?igsh=MXZ0a2R3M3g2c3psbQ"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instagram.com/reel/DFGABBBseuy/?igsh=MXU5emZoMzR1amlhaA" TargetMode="External"/><Relationship Id="rId3" Type="http://schemas.openxmlformats.org/officeDocument/2006/relationships/hyperlink" Target="https://www.instagram.com/reel/DFDaxBAsylz/?igsh=cm1wY2xmdTNrYzQy" TargetMode="External"/><Relationship Id="rId7" Type="http://schemas.openxmlformats.org/officeDocument/2006/relationships/hyperlink" Target="https://www.instagram.com/reel/DFEfVvGogWY/?igsh=dnVtNDQwcGlvcm01" TargetMode="External"/><Relationship Id="rId2" Type="http://schemas.openxmlformats.org/officeDocument/2006/relationships/hyperlink" Target="https://www.instagram.com/p/DFDWZzPM9_R/?igsh=MXFvenRqYjl4YWdocg" TargetMode="External"/><Relationship Id="rId1" Type="http://schemas.openxmlformats.org/officeDocument/2006/relationships/slideLayout" Target="../slideLayouts/slideLayout2.xml"/><Relationship Id="rId6" Type="http://schemas.openxmlformats.org/officeDocument/2006/relationships/hyperlink" Target="https://www.instagram.com/p/DFEfO0WI4Mf/?igsh=MWt3c3hvcTY2N3hxcg" TargetMode="External"/><Relationship Id="rId5" Type="http://schemas.openxmlformats.org/officeDocument/2006/relationships/hyperlink" Target="https://www.instagram.com/reel/DFDmh29MfGp/?igsh=MjR1bHBzbDN6OThp" TargetMode="External"/><Relationship Id="rId4" Type="http://schemas.openxmlformats.org/officeDocument/2006/relationships/hyperlink" Target="https://www.instagram.com/reel/DFDboZ6stX3/?igsh=MXZuaXJmenZ5NXg4dA" TargetMode="External"/><Relationship Id="rId9" Type="http://schemas.openxmlformats.org/officeDocument/2006/relationships/image" Target="../media/image62.jpeg"/></Relationships>
</file>

<file path=ppt/slides/_rels/slide27.xml.rels><?xml version="1.0" encoding="UTF-8" standalone="yes"?>
<Relationships xmlns="http://schemas.openxmlformats.org/package/2006/relationships"><Relationship Id="rId8" Type="http://schemas.openxmlformats.org/officeDocument/2006/relationships/hyperlink" Target="https://www.instagram.com/p/DFVZ3OUMgb5/?igsh=MW82Y2prNzBpcmx3cQ" TargetMode="External"/><Relationship Id="rId3" Type="http://schemas.openxmlformats.org/officeDocument/2006/relationships/hyperlink" Target="https://www.instagram.com/p/DFGB8OIS3mt/?igsh=eHJ4cXg3NjJtMzdi" TargetMode="External"/><Relationship Id="rId7" Type="http://schemas.openxmlformats.org/officeDocument/2006/relationships/hyperlink" Target="https://www.instagram.com/reel/DFKuqK_MXIm/?igsh=MTh1bWF6OHlnYXpweQ" TargetMode="External"/><Relationship Id="rId2" Type="http://schemas.openxmlformats.org/officeDocument/2006/relationships/hyperlink" Target="https://www.instagram.com/p/DFGA-c8MwDB/?igsh=MWpuZjlwdmNwMms4dA" TargetMode="External"/><Relationship Id="rId1" Type="http://schemas.openxmlformats.org/officeDocument/2006/relationships/slideLayout" Target="../slideLayouts/slideLayout2.xml"/><Relationship Id="rId6" Type="http://schemas.openxmlformats.org/officeDocument/2006/relationships/hyperlink" Target="https://www.instagram.com/reel/DFKtoGys3_D/?igsh=MXNvbTRvemFybTE1aQ" TargetMode="External"/><Relationship Id="rId5" Type="http://schemas.openxmlformats.org/officeDocument/2006/relationships/hyperlink" Target="https://www.instagram.com/p/DFIPX--MIKu/?igsh=NDBnbm56d3d5dDRt" TargetMode="External"/><Relationship Id="rId4" Type="http://schemas.openxmlformats.org/officeDocument/2006/relationships/hyperlink" Target="https://www.instagram.com/p/DFHr6FOs_Xl/?igsh=MXd2dXJwdzZuM3Z1Zw" TargetMode="External"/><Relationship Id="rId9" Type="http://schemas.openxmlformats.org/officeDocument/2006/relationships/image" Target="../media/image63.jpeg"/></Relationships>
</file>

<file path=ppt/slides/_rels/slide28.xml.rels><?xml version="1.0" encoding="UTF-8" standalone="yes"?>
<Relationships xmlns="http://schemas.openxmlformats.org/package/2006/relationships"><Relationship Id="rId8" Type="http://schemas.openxmlformats.org/officeDocument/2006/relationships/hyperlink" Target="https://www.instagram.com/p/DFV9FBTMFev/?igsh=aHUweWpybzYyY2tw" TargetMode="External"/><Relationship Id="rId3" Type="http://schemas.openxmlformats.org/officeDocument/2006/relationships/hyperlink" Target="https://www.instagram.com/p/DFV8DsJsDrE/?igsh=MWx4dW1tZG42ZmRiaA" TargetMode="External"/><Relationship Id="rId7" Type="http://schemas.openxmlformats.org/officeDocument/2006/relationships/hyperlink" Target="https://www.instagram.com/reel/DFV81iIs7SN/?igsh=MWtjcXlkNG5qN3ljbw" TargetMode="External"/><Relationship Id="rId2" Type="http://schemas.openxmlformats.org/officeDocument/2006/relationships/hyperlink" Target="https://www.instagram.com/p/DFVhOZ9MMdz/?igsh=eXIwemxhYWVwYTMz" TargetMode="External"/><Relationship Id="rId1" Type="http://schemas.openxmlformats.org/officeDocument/2006/relationships/slideLayout" Target="../slideLayouts/slideLayout2.xml"/><Relationship Id="rId6" Type="http://schemas.openxmlformats.org/officeDocument/2006/relationships/hyperlink" Target="https://www.instagram.com/p/DFV8eKksSzI/?igsh=Mml1Zjg2OGF6eHl1" TargetMode="External"/><Relationship Id="rId5" Type="http://schemas.openxmlformats.org/officeDocument/2006/relationships/hyperlink" Target="https://www.instagram.com/p/DFV8WXFsSaa/?igsh=MWtwZjdqbG1teXJwdw" TargetMode="External"/><Relationship Id="rId4" Type="http://schemas.openxmlformats.org/officeDocument/2006/relationships/hyperlink" Target="https://www.instagram.com/reel/DFV8RdaMiU-/?igsh=MXV5bnBwZTR3OHQ0ZQ" TargetMode="External"/><Relationship Id="rId9" Type="http://schemas.openxmlformats.org/officeDocument/2006/relationships/image" Target="../media/image64.jpeg"/></Relationships>
</file>

<file path=ppt/slides/_rels/slide29.xml.rels><?xml version="1.0" encoding="UTF-8" standalone="yes"?>
<Relationships xmlns="http://schemas.openxmlformats.org/package/2006/relationships"><Relationship Id="rId8" Type="http://schemas.openxmlformats.org/officeDocument/2006/relationships/hyperlink" Target="https://www.instagram.com/reel/DFXhg5lMO03/?igsh=MTQ3ZGt3aG45amxheQ" TargetMode="External"/><Relationship Id="rId13" Type="http://schemas.openxmlformats.org/officeDocument/2006/relationships/image" Target="../media/image65.jpeg"/><Relationship Id="rId3" Type="http://schemas.openxmlformats.org/officeDocument/2006/relationships/hyperlink" Target="https://www.instagram.com/p/DFWwOPAoJ63/?igsh=aHEzbXloYnBnbXdm" TargetMode="External"/><Relationship Id="rId7" Type="http://schemas.openxmlformats.org/officeDocument/2006/relationships/hyperlink" Target="https://www.instagram.com/p/DFXhBVCs_qi/?igsh=MTJ0Mm4yZDNlNnMyZg" TargetMode="External"/><Relationship Id="rId12" Type="http://schemas.openxmlformats.org/officeDocument/2006/relationships/hyperlink" Target="https://www.instagram.com/reel/DFZkq1bMAiu/?igsh=MWozYm84djZwanp3Zg" TargetMode="External"/><Relationship Id="rId2" Type="http://schemas.openxmlformats.org/officeDocument/2006/relationships/hyperlink" Target="https://www.instagram.com/reel/DFWpLz3vHVj/?igsh=YmY2bW1laW1nd3dz" TargetMode="External"/><Relationship Id="rId1" Type="http://schemas.openxmlformats.org/officeDocument/2006/relationships/slideLayout" Target="../slideLayouts/slideLayout2.xml"/><Relationship Id="rId6" Type="http://schemas.openxmlformats.org/officeDocument/2006/relationships/hyperlink" Target="https://www.instagram.com/p/DFXeaXkME3z/?igsh=MWpscHFndjM1ZG5tbA" TargetMode="External"/><Relationship Id="rId11" Type="http://schemas.openxmlformats.org/officeDocument/2006/relationships/hyperlink" Target="https://www.instagram.com/reel/DFZdxAuNMDc/?igsh=bjNoMGt5aWlvY3lz" TargetMode="External"/><Relationship Id="rId5" Type="http://schemas.openxmlformats.org/officeDocument/2006/relationships/hyperlink" Target="https://www.instagram.com/reel/DFXCnvRsp8_/?igsh=MTdycnl2eDFqeHlicw" TargetMode="External"/><Relationship Id="rId10" Type="http://schemas.openxmlformats.org/officeDocument/2006/relationships/hyperlink" Target="https://www.instagram.com/reel/DFZcjDXtGNR/?igsh=MTRmeWtudXJtdXFmZA" TargetMode="External"/><Relationship Id="rId4" Type="http://schemas.openxmlformats.org/officeDocument/2006/relationships/hyperlink" Target="https://www.instagram.com/reel/DFXB97zMYsY/?igsh=MTJwbDQyaGVtZWZwaw" TargetMode="External"/><Relationship Id="rId9" Type="http://schemas.openxmlformats.org/officeDocument/2006/relationships/hyperlink" Target="https://www.instagram.com/p/DFXpI0JsRpC/?igsh=MWlhM2V5ODdncWdoaQ"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www.instagram.com/p/DFcCUVbIba5/?igsh=MXg5bTYwNGFvODJ4cA" TargetMode="External"/><Relationship Id="rId13" Type="http://schemas.openxmlformats.org/officeDocument/2006/relationships/hyperlink" Target="https://www.instagram.com/reel/DFdJ7jdsoy4/?igsh=dnUyb2doZHB3bzBy" TargetMode="External"/><Relationship Id="rId3" Type="http://schemas.openxmlformats.org/officeDocument/2006/relationships/hyperlink" Target="https://www.instagram.com/p/DFbI5TyMsKo/?igsh=bmNwdWdxZ3YxOW1p" TargetMode="External"/><Relationship Id="rId7" Type="http://schemas.openxmlformats.org/officeDocument/2006/relationships/hyperlink" Target="https://www.instagram.com/reel/DFbKz7AsyvO/?igsh=MWR2OHlyaHo5MTVpbA" TargetMode="External"/><Relationship Id="rId12" Type="http://schemas.openxmlformats.org/officeDocument/2006/relationships/hyperlink" Target="https://www.instagram.com/reel/DFdY0vwsYBO/?igsh=cDR4MGdyeTVycXB5" TargetMode="External"/><Relationship Id="rId2" Type="http://schemas.openxmlformats.org/officeDocument/2006/relationships/hyperlink" Target="https://www.instagram.com/reel/DFZtCkjsSV7/?igsh=MWhzeTFqYzkycTJ0cg" TargetMode="External"/><Relationship Id="rId1" Type="http://schemas.openxmlformats.org/officeDocument/2006/relationships/slideLayout" Target="../slideLayouts/slideLayout2.xml"/><Relationship Id="rId6" Type="http://schemas.openxmlformats.org/officeDocument/2006/relationships/hyperlink" Target="https://www.instagram.com/reel/DFbKnk2MOJ4/?igsh=am1lcmVoZTY2bGc1" TargetMode="External"/><Relationship Id="rId11" Type="http://schemas.openxmlformats.org/officeDocument/2006/relationships/hyperlink" Target="https://www.instagram.com/p/DFdIV-CM2aL/?igsh=cjdpc3Vmem1pbWRm" TargetMode="External"/><Relationship Id="rId5" Type="http://schemas.openxmlformats.org/officeDocument/2006/relationships/hyperlink" Target="https://www.instagram.com/reel/DFbKeTRMhNt/?igsh=MW0xNDZ0NDlhNmppYQ" TargetMode="External"/><Relationship Id="rId10" Type="http://schemas.openxmlformats.org/officeDocument/2006/relationships/hyperlink" Target="https://www.instagram.com/p/DFdISTWs1qy/?igsh=MXRhdXRuaHh1NWtsbg" TargetMode="External"/><Relationship Id="rId4" Type="http://schemas.openxmlformats.org/officeDocument/2006/relationships/hyperlink" Target="https://www.instagram.com/reel/DFbKIO6shoK/?igsh=ZWF1aGpqanVrZmVv" TargetMode="External"/><Relationship Id="rId9" Type="http://schemas.openxmlformats.org/officeDocument/2006/relationships/hyperlink" Target="https://www.instagram.com/p/DFdICMzsWgB/?igsh=MWxnN3V1MXNsZW4wZA" TargetMode="External"/><Relationship Id="rId14" Type="http://schemas.openxmlformats.org/officeDocument/2006/relationships/image" Target="../media/image64.jpeg"/></Relationships>
</file>

<file path=ppt/slides/_rels/slide31.xml.rels><?xml version="1.0" encoding="UTF-8" standalone="yes"?>
<Relationships xmlns="http://schemas.openxmlformats.org/package/2006/relationships"><Relationship Id="rId8" Type="http://schemas.openxmlformats.org/officeDocument/2006/relationships/hyperlink" Target="https://www.instagram.com/reel/DFigYHtMZEo/?igsh=NGlmbW9mazV5YXF5" TargetMode="External"/><Relationship Id="rId3" Type="http://schemas.openxmlformats.org/officeDocument/2006/relationships/hyperlink" Target="https://www.instagram.com/reel/DFdZRQ9MU8A/?igsh=YTl3MGVlNmg0am1p" TargetMode="External"/><Relationship Id="rId7" Type="http://schemas.openxmlformats.org/officeDocument/2006/relationships/hyperlink" Target="https://www.instagram.com/p/DFfsbpesSEY/?igsh=MXVreG9vbW10dWZybQ" TargetMode="External"/><Relationship Id="rId2" Type="http://schemas.openxmlformats.org/officeDocument/2006/relationships/hyperlink" Target="https://www.instagram.com/p/DFdLrOfMPkH/?igsh=MWk2eGtkd3VxanVtcQ" TargetMode="External"/><Relationship Id="rId1" Type="http://schemas.openxmlformats.org/officeDocument/2006/relationships/slideLayout" Target="../slideLayouts/slideLayout2.xml"/><Relationship Id="rId6" Type="http://schemas.openxmlformats.org/officeDocument/2006/relationships/hyperlink" Target="https://www.instagram.com/p/DFfjhIusPB_/?igsh=MWlhcnJwa214ZDRjYQ" TargetMode="External"/><Relationship Id="rId5" Type="http://schemas.openxmlformats.org/officeDocument/2006/relationships/hyperlink" Target="https://www.instagram.com/reel/DFewCeFMRX0/?igsh=NmF0cTJmMG51YzNn" TargetMode="External"/><Relationship Id="rId10" Type="http://schemas.openxmlformats.org/officeDocument/2006/relationships/image" Target="../media/image66.jpeg"/><Relationship Id="rId4" Type="http://schemas.openxmlformats.org/officeDocument/2006/relationships/hyperlink" Target="https://www.instagram.com/reel/DFev65QM-yT/?igsh=MWRrdnV0MDNyN2dzMg" TargetMode="External"/><Relationship Id="rId9" Type="http://schemas.openxmlformats.org/officeDocument/2006/relationships/hyperlink" Target="https://www.instagram.com/p/DFso70PMKYR/?igsh=MXN3bXFyYW5oajV5bw"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www.instagram.com/reel/DGdrOCNqC9L/?igsh=Y2wxdHNscmJzOGUz" TargetMode="External"/><Relationship Id="rId3" Type="http://schemas.openxmlformats.org/officeDocument/2006/relationships/hyperlink" Target="https://www.instagram.com/reel/DFr6LPwMcmi/?igsh=bGxrbmVhNnVnOXJq" TargetMode="External"/><Relationship Id="rId7" Type="http://schemas.openxmlformats.org/officeDocument/2006/relationships/hyperlink" Target="https://www.instagram.com/reel/DF-zpOZsFHY/?igsh=MXFhNjh5bHUxam95bw==" TargetMode="External"/><Relationship Id="rId2" Type="http://schemas.openxmlformats.org/officeDocument/2006/relationships/hyperlink" Target="https://www.instagram.com/p/DFr6BP2s95S/?igsh=MWk5djBleGowZ2JxMw==" TargetMode="External"/><Relationship Id="rId1" Type="http://schemas.openxmlformats.org/officeDocument/2006/relationships/slideLayout" Target="../slideLayouts/slideLayout2.xml"/><Relationship Id="rId6" Type="http://schemas.openxmlformats.org/officeDocument/2006/relationships/hyperlink" Target="https://www.instagram.com/reel/DGSRni8KieZ/?igsh=aTNmM2gxMzRtMng5" TargetMode="External"/><Relationship Id="rId5" Type="http://schemas.openxmlformats.org/officeDocument/2006/relationships/hyperlink" Target="https://www.instagram.com/p/DF8LuJCNpCw/?igsh=dXE3Z3NhOG8xcmdk" TargetMode="External"/><Relationship Id="rId4" Type="http://schemas.openxmlformats.org/officeDocument/2006/relationships/hyperlink" Target="https://www.instagram.com/reel/DFr79YYsVW8/?igsh=MThta2xoajc5N3ZlcQ==" TargetMode="External"/><Relationship Id="rId9" Type="http://schemas.openxmlformats.org/officeDocument/2006/relationships/image" Target="../media/image67.jpeg"/></Relationships>
</file>

<file path=ppt/slides/_rels/slide33.xml.rels><?xml version="1.0" encoding="UTF-8" standalone="yes"?>
<Relationships xmlns="http://schemas.openxmlformats.org/package/2006/relationships"><Relationship Id="rId3" Type="http://schemas.openxmlformats.org/officeDocument/2006/relationships/hyperlink" Target="https://www.instagram.com/reel/DGdqO5Dqe4p/?igsh=NjhycWRreG1vY2gz" TargetMode="External"/><Relationship Id="rId7" Type="http://schemas.openxmlformats.org/officeDocument/2006/relationships/image" Target="../media/image68.jpeg"/><Relationship Id="rId2" Type="http://schemas.openxmlformats.org/officeDocument/2006/relationships/hyperlink" Target="https://www.instagram.com/reel/DGgX-jmK_jD/?igsh=MTd5bjhmN3NqdGJ4ZQ" TargetMode="External"/><Relationship Id="rId1" Type="http://schemas.openxmlformats.org/officeDocument/2006/relationships/slideLayout" Target="../slideLayouts/slideLayout2.xml"/><Relationship Id="rId6" Type="http://schemas.openxmlformats.org/officeDocument/2006/relationships/hyperlink" Target="https://www.instagram.com/p/DHFyMPmt-mr/?igsh=Z2VrNG8zMDBxZDZu" TargetMode="External"/><Relationship Id="rId5" Type="http://schemas.openxmlformats.org/officeDocument/2006/relationships/hyperlink" Target="https://www.instagram.com/reel/DG0DdGoKJeX/?igsh=MWV2bWR0dGVpMXVhbw" TargetMode="External"/><Relationship Id="rId4" Type="http://schemas.openxmlformats.org/officeDocument/2006/relationships/hyperlink" Target="https://www.instagram.com/reel/DGgKR9rKiAi/?igsh=MTZmZjduN21kcXFiaw"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instagram.com/reel/DG2-9mUqqD1/?igsh=MWd3dHNidzdnamJhOQ" TargetMode="External"/><Relationship Id="rId13" Type="http://schemas.openxmlformats.org/officeDocument/2006/relationships/hyperlink" Target="https://www.instagram.com/reel/DG5MlFQqe0p/?igsh=eDJrYXV5b3RnamZv" TargetMode="External"/><Relationship Id="rId18" Type="http://schemas.openxmlformats.org/officeDocument/2006/relationships/hyperlink" Target="https://www.instagram.com/reel/DG5U7IbK-R-/?igsh=dXpneHlwdGtpbzMx" TargetMode="External"/><Relationship Id="rId3" Type="http://schemas.openxmlformats.org/officeDocument/2006/relationships/hyperlink" Target="https://www.instagram.com/reel/DGoI7UbqmeP/?igsh=NWs2b3J5d3Z6ZWJt" TargetMode="External"/><Relationship Id="rId21" Type="http://schemas.openxmlformats.org/officeDocument/2006/relationships/hyperlink" Target="https://www.facebook.com/share/v/1A6pvLj1s2/" TargetMode="External"/><Relationship Id="rId7" Type="http://schemas.openxmlformats.org/officeDocument/2006/relationships/hyperlink" Target="https://www.facebook.com/share/p/1Kj3uF8zPb/" TargetMode="External"/><Relationship Id="rId12" Type="http://schemas.openxmlformats.org/officeDocument/2006/relationships/hyperlink" Target="https://www.instagram.com/reel/DG5MTeWqzUf/?igsh=MW00OXUxd2JmOG9wNQ" TargetMode="External"/><Relationship Id="rId17" Type="http://schemas.openxmlformats.org/officeDocument/2006/relationships/hyperlink" Target="https://www.instagram.com/reel/DG5TS7RqHwk/?igsh=eXF5YXFwanJ6Z3Vo" TargetMode="External"/><Relationship Id="rId2" Type="http://schemas.openxmlformats.org/officeDocument/2006/relationships/hyperlink" Target="https://www.instagram.com/reel/DGoeD5UK2RK/?igsh=MWtwaGVxeXl5OTZ2NQ" TargetMode="External"/><Relationship Id="rId16" Type="http://schemas.openxmlformats.org/officeDocument/2006/relationships/hyperlink" Target="https://www.instagram.com/reel/DG5P413qDqk/?igsh=dzJubDlnMjZmZmk4" TargetMode="External"/><Relationship Id="rId20" Type="http://schemas.openxmlformats.org/officeDocument/2006/relationships/hyperlink" Target="https://www.facebook.com/share/v/15qNZtgfSu/" TargetMode="External"/><Relationship Id="rId1" Type="http://schemas.openxmlformats.org/officeDocument/2006/relationships/slideLayout" Target="../slideLayouts/slideLayout2.xml"/><Relationship Id="rId6" Type="http://schemas.openxmlformats.org/officeDocument/2006/relationships/hyperlink" Target="https://www.instagram.com/reel/DG095R6ql8Y/?igsh=cTBtbXNseGo2bXhn" TargetMode="External"/><Relationship Id="rId11" Type="http://schemas.openxmlformats.org/officeDocument/2006/relationships/hyperlink" Target="https://www.instagram.com/reel/DG49kYJq3-u/?igsh=MWphdGI0bXNyb2Vweg" TargetMode="External"/><Relationship Id="rId24" Type="http://schemas.openxmlformats.org/officeDocument/2006/relationships/image" Target="../media/image69.jpeg"/><Relationship Id="rId5" Type="http://schemas.openxmlformats.org/officeDocument/2006/relationships/hyperlink" Target="https://www.instagram.com/reel/DGz-As6KSBN/?igsh=MTBjdmwxb2ppNTMzMQ" TargetMode="External"/><Relationship Id="rId15" Type="http://schemas.openxmlformats.org/officeDocument/2006/relationships/hyperlink" Target="https://www.facebook.com/share/p/1EHzb2mbWQ/" TargetMode="External"/><Relationship Id="rId23" Type="http://schemas.openxmlformats.org/officeDocument/2006/relationships/hyperlink" Target="https://www.instagram.com/p/DHFfMPGqwuI/?igsh=MWxqajl4bjB2OXo1bg" TargetMode="External"/><Relationship Id="rId10" Type="http://schemas.openxmlformats.org/officeDocument/2006/relationships/hyperlink" Target="https://www.instagram.com/reel/DG4opqSKZit/?igsh=MXRheWtzaTJ1NW5jYg" TargetMode="External"/><Relationship Id="rId19" Type="http://schemas.openxmlformats.org/officeDocument/2006/relationships/hyperlink" Target="https://www.facebook.com/share/v/1ES5eJGKiY/" TargetMode="External"/><Relationship Id="rId4" Type="http://schemas.openxmlformats.org/officeDocument/2006/relationships/hyperlink" Target="https://www.instagram.com/reel/DGpPQQzqeA0/?igsh=bWU1NHp2cGUzMGtq" TargetMode="External"/><Relationship Id="rId9" Type="http://schemas.openxmlformats.org/officeDocument/2006/relationships/hyperlink" Target="https://www.instagram.com/reel/DG3gZefKHRi/?igsh=MWQxdzVldHUzYWE3dQ" TargetMode="External"/><Relationship Id="rId14" Type="http://schemas.openxmlformats.org/officeDocument/2006/relationships/hyperlink" Target="https://www.instagram.com/p/DG5Rn3pKs_U/?igsh=dDRycXk2ZzZyZmFn" TargetMode="External"/><Relationship Id="rId22" Type="http://schemas.openxmlformats.org/officeDocument/2006/relationships/hyperlink" Target="https://www.instagram.com/reel/DG5XbPnKlfd/?igsh=YzA0OXY5aTRhY3pm"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www.instagram.com/p/DHNjE8BKyqN/?igsh=MWFrcXphNXVndmpzMQ==" TargetMode="External"/><Relationship Id="rId3" Type="http://schemas.openxmlformats.org/officeDocument/2006/relationships/hyperlink" Target="https://www.instagram.com/p/DH_WiR6q1DB/?igsh=ZzV2MXQ3cHZyN3R5" TargetMode="External"/><Relationship Id="rId7" Type="http://schemas.openxmlformats.org/officeDocument/2006/relationships/hyperlink" Target="http://www.instagram.com/reel/DHMCJMmpl15/?igsh=MXUxNWN6djE2Y3BvZg==" TargetMode="External"/><Relationship Id="rId2" Type="http://schemas.openxmlformats.org/officeDocument/2006/relationships/hyperlink" Target="https://www.instagram.com/p/DH_ZMFhqcRS/?igsh=bXZ3YXNqZnNhbTk2" TargetMode="External"/><Relationship Id="rId1" Type="http://schemas.openxmlformats.org/officeDocument/2006/relationships/slideLayout" Target="../slideLayouts/slideLayout13.xml"/><Relationship Id="rId6" Type="http://schemas.openxmlformats.org/officeDocument/2006/relationships/hyperlink" Target="http://www.instagram.com/p/DHMFUHKqSeL/?igsh=aDByeTJ1ZjNhMG9i" TargetMode="External"/><Relationship Id="rId11" Type="http://schemas.openxmlformats.org/officeDocument/2006/relationships/image" Target="../media/image70.jpeg"/><Relationship Id="rId5" Type="http://schemas.openxmlformats.org/officeDocument/2006/relationships/hyperlink" Target="https://www.instagram.com/p/DIDi2fxvP2_/?igsh=MWgyc2dyZGl5NjNqZQ" TargetMode="External"/><Relationship Id="rId10" Type="http://schemas.openxmlformats.org/officeDocument/2006/relationships/hyperlink" Target="http://www.instagram.com/p/DHNOzxRKCRw/?igsh=cDF6ZXltdmxkM2hs" TargetMode="External"/><Relationship Id="rId4" Type="http://schemas.openxmlformats.org/officeDocument/2006/relationships/hyperlink" Target="https://www.instagram.com/p/DIF7uSYvQQO/?igsh=MWlwODdtb2I5ZmFlbw" TargetMode="External"/><Relationship Id="rId9" Type="http://schemas.openxmlformats.org/officeDocument/2006/relationships/hyperlink" Target="http://www.instagram.com/reel/DHNijezKyJg/?igsh=MWpib3ViNTVycHFkbA=="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hyperlink" Target="http://www.instagram.com/reel/DHX2q5DqwW8/?igsh=ZDM0d2M2ejh6ZGl5" TargetMode="External"/><Relationship Id="rId7" Type="http://schemas.openxmlformats.org/officeDocument/2006/relationships/hyperlink" Target="http://www.instagram.com/reel/DHlyjQJBFt8/?igsh=cmw5YmFtcnU1eTE5" TargetMode="External"/><Relationship Id="rId2" Type="http://schemas.openxmlformats.org/officeDocument/2006/relationships/hyperlink" Target="http://www.instagram.com/reel/DHWmfehqJ8O/?igsh=MXU0eW5sa3FibXk0ag==" TargetMode="External"/><Relationship Id="rId1" Type="http://schemas.openxmlformats.org/officeDocument/2006/relationships/slideLayout" Target="../slideLayouts/slideLayout13.xml"/><Relationship Id="rId6" Type="http://schemas.openxmlformats.org/officeDocument/2006/relationships/hyperlink" Target="http://www.instagram.com/reel/DHaZvboK-Np/?igsh=MXRzazNkbHR5cXp3dQ==" TargetMode="External"/><Relationship Id="rId5" Type="http://schemas.openxmlformats.org/officeDocument/2006/relationships/hyperlink" Target="http://www.instagram.com/reel/DHZ44cdq-DI/?igsh=MXdjeWhsc3B0YjZnaA==" TargetMode="External"/><Relationship Id="rId4" Type="http://schemas.openxmlformats.org/officeDocument/2006/relationships/hyperlink" Target="http://www.instagram.com/p/DHZHBu-Kaaq/?igsh=MXg2YXZhaXJnejRyeg=="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www.instagram.com/p/DIJyIFbPXhw/?igsh=MTR1aHlxYWd5ZWF0ag==" TargetMode="External"/><Relationship Id="rId3" Type="http://schemas.openxmlformats.org/officeDocument/2006/relationships/hyperlink" Target="http://www.instagram.com/p/DH7A2-jqx2M/?igsh=MWk3bDBuenRqZjJuNQ==" TargetMode="External"/><Relationship Id="rId7" Type="http://schemas.openxmlformats.org/officeDocument/2006/relationships/hyperlink" Target="http://www.instagram.com/p/DIJx49xvGAR/?igsh=MW54MDl2ZGZqdDg1bg==" TargetMode="External"/><Relationship Id="rId2" Type="http://schemas.openxmlformats.org/officeDocument/2006/relationships/hyperlink" Target="http://www.instagram.com/reel/DHyeH-cNai3/?igsh=MTVqaWlibnA1OWEwbg==" TargetMode="External"/><Relationship Id="rId1" Type="http://schemas.openxmlformats.org/officeDocument/2006/relationships/slideLayout" Target="../slideLayouts/slideLayout13.xml"/><Relationship Id="rId6" Type="http://schemas.openxmlformats.org/officeDocument/2006/relationships/hyperlink" Target="http://www.instagram.com/p/DIF7uSYvQQO/?igsh=ZmVrZXlxMmhhcmk2" TargetMode="External"/><Relationship Id="rId5" Type="http://schemas.openxmlformats.org/officeDocument/2006/relationships/hyperlink" Target="http://www.instagram.com/p/DH_WiR6q1DB/?igsh=NjZsOGJsZm9qODFi" TargetMode="External"/><Relationship Id="rId4" Type="http://schemas.openxmlformats.org/officeDocument/2006/relationships/hyperlink" Target="http://www.instagram.com/reel/DH-wlWOK3LD/?igsh=cDR4NDIyeHdidGV2" TargetMode="External"/><Relationship Id="rId9" Type="http://schemas.openxmlformats.org/officeDocument/2006/relationships/image" Target="../media/image72.jpeg"/></Relationships>
</file>

<file path=ppt/slides/_rels/slide38.xml.rels><?xml version="1.0" encoding="UTF-8" standalone="yes"?>
<Relationships xmlns="http://schemas.openxmlformats.org/package/2006/relationships"><Relationship Id="rId3" Type="http://schemas.openxmlformats.org/officeDocument/2006/relationships/hyperlink" Target="http://www.instagram.com/p/DIOqirmKV_D/?igsh=MTQ5b2QzOTV1cXB0Zg==" TargetMode="External"/><Relationship Id="rId7" Type="http://schemas.openxmlformats.org/officeDocument/2006/relationships/image" Target="../media/image73.jpeg"/><Relationship Id="rId2" Type="http://schemas.openxmlformats.org/officeDocument/2006/relationships/hyperlink" Target="http://www.instagram.com/p/DIMWePcvi8-/?igsh=bzhhdWs3OGcxcHBo" TargetMode="External"/><Relationship Id="rId1" Type="http://schemas.openxmlformats.org/officeDocument/2006/relationships/slideLayout" Target="../slideLayouts/slideLayout13.xml"/><Relationship Id="rId6" Type="http://schemas.openxmlformats.org/officeDocument/2006/relationships/hyperlink" Target="http://www.instagram.com/reel/DISfB60vRxJ/?igsh=MTJ0NmN5d2NndWxtMg==" TargetMode="External"/><Relationship Id="rId5" Type="http://schemas.openxmlformats.org/officeDocument/2006/relationships/hyperlink" Target="http://www.instagram.com/p/DIQ9Q0NKbzm/?igsh=MWQ3OGJhcDQ5Mzk1cg==" TargetMode="External"/><Relationship Id="rId4" Type="http://schemas.openxmlformats.org/officeDocument/2006/relationships/hyperlink" Target="http://www.instagram.com/reel/DIOz1Uvv4P8/?igsh=MTVkd2FoaTE3ZzIzZw=="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s://www.instagram.com/p/DIgIrdSqGeb/?igsh=MTlwY25kMm9wZmtlcQ" TargetMode="External"/><Relationship Id="rId13" Type="http://schemas.openxmlformats.org/officeDocument/2006/relationships/hyperlink" Target="https://www.instagram.com/reel/DIkvt2fqoK9/?igsh=ZDN4YWttMXJyNzB4" TargetMode="External"/><Relationship Id="rId18" Type="http://schemas.openxmlformats.org/officeDocument/2006/relationships/hyperlink" Target="https://www.instagram.com/p/DIk4Vuhq1fX/?igsh=MXh6aDZycTAxd3o2Yw" TargetMode="External"/><Relationship Id="rId26" Type="http://schemas.openxmlformats.org/officeDocument/2006/relationships/hyperlink" Target="https://www.instagram.com/reel/DIy4X3HqaDz/?igsh=MWozbTYxYTRqNWQyOA" TargetMode="External"/><Relationship Id="rId3" Type="http://schemas.openxmlformats.org/officeDocument/2006/relationships/hyperlink" Target="https://www.instagram.com/p/DIb3dNVSy8t/?igsh=MXRwZW9mYTYydmQ1Zg" TargetMode="External"/><Relationship Id="rId21" Type="http://schemas.openxmlformats.org/officeDocument/2006/relationships/hyperlink" Target="https://www.instagram.com/p/DIlPebQKt6u/?igsh=MTJ5cGoyOTl2aWF6Zw" TargetMode="External"/><Relationship Id="rId7" Type="http://schemas.openxmlformats.org/officeDocument/2006/relationships/hyperlink" Target="https://www.instagram.com/reel/DIgGkxaK1PS/?igsh=MTl4aXU3dHlrb2Rscw" TargetMode="External"/><Relationship Id="rId12" Type="http://schemas.openxmlformats.org/officeDocument/2006/relationships/hyperlink" Target="https://www.instagram.com/p/DIkvV4qKMoj/?igsh=aDFsbGZjcGR4cWk2" TargetMode="External"/><Relationship Id="rId17" Type="http://schemas.openxmlformats.org/officeDocument/2006/relationships/hyperlink" Target="https://www.instagram.com/p/DIk4MMxqIrz/?igsh=MWxvb2c3bDhwa25lNg" TargetMode="External"/><Relationship Id="rId25" Type="http://schemas.openxmlformats.org/officeDocument/2006/relationships/hyperlink" Target="https://www.instagram.com/p/DIy4Kt0qOPN/?igsh=M2pva2Z1MTl4a3Bt" TargetMode="External"/><Relationship Id="rId2" Type="http://schemas.openxmlformats.org/officeDocument/2006/relationships/hyperlink" Target="https://www.instagram.com/reel/DIaA1R3Tyr1/?igsh=MWt6c2hhNWVzc3JsYQ" TargetMode="External"/><Relationship Id="rId16" Type="http://schemas.openxmlformats.org/officeDocument/2006/relationships/hyperlink" Target="https://www.instagram.com/p/DIkxihSPEtp/?igsh=MWxidDB5NXNxN2dpdw" TargetMode="External"/><Relationship Id="rId20" Type="http://schemas.openxmlformats.org/officeDocument/2006/relationships/hyperlink" Target="https://www.instagram.com/p/DIlKH03KYTK/?igsh=MjlheTZ5eGsyMGlt" TargetMode="External"/><Relationship Id="rId29" Type="http://schemas.openxmlformats.org/officeDocument/2006/relationships/hyperlink" Target="https://www.instagram.com/reel/DI-69Kgqgdy/?igsh=OWw3ZTRhYXQ4ZHVo" TargetMode="External"/><Relationship Id="rId1" Type="http://schemas.openxmlformats.org/officeDocument/2006/relationships/slideLayout" Target="../slideLayouts/slideLayout13.xml"/><Relationship Id="rId6" Type="http://schemas.openxmlformats.org/officeDocument/2006/relationships/hyperlink" Target="https://www.instagram.com/reel/DIgEa0TKfI1/?igsh=N3Rkbmg3NnpmeTdt" TargetMode="External"/><Relationship Id="rId11" Type="http://schemas.openxmlformats.org/officeDocument/2006/relationships/hyperlink" Target="https://www.instagram.com/p/DIkvSYKKNly/?igsh=ZW5kenQzejdxcGp6" TargetMode="External"/><Relationship Id="rId24" Type="http://schemas.openxmlformats.org/officeDocument/2006/relationships/hyperlink" Target="https://www.instagram.com/p/DIy3xz6qZGK/?igsh=bGVoN2pjOTFrdG50" TargetMode="External"/><Relationship Id="rId5" Type="http://schemas.openxmlformats.org/officeDocument/2006/relationships/hyperlink" Target="https://www.instagram.com/p/DIc5D70qZK8/?igsh=MXU5MXYwN3duMzI2aA" TargetMode="External"/><Relationship Id="rId15" Type="http://schemas.openxmlformats.org/officeDocument/2006/relationships/hyperlink" Target="https://www.instagram.com/p/DIkxAEYvM-_/?igsh=MXNoYWtscG14cml2Yw" TargetMode="External"/><Relationship Id="rId23" Type="http://schemas.openxmlformats.org/officeDocument/2006/relationships/hyperlink" Target="https://www.instagram.com/p/DIx3AZjqSMZ/?igsh=aHBrcnVtZWhyMHcy" TargetMode="External"/><Relationship Id="rId28" Type="http://schemas.openxmlformats.org/officeDocument/2006/relationships/hyperlink" Target="https://www.instagram.com/p/DI3HrvIqRpw/?igsh=MTU4ZXU3bzdkaGpxZA" TargetMode="External"/><Relationship Id="rId10" Type="http://schemas.openxmlformats.org/officeDocument/2006/relationships/hyperlink" Target="https://www.instagram.com/p/DIis-gEKW6e/?igsh=MTkwdjgzY2M5ajIxbQ" TargetMode="External"/><Relationship Id="rId19" Type="http://schemas.openxmlformats.org/officeDocument/2006/relationships/hyperlink" Target="https://www.instagram.com/reel/DIk4p_jqxuW/?igsh=Zm1qbHBsMWc0eWli" TargetMode="External"/><Relationship Id="rId31" Type="http://schemas.openxmlformats.org/officeDocument/2006/relationships/image" Target="../media/image70.jpeg"/><Relationship Id="rId4" Type="http://schemas.openxmlformats.org/officeDocument/2006/relationships/hyperlink" Target="https://www.instagram.com/p/DIb6avSzcMj/?igsh=MXRsNjB3cGxxcWw5NA" TargetMode="External"/><Relationship Id="rId9" Type="http://schemas.openxmlformats.org/officeDocument/2006/relationships/hyperlink" Target="https://www.instagram.com/p/DIgTifgKIl_/?igsh=MXN2cDIwcDYzYzZs" TargetMode="External"/><Relationship Id="rId14" Type="http://schemas.openxmlformats.org/officeDocument/2006/relationships/hyperlink" Target="https://www.instagram.com/p/DIkwujlvcpV/?igsh=NWpubHlka2l1YmZl" TargetMode="External"/><Relationship Id="rId22" Type="http://schemas.openxmlformats.org/officeDocument/2006/relationships/hyperlink" Target="https://www.instagram.com/p/DIxinrgqIdA/?igsh=MTNwYWRla28zZm8xYQ" TargetMode="External"/><Relationship Id="rId27" Type="http://schemas.openxmlformats.org/officeDocument/2006/relationships/hyperlink" Target="https://www.instagram.com/p/DI1pzINKl5w/?igsh=dDl1cnk4eGt1ZzBh" TargetMode="External"/><Relationship Id="rId30" Type="http://schemas.openxmlformats.org/officeDocument/2006/relationships/hyperlink" Target="https://www.instagram.com/p/DI_1QIaKpt0/?igsh=cDdmanZ1M3Zic2Nn"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www.instagram.com/p/DI_2Ka_qRBR/?igsh=MWtwNTE2aDRpNm96ZQ" TargetMode="External"/><Relationship Id="rId13" Type="http://schemas.openxmlformats.org/officeDocument/2006/relationships/hyperlink" Target="https://www.instagram.com/p/DJCouPaq-NE/?igsh=ajBqNHZ6M3Q2YmIy" TargetMode="External"/><Relationship Id="rId3" Type="http://schemas.openxmlformats.org/officeDocument/2006/relationships/hyperlink" Target="https://www.instagram.com/p/DI_1Lo0KbDR/?igsh=dmNjMDV5djAyNWVr" TargetMode="External"/><Relationship Id="rId7" Type="http://schemas.openxmlformats.org/officeDocument/2006/relationships/hyperlink" Target="https://www.instagram.com/reel/DI_152lKp6-/?igsh=MWJjZ3o3N2t1Yzlueg" TargetMode="External"/><Relationship Id="rId12" Type="http://schemas.openxmlformats.org/officeDocument/2006/relationships/hyperlink" Target="https://www.instagram.com/p/DJG0tt_qzrL/?igsh=aG9nbXBtbWttbWdq" TargetMode="External"/><Relationship Id="rId2" Type="http://schemas.openxmlformats.org/officeDocument/2006/relationships/hyperlink" Target="https://www.instagram.com/p/DJSla1IK43p/?igsh=MWxxMzRkdW9ycnQ0OA" TargetMode="External"/><Relationship Id="rId16" Type="http://schemas.openxmlformats.org/officeDocument/2006/relationships/image" Target="../media/image74.jpeg"/><Relationship Id="rId1" Type="http://schemas.openxmlformats.org/officeDocument/2006/relationships/slideLayout" Target="../slideLayouts/slideLayout13.xml"/><Relationship Id="rId6" Type="http://schemas.openxmlformats.org/officeDocument/2006/relationships/hyperlink" Target="https://www.instagram.com/reel/DI_1wd0q2az/?igsh=MnpzOWd4ODZwdGww" TargetMode="External"/><Relationship Id="rId11" Type="http://schemas.openxmlformats.org/officeDocument/2006/relationships/hyperlink" Target="https://www.instagram.com/reel/DJDuRRcqYKt/?igsh=MTNzcXZjaTI3aXFrNw" TargetMode="External"/><Relationship Id="rId5" Type="http://schemas.openxmlformats.org/officeDocument/2006/relationships/hyperlink" Target="https://www.instagram.com/p/DI_1TLiKQRj/?igsh=aDJyYjlqcjlranNi" TargetMode="External"/><Relationship Id="rId15" Type="http://schemas.openxmlformats.org/officeDocument/2006/relationships/hyperlink" Target="https://www.instagram.com/reel/DJBh0l3qwBF/?igsh=a3JrbWJ3eGoxb3dr" TargetMode="External"/><Relationship Id="rId10" Type="http://schemas.openxmlformats.org/officeDocument/2006/relationships/hyperlink" Target="https://www.instagram.com/p/DI_2nP2qP8C/?igsh=MWZ5bndwN3VvN3BiZw" TargetMode="External"/><Relationship Id="rId4" Type="http://schemas.openxmlformats.org/officeDocument/2006/relationships/hyperlink" Target="https://www.instagram.com/p/DI_1QIaKpt0/?igsh=N2Vjdzl5OXF4MXRq" TargetMode="External"/><Relationship Id="rId9" Type="http://schemas.openxmlformats.org/officeDocument/2006/relationships/hyperlink" Target="https://www.instagram.com/p/DI_2dA3q7D-/?igsh=Z3F2ZW9wdHNrMTU3" TargetMode="External"/><Relationship Id="rId14" Type="http://schemas.openxmlformats.org/officeDocument/2006/relationships/hyperlink" Target="https://www.instagram.com/p/DJBadJlKktE/?igsh=MWJpZTN3ZzI1aHRvbQ"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www.instagram.com/p/DJVRNvpqMpq/?igsh=MXEwemt4dTU4bXc3NQ" TargetMode="External"/><Relationship Id="rId13" Type="http://schemas.openxmlformats.org/officeDocument/2006/relationships/hyperlink" Target="https://www.instagram.com/reel/DJgGQocKmJZ/?igsh=bGJjeDdpMWp5N3V3" TargetMode="External"/><Relationship Id="rId3" Type="http://schemas.openxmlformats.org/officeDocument/2006/relationships/hyperlink" Target="https://www.instagram.com/reel/DJMi9YCvw-K/?igsh=MTNhc2h2Nm9lMndqNA" TargetMode="External"/><Relationship Id="rId7" Type="http://schemas.openxmlformats.org/officeDocument/2006/relationships/hyperlink" Target="https://www.instagram.com/reel/DJVQxspKF-j/?igsh=bzE5d2trbG8wZGVk" TargetMode="External"/><Relationship Id="rId12" Type="http://schemas.openxmlformats.org/officeDocument/2006/relationships/hyperlink" Target="https://www.instagram.com/reel/DJqNy1mqqH3/?igsh=cXJjdzZuM3F2eWlk" TargetMode="External"/><Relationship Id="rId17" Type="http://schemas.openxmlformats.org/officeDocument/2006/relationships/image" Target="../media/image74.jpeg"/><Relationship Id="rId2" Type="http://schemas.openxmlformats.org/officeDocument/2006/relationships/hyperlink" Target="https://www.instagram.com/reel/DJMiZMRPFAI/?igsh=MXBvOHlicDRmN2FieA" TargetMode="External"/><Relationship Id="rId16" Type="http://schemas.openxmlformats.org/officeDocument/2006/relationships/hyperlink" Target="https://www.instagram.com/p/DJkBb-ezZjw/?igsh=MW42YWZmaW5veG5wMA" TargetMode="External"/><Relationship Id="rId1" Type="http://schemas.openxmlformats.org/officeDocument/2006/relationships/slideLayout" Target="../slideLayouts/slideLayout13.xml"/><Relationship Id="rId6" Type="http://schemas.openxmlformats.org/officeDocument/2006/relationships/hyperlink" Target="https://www.instagram.com/reel/DJVQqpBK_Yy/?igsh=YXBydTdydG9zOHZw" TargetMode="External"/><Relationship Id="rId11" Type="http://schemas.openxmlformats.org/officeDocument/2006/relationships/hyperlink" Target="https://www.instagram.com/p/DJk20EtvziI/?igsh=ZTE4c3lqeWlxM3V4" TargetMode="External"/><Relationship Id="rId5" Type="http://schemas.openxmlformats.org/officeDocument/2006/relationships/hyperlink" Target="https://www.instagram.com/reel/DJVPuVlqT9x/?igsh=a2l6aXdseDJ2OGRu" TargetMode="External"/><Relationship Id="rId15" Type="http://schemas.openxmlformats.org/officeDocument/2006/relationships/hyperlink" Target="https://www.instagram.com/reel/DJgRiRYKEu3/?igsh=bmkxbGFmMmF3dm5j" TargetMode="External"/><Relationship Id="rId10" Type="http://schemas.openxmlformats.org/officeDocument/2006/relationships/hyperlink" Target="https://www.instagram.com/p/DJicnB-vvxT/?igsh=dWpxdTl6azg0M2Y1" TargetMode="External"/><Relationship Id="rId4" Type="http://schemas.openxmlformats.org/officeDocument/2006/relationships/hyperlink" Target="https://www.instagram.com/p/DJVPV9lqsji/?igsh=MXc0ZTc4eXc1aTVrZQ" TargetMode="External"/><Relationship Id="rId9" Type="http://schemas.openxmlformats.org/officeDocument/2006/relationships/hyperlink" Target="https://www.instagram.com/p/DJVRpIdqk0h/?igsh=OTRleHd1dWl2am41" TargetMode="External"/><Relationship Id="rId14" Type="http://schemas.openxmlformats.org/officeDocument/2006/relationships/hyperlink" Target="https://www.instagram.com/reel/DJgOPS-q77T/?igsh=emgxejg0NGlvMWtw"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www.instagram.com/p/DJ9kze5Klae/?igsh=ZGM3eDBjZzYxbzF5" TargetMode="External"/><Relationship Id="rId3" Type="http://schemas.openxmlformats.org/officeDocument/2006/relationships/hyperlink" Target="https://www.instagram.com/p/DJ8zf54KQV7/?igsh=MTFnd2Q2cm10eG1kag" TargetMode="External"/><Relationship Id="rId7" Type="http://schemas.openxmlformats.org/officeDocument/2006/relationships/hyperlink" Target="https://www.instagram.com/p/DJ80vMKKK91/?igsh=MWFyOGNkdWppaHhqbA" TargetMode="External"/><Relationship Id="rId2" Type="http://schemas.openxmlformats.org/officeDocument/2006/relationships/hyperlink" Target="https://www.instagram.com/p/DJslh3Tv056/?igsh=MWUyd3F3aHZ5ZTBweA" TargetMode="External"/><Relationship Id="rId1" Type="http://schemas.openxmlformats.org/officeDocument/2006/relationships/slideLayout" Target="../slideLayouts/slideLayout13.xml"/><Relationship Id="rId6" Type="http://schemas.openxmlformats.org/officeDocument/2006/relationships/hyperlink" Target="https://www.instagram.com/reel/DJ80bQ8qVqZ/?igsh=cXNocXUwNHN4dml4" TargetMode="External"/><Relationship Id="rId5" Type="http://schemas.openxmlformats.org/officeDocument/2006/relationships/hyperlink" Target="https://www.instagram.com/reel/DJ6AIXhqHde/?igsh=emxqazF0Z3MwN3Rr" TargetMode="External"/><Relationship Id="rId10" Type="http://schemas.openxmlformats.org/officeDocument/2006/relationships/image" Target="../media/image74.jpeg"/><Relationship Id="rId4" Type="http://schemas.openxmlformats.org/officeDocument/2006/relationships/hyperlink" Target="https://www.instagram.com/p/DJ3a_C6KyJ_/?igsh=cG00eWlocnoxZ29q" TargetMode="External"/><Relationship Id="rId9" Type="http://schemas.openxmlformats.org/officeDocument/2006/relationships/hyperlink" Target="https://www.instagram.com/reel/DJ9vX5pKCNi/?igsh=MTUxcGxnejJvY3RwZg"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s://www.instagram.com/p/DJ_NQ-xq3yk/?igsh=MW9qZzR4cmQwYm84cA" TargetMode="External"/><Relationship Id="rId3" Type="http://schemas.openxmlformats.org/officeDocument/2006/relationships/hyperlink" Target="https://www.instagram.com/p/DJ_NCnDKnwc/?igsh=MTR0djBpMTVoNjZ3bA" TargetMode="External"/><Relationship Id="rId7" Type="http://schemas.openxmlformats.org/officeDocument/2006/relationships/hyperlink" Target="https://www.instagram.com/p/DJ_NOWTK-2B/?igsh=Y2N1czNvNnkwYm9u" TargetMode="External"/><Relationship Id="rId2" Type="http://schemas.openxmlformats.org/officeDocument/2006/relationships/hyperlink" Target="https://www.instagram.com/p/DJ_M-oLq4_D/?igsh=ZDZja2l2cTI2cWky" TargetMode="External"/><Relationship Id="rId1" Type="http://schemas.openxmlformats.org/officeDocument/2006/relationships/slideLayout" Target="../slideLayouts/slideLayout13.xml"/><Relationship Id="rId6" Type="http://schemas.openxmlformats.org/officeDocument/2006/relationships/hyperlink" Target="https://www.instagram.com/p/DJ_NLyOq1LU/?igsh=MWJ5bTR0NmRkOGc3ZQ" TargetMode="External"/><Relationship Id="rId5" Type="http://schemas.openxmlformats.org/officeDocument/2006/relationships/hyperlink" Target="https://www.instagram.com/p/DJ_NJBzKiI4/?igsh=dWRmYzc0NmdxZXV3" TargetMode="External"/><Relationship Id="rId10" Type="http://schemas.openxmlformats.org/officeDocument/2006/relationships/image" Target="../media/image74.jpeg"/><Relationship Id="rId4" Type="http://schemas.openxmlformats.org/officeDocument/2006/relationships/hyperlink" Target="https://www.instagram.com/p/DJ_NF_oqi_S/?igsh=MW90YzYyY2NuZjF1Nw" TargetMode="External"/><Relationship Id="rId9" Type="http://schemas.openxmlformats.org/officeDocument/2006/relationships/hyperlink" Target="https://www.instagram.com/p/DJ_hzTBKUAV/?igsh=MW16MnJ4YzA1dDlwaA"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335AAA-99D2-321F-5B8F-FE121859BE8F}"/>
              </a:ext>
            </a:extLst>
          </p:cNvPr>
          <p:cNvSpPr>
            <a:spLocks noGrp="1"/>
          </p:cNvSpPr>
          <p:nvPr>
            <p:ph type="ctrTitle"/>
          </p:nvPr>
        </p:nvSpPr>
        <p:spPr>
          <a:xfrm>
            <a:off x="1785258" y="669517"/>
            <a:ext cx="9144000" cy="2970666"/>
          </a:xfrm>
        </p:spPr>
        <p:txBody>
          <a:bodyPr>
            <a:normAutofit fontScale="90000"/>
          </a:bodyPr>
          <a:lstStyle/>
          <a:p>
            <a:r>
              <a:rPr lang="kk-KZ" b="1" dirty="0">
                <a:solidFill>
                  <a:srgbClr val="FF0000"/>
                </a:solidFill>
                <a:latin typeface="Times New Roman" pitchFamily="18" charset="0"/>
                <a:cs typeface="Times New Roman" pitchFamily="18" charset="0"/>
              </a:rPr>
              <a:t>Ақмола облысы Степногорск қаласы</a:t>
            </a:r>
            <a:br>
              <a:rPr lang="kk-KZ" b="1" dirty="0">
                <a:solidFill>
                  <a:srgbClr val="FF0000"/>
                </a:solidFill>
                <a:latin typeface="Times New Roman" pitchFamily="18" charset="0"/>
                <a:cs typeface="Times New Roman" pitchFamily="18" charset="0"/>
              </a:rPr>
            </a:br>
            <a:r>
              <a:rPr lang="kk-KZ" b="1" dirty="0">
                <a:solidFill>
                  <a:srgbClr val="FF0000"/>
                </a:solidFill>
                <a:latin typeface="Times New Roman" pitchFamily="18" charset="0"/>
                <a:cs typeface="Times New Roman" pitchFamily="18" charset="0"/>
              </a:rPr>
              <a:t>Қаныш Сәтпаев атындағы </a:t>
            </a:r>
            <a:r>
              <a:rPr lang="ru-RU" b="1" dirty="0">
                <a:solidFill>
                  <a:srgbClr val="FF0000"/>
                </a:solidFill>
                <a:latin typeface="Times New Roman" pitchFamily="18" charset="0"/>
                <a:cs typeface="Times New Roman" pitchFamily="18" charset="0"/>
              </a:rPr>
              <a:t>№9 ЖОББМ</a:t>
            </a:r>
          </a:p>
        </p:txBody>
      </p:sp>
      <p:sp>
        <p:nvSpPr>
          <p:cNvPr id="3" name="Подзаголовок 2">
            <a:extLst>
              <a:ext uri="{FF2B5EF4-FFF2-40B4-BE49-F238E27FC236}">
                <a16:creationId xmlns:a16="http://schemas.microsoft.com/office/drawing/2014/main" id="{E49FE283-B01B-2EDA-9C4D-58183715F5B6}"/>
              </a:ext>
            </a:extLst>
          </p:cNvPr>
          <p:cNvSpPr>
            <a:spLocks noGrp="1"/>
          </p:cNvSpPr>
          <p:nvPr>
            <p:ph type="subTitle" idx="1"/>
          </p:nvPr>
        </p:nvSpPr>
        <p:spPr>
          <a:xfrm>
            <a:off x="1748366" y="4391932"/>
            <a:ext cx="9144000" cy="1152525"/>
          </a:xfrm>
        </p:spPr>
        <p:txBody>
          <a:bodyPr>
            <a:normAutofit/>
          </a:bodyPr>
          <a:lstStyle/>
          <a:p>
            <a:r>
              <a:rPr lang="ru-RU" sz="1800" b="1" i="1" dirty="0">
                <a:solidFill>
                  <a:srgbClr val="0070C0"/>
                </a:solidFill>
                <a:latin typeface="Times New Roman" pitchFamily="18" charset="0"/>
                <a:cs typeface="Times New Roman" pitchFamily="18" charset="0"/>
              </a:rPr>
              <a:t>ҚР </a:t>
            </a:r>
            <a:r>
              <a:rPr lang="ru-RU" sz="1800" b="1" i="1" dirty="0" err="1">
                <a:solidFill>
                  <a:srgbClr val="0070C0"/>
                </a:solidFill>
                <a:latin typeface="Times New Roman" pitchFamily="18" charset="0"/>
                <a:cs typeface="Times New Roman" pitchFamily="18" charset="0"/>
              </a:rPr>
              <a:t>Оқу</a:t>
            </a:r>
            <a:r>
              <a:rPr lang="ru-RU" sz="1800" b="1" i="1" dirty="0">
                <a:solidFill>
                  <a:srgbClr val="0070C0"/>
                </a:solidFill>
                <a:latin typeface="Times New Roman" pitchFamily="18" charset="0"/>
                <a:cs typeface="Times New Roman" pitchFamily="18" charset="0"/>
              </a:rPr>
              <a:t> </a:t>
            </a:r>
            <a:r>
              <a:rPr lang="ru-RU" sz="1800" b="1" i="1" dirty="0" err="1">
                <a:solidFill>
                  <a:srgbClr val="0070C0"/>
                </a:solidFill>
                <a:latin typeface="Times New Roman" pitchFamily="18" charset="0"/>
                <a:cs typeface="Times New Roman" pitchFamily="18" charset="0"/>
              </a:rPr>
              <a:t>ағарту</a:t>
            </a:r>
            <a:r>
              <a:rPr lang="ru-RU" sz="1800" b="1" i="1" dirty="0">
                <a:solidFill>
                  <a:srgbClr val="0070C0"/>
                </a:solidFill>
                <a:latin typeface="Times New Roman" pitchFamily="18" charset="0"/>
                <a:cs typeface="Times New Roman" pitchFamily="18" charset="0"/>
              </a:rPr>
              <a:t> </a:t>
            </a:r>
            <a:r>
              <a:rPr lang="ru-RU" sz="1800" b="1" i="1" dirty="0" err="1">
                <a:solidFill>
                  <a:srgbClr val="0070C0"/>
                </a:solidFill>
                <a:latin typeface="Times New Roman" pitchFamily="18" charset="0"/>
                <a:cs typeface="Times New Roman" pitchFamily="18" charset="0"/>
              </a:rPr>
              <a:t>министрлігінің</a:t>
            </a:r>
            <a:r>
              <a:rPr lang="ru-RU" sz="1800" b="1" i="1" dirty="0">
                <a:solidFill>
                  <a:srgbClr val="0070C0"/>
                </a:solidFill>
                <a:latin typeface="Times New Roman" pitchFamily="18" charset="0"/>
                <a:cs typeface="Times New Roman" pitchFamily="18" charset="0"/>
              </a:rPr>
              <a:t> №194 </a:t>
            </a:r>
            <a:r>
              <a:rPr lang="ru-RU" sz="1800" b="1" i="1" dirty="0" err="1">
                <a:solidFill>
                  <a:srgbClr val="0070C0"/>
                </a:solidFill>
                <a:latin typeface="Times New Roman" pitchFamily="18" charset="0"/>
                <a:cs typeface="Times New Roman" pitchFamily="18" charset="0"/>
              </a:rPr>
              <a:t>бұйрығына</a:t>
            </a:r>
            <a:r>
              <a:rPr lang="ru-RU" sz="1800" b="1" i="1" dirty="0">
                <a:solidFill>
                  <a:srgbClr val="0070C0"/>
                </a:solidFill>
                <a:latin typeface="Times New Roman" pitchFamily="18" charset="0"/>
                <a:cs typeface="Times New Roman" pitchFamily="18" charset="0"/>
              </a:rPr>
              <a:t> </a:t>
            </a:r>
            <a:r>
              <a:rPr lang="ru-RU" sz="1800" b="1" i="1" dirty="0" err="1">
                <a:solidFill>
                  <a:srgbClr val="0070C0"/>
                </a:solidFill>
                <a:latin typeface="Times New Roman" pitchFamily="18" charset="0"/>
                <a:cs typeface="Times New Roman" pitchFamily="18" charset="0"/>
              </a:rPr>
              <a:t>сәйкес</a:t>
            </a:r>
            <a:r>
              <a:rPr lang="ru-RU" sz="1800" b="1" i="1" dirty="0">
                <a:solidFill>
                  <a:srgbClr val="0070C0"/>
                </a:solidFill>
                <a:latin typeface="Times New Roman" pitchFamily="18" charset="0"/>
                <a:cs typeface="Times New Roman" pitchFamily="18" charset="0"/>
              </a:rPr>
              <a:t>  </a:t>
            </a:r>
            <a:r>
              <a:rPr lang="ru-RU" sz="1800" b="1" i="1" dirty="0" err="1">
                <a:solidFill>
                  <a:srgbClr val="0070C0"/>
                </a:solidFill>
                <a:latin typeface="Times New Roman" pitchFamily="18" charset="0"/>
                <a:cs typeface="Times New Roman" pitchFamily="18" charset="0"/>
              </a:rPr>
              <a:t>мектебімізде</a:t>
            </a:r>
            <a:r>
              <a:rPr lang="ru-RU" sz="1800" b="1" i="1" dirty="0">
                <a:solidFill>
                  <a:srgbClr val="0070C0"/>
                </a:solidFill>
                <a:latin typeface="Times New Roman" pitchFamily="18" charset="0"/>
                <a:cs typeface="Times New Roman" pitchFamily="18" charset="0"/>
              </a:rPr>
              <a:t> </a:t>
            </a:r>
          </a:p>
          <a:p>
            <a:r>
              <a:rPr lang="ru-RU" sz="1800" b="1" i="1" dirty="0">
                <a:solidFill>
                  <a:srgbClr val="0070C0"/>
                </a:solidFill>
                <a:latin typeface="Times New Roman" pitchFamily="18" charset="0"/>
                <a:cs typeface="Times New Roman" pitchFamily="18" charset="0"/>
              </a:rPr>
              <a:t>«</a:t>
            </a:r>
            <a:r>
              <a:rPr lang="ru-RU" sz="1800" b="1" i="1" dirty="0" err="1">
                <a:solidFill>
                  <a:srgbClr val="0070C0"/>
                </a:solidFill>
                <a:latin typeface="Times New Roman" pitchFamily="18" charset="0"/>
                <a:cs typeface="Times New Roman" pitchFamily="18" charset="0"/>
              </a:rPr>
              <a:t>Біртұтас</a:t>
            </a:r>
            <a:r>
              <a:rPr lang="ru-RU" sz="1800" b="1" i="1" dirty="0">
                <a:solidFill>
                  <a:srgbClr val="0070C0"/>
                </a:solidFill>
                <a:latin typeface="Times New Roman" pitchFamily="18" charset="0"/>
                <a:cs typeface="Times New Roman" pitchFamily="18" charset="0"/>
              </a:rPr>
              <a:t> </a:t>
            </a:r>
            <a:r>
              <a:rPr lang="ru-RU" sz="1800" b="1" i="1" dirty="0" err="1">
                <a:solidFill>
                  <a:srgbClr val="0070C0"/>
                </a:solidFill>
                <a:latin typeface="Times New Roman" pitchFamily="18" charset="0"/>
                <a:cs typeface="Times New Roman" pitchFamily="18" charset="0"/>
              </a:rPr>
              <a:t>тәрбие</a:t>
            </a:r>
            <a:r>
              <a:rPr lang="ru-RU" sz="1800" b="1" i="1" dirty="0">
                <a:solidFill>
                  <a:srgbClr val="0070C0"/>
                </a:solidFill>
                <a:latin typeface="Times New Roman" pitchFamily="18" charset="0"/>
                <a:cs typeface="Times New Roman" pitchFamily="18" charset="0"/>
              </a:rPr>
              <a:t>» </a:t>
            </a:r>
            <a:r>
              <a:rPr lang="ru-RU" sz="1800" b="1" i="1" dirty="0" err="1">
                <a:solidFill>
                  <a:srgbClr val="0070C0"/>
                </a:solidFill>
                <a:latin typeface="Times New Roman" pitchFamily="18" charset="0"/>
                <a:cs typeface="Times New Roman" pitchFamily="18" charset="0"/>
              </a:rPr>
              <a:t>бағдарламасы</a:t>
            </a:r>
            <a:r>
              <a:rPr lang="ru-RU" sz="1800" b="1" i="1" dirty="0">
                <a:solidFill>
                  <a:srgbClr val="0070C0"/>
                </a:solidFill>
                <a:latin typeface="Times New Roman" pitchFamily="18" charset="0"/>
                <a:cs typeface="Times New Roman" pitchFamily="18" charset="0"/>
              </a:rPr>
              <a:t> е</a:t>
            </a:r>
            <a:r>
              <a:rPr lang="kk-KZ" sz="1800" b="1" i="1" dirty="0">
                <a:solidFill>
                  <a:srgbClr val="0070C0"/>
                </a:solidFill>
                <a:latin typeface="Times New Roman" pitchFamily="18" charset="0"/>
                <a:cs typeface="Times New Roman" pitchFamily="18" charset="0"/>
              </a:rPr>
              <a:t>нгізілді</a:t>
            </a:r>
            <a:endParaRPr lang="ru-RU" sz="1800" b="1" i="1" dirty="0">
              <a:solidFill>
                <a:srgbClr val="0070C0"/>
              </a:solidFill>
              <a:latin typeface="Times New Roman" pitchFamily="18" charset="0"/>
              <a:cs typeface="Times New Roman" pitchFamily="18" charset="0"/>
            </a:endParaRPr>
          </a:p>
        </p:txBody>
      </p:sp>
      <p:pic>
        <p:nvPicPr>
          <p:cNvPr id="2050" name="Picture 2" descr="C:\Users\School 9\Desktop\WhatsApp Image 2024-09-10 at 22.28.06.jpeg"/>
          <p:cNvPicPr>
            <a:picLocks noChangeAspect="1" noChangeArrowheads="1"/>
          </p:cNvPicPr>
          <p:nvPr/>
        </p:nvPicPr>
        <p:blipFill>
          <a:blip r:embed="rId2" cstate="print"/>
          <a:srcRect/>
          <a:stretch>
            <a:fillRect/>
          </a:stretch>
        </p:blipFill>
        <p:spPr bwMode="auto">
          <a:xfrm>
            <a:off x="9898602" y="129004"/>
            <a:ext cx="2104008" cy="1961053"/>
          </a:xfrm>
          <a:prstGeom prst="ellipse">
            <a:avLst/>
          </a:prstGeom>
          <a:noFill/>
        </p:spPr>
      </p:pic>
      <p:pic>
        <p:nvPicPr>
          <p:cNvPr id="2051" name="Picture 3" descr="C:\Users\School 9\Desktop\WhatsApp Image 2024-09-10 at 22.28.21.jpeg"/>
          <p:cNvPicPr>
            <a:picLocks noChangeAspect="1" noChangeArrowheads="1"/>
          </p:cNvPicPr>
          <p:nvPr/>
        </p:nvPicPr>
        <p:blipFill>
          <a:blip r:embed="rId3" cstate="print"/>
          <a:srcRect/>
          <a:stretch>
            <a:fillRect/>
          </a:stretch>
        </p:blipFill>
        <p:spPr bwMode="auto">
          <a:xfrm>
            <a:off x="212273" y="169818"/>
            <a:ext cx="2078082" cy="1841862"/>
          </a:xfrm>
          <a:prstGeom prst="ellipse">
            <a:avLst/>
          </a:prstGeom>
          <a:noFill/>
        </p:spPr>
      </p:pic>
    </p:spTree>
    <p:extLst>
      <p:ext uri="{BB962C8B-B14F-4D97-AF65-F5344CB8AC3E}">
        <p14:creationId xmlns:p14="http://schemas.microsoft.com/office/powerpoint/2010/main" val="3129372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different colored rectangular objects&#10;&#10;Description automatically generated with medium confidence">
            <a:extLst>
              <a:ext uri="{FF2B5EF4-FFF2-40B4-BE49-F238E27FC236}">
                <a16:creationId xmlns:a16="http://schemas.microsoft.com/office/drawing/2014/main" id="{A0F77BC6-A8DA-008F-C1FE-91F5F9BC8665}"/>
              </a:ext>
            </a:extLst>
          </p:cNvPr>
          <p:cNvPicPr>
            <a:picLocks noChangeAspect="1"/>
          </p:cNvPicPr>
          <p:nvPr/>
        </p:nvPicPr>
        <p:blipFill>
          <a:blip r:embed="rId2"/>
          <a:stretch>
            <a:fillRect/>
          </a:stretch>
        </p:blipFill>
        <p:spPr>
          <a:xfrm>
            <a:off x="107041" y="136525"/>
            <a:ext cx="11534502" cy="6572251"/>
          </a:xfrm>
          <a:prstGeom prst="rect">
            <a:avLst/>
          </a:prstGeom>
        </p:spPr>
      </p:pic>
      <p:sp>
        <p:nvSpPr>
          <p:cNvPr id="2" name="Номер слайда 1"/>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81DFAFED-7685-483D-BB3D-3688CA430C76}" type="slidenum">
              <a:rPr lang="en-US" smtClean="0"/>
              <a:pPr>
                <a:spcAft>
                  <a:spcPts val="600"/>
                </a:spcAft>
              </a:pPr>
              <a:t>2</a:t>
            </a:fld>
            <a:endParaRPr lang="en-US"/>
          </a:p>
        </p:txBody>
      </p:sp>
      <p:sp>
        <p:nvSpPr>
          <p:cNvPr id="4" name="Прямоугольник 3">
            <a:extLst>
              <a:ext uri="{FF2B5EF4-FFF2-40B4-BE49-F238E27FC236}">
                <a16:creationId xmlns:a16="http://schemas.microsoft.com/office/drawing/2014/main" id="{4615597F-06F5-A8C0-3D6A-3867E990C200}"/>
              </a:ext>
            </a:extLst>
          </p:cNvPr>
          <p:cNvSpPr/>
          <p:nvPr/>
        </p:nvSpPr>
        <p:spPr>
          <a:xfrm>
            <a:off x="334652" y="1040607"/>
            <a:ext cx="1787433" cy="537332"/>
          </a:xfrm>
          <a:prstGeom prst="rect">
            <a:avLst/>
          </a:prstGeom>
          <a:solidFill>
            <a:srgbClr val="FFF2E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50" b="1" dirty="0">
              <a:solidFill>
                <a:srgbClr val="F89727"/>
              </a:solidFill>
              <a:latin typeface="Aptos" panose="020B0004020202020204" pitchFamily="34" charset="0"/>
              <a:cs typeface="Arial" panose="020B0604020202020204" pitchFamily="34" charset="0"/>
            </a:endParaRPr>
          </a:p>
          <a:p>
            <a:pPr algn="ctr"/>
            <a:r>
              <a:rPr lang="kk-KZ" sz="1050" b="1" dirty="0">
                <a:solidFill>
                  <a:srgbClr val="F89727"/>
                </a:solidFill>
                <a:latin typeface="Aptos" panose="020B0004020202020204" pitchFamily="34" charset="0"/>
                <a:cs typeface="Arial" panose="020B0604020202020204" pitchFamily="34" charset="0"/>
              </a:rPr>
              <a:t>Қазіргі қоғамның мәселелері</a:t>
            </a:r>
          </a:p>
          <a:p>
            <a:pPr algn="ctr"/>
            <a:endParaRPr lang="x-none" sz="1050" b="1" dirty="0">
              <a:solidFill>
                <a:schemeClr val="accent4"/>
              </a:solidFill>
              <a:latin typeface="Aptos" panose="020B00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349CB45D-D84D-D39A-96D8-6C80542D95BA}"/>
              </a:ext>
            </a:extLst>
          </p:cNvPr>
          <p:cNvSpPr/>
          <p:nvPr/>
        </p:nvSpPr>
        <p:spPr>
          <a:xfrm>
            <a:off x="838200" y="2386448"/>
            <a:ext cx="1084806"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Нашақорлық</a:t>
            </a:r>
            <a:endParaRPr lang="x-none" sz="1100" b="1" dirty="0">
              <a:latin typeface="Aptos" panose="020B00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9E7C5E6E-3699-2E38-6E70-A9FAB24BB83D}"/>
              </a:ext>
            </a:extLst>
          </p:cNvPr>
          <p:cNvSpPr/>
          <p:nvPr/>
        </p:nvSpPr>
        <p:spPr>
          <a:xfrm>
            <a:off x="838200" y="4260791"/>
            <a:ext cx="1276141" cy="4363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Діни </a:t>
            </a:r>
          </a:p>
          <a:p>
            <a:r>
              <a:rPr lang="kk-KZ" sz="1100" b="1" dirty="0">
                <a:latin typeface="Aptos" panose="020B0004020202020204" pitchFamily="34" charset="0"/>
                <a:cs typeface="Arial" panose="020B0604020202020204" pitchFamily="34" charset="0"/>
              </a:rPr>
              <a:t>экстремизм</a:t>
            </a:r>
          </a:p>
        </p:txBody>
      </p:sp>
      <p:sp>
        <p:nvSpPr>
          <p:cNvPr id="8" name="Прямоугольник 7">
            <a:extLst>
              <a:ext uri="{FF2B5EF4-FFF2-40B4-BE49-F238E27FC236}">
                <a16:creationId xmlns:a16="http://schemas.microsoft.com/office/drawing/2014/main" id="{708754FA-4077-0461-DC7A-FAA0496E03AB}"/>
              </a:ext>
            </a:extLst>
          </p:cNvPr>
          <p:cNvSpPr/>
          <p:nvPr/>
        </p:nvSpPr>
        <p:spPr>
          <a:xfrm>
            <a:off x="838200" y="5441981"/>
            <a:ext cx="1084806" cy="56003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Зорлық-зомбылық</a:t>
            </a:r>
            <a:endParaRPr lang="x-none" sz="1100" b="1" dirty="0">
              <a:latin typeface="Aptos" panose="020B00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id="{E9F7C394-82E8-D050-4DB6-A9254F102101}"/>
              </a:ext>
            </a:extLst>
          </p:cNvPr>
          <p:cNvSpPr/>
          <p:nvPr/>
        </p:nvSpPr>
        <p:spPr>
          <a:xfrm>
            <a:off x="838200" y="6179185"/>
            <a:ext cx="1512504" cy="3524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Ысырапшылдық</a:t>
            </a:r>
            <a:r>
              <a:rPr lang="kk-KZ" sz="1100" dirty="0">
                <a:latin typeface="Aptos" panose="020B0004020202020204" pitchFamily="34" charset="0"/>
                <a:cs typeface="Arial" panose="020B0604020202020204" pitchFamily="34" charset="0"/>
              </a:rPr>
              <a:t> </a:t>
            </a:r>
            <a:endParaRPr lang="x-none" sz="1100" dirty="0">
              <a:latin typeface="Aptos" panose="020B0004020202020204" pitchFamily="34" charset="0"/>
              <a:cs typeface="Arial" panose="020B0604020202020204" pitchFamily="34" charset="0"/>
            </a:endParaRPr>
          </a:p>
        </p:txBody>
      </p:sp>
      <p:sp>
        <p:nvSpPr>
          <p:cNvPr id="11" name="Прямоугольник 10">
            <a:extLst>
              <a:ext uri="{FF2B5EF4-FFF2-40B4-BE49-F238E27FC236}">
                <a16:creationId xmlns:a16="http://schemas.microsoft.com/office/drawing/2014/main" id="{BE084487-7337-7F58-41DD-A03E5C491BD8}"/>
              </a:ext>
            </a:extLst>
          </p:cNvPr>
          <p:cNvSpPr/>
          <p:nvPr/>
        </p:nvSpPr>
        <p:spPr>
          <a:xfrm>
            <a:off x="107041" y="149224"/>
            <a:ext cx="5591795" cy="6940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k-KZ"/>
          </a:p>
        </p:txBody>
      </p:sp>
      <p:sp>
        <p:nvSpPr>
          <p:cNvPr id="12" name="Прямоугольник 11">
            <a:extLst>
              <a:ext uri="{FF2B5EF4-FFF2-40B4-BE49-F238E27FC236}">
                <a16:creationId xmlns:a16="http://schemas.microsoft.com/office/drawing/2014/main" id="{F516EAC7-CAAF-E5E4-BD83-7ED6AADD5B04}"/>
              </a:ext>
            </a:extLst>
          </p:cNvPr>
          <p:cNvSpPr/>
          <p:nvPr/>
        </p:nvSpPr>
        <p:spPr>
          <a:xfrm>
            <a:off x="385045" y="211594"/>
            <a:ext cx="5710955" cy="52339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just"/>
            <a:r>
              <a:rPr lang="ru-RU" sz="1400" b="1" dirty="0" err="1">
                <a:latin typeface="Arial" panose="020B0604020202020204" pitchFamily="34" charset="0"/>
                <a:cs typeface="Arial" panose="020B0604020202020204" pitchFamily="34" charset="0"/>
              </a:rPr>
              <a:t>Тәрбие</a:t>
            </a:r>
            <a:r>
              <a:rPr lang="ru-RU" sz="1400" b="1" dirty="0">
                <a:latin typeface="Arial" panose="020B0604020202020204" pitchFamily="34" charset="0"/>
                <a:cs typeface="Arial" panose="020B0604020202020204" pitchFamily="34" charset="0"/>
              </a:rPr>
              <a:t> </a:t>
            </a:r>
            <a:r>
              <a:rPr lang="ru-RU" sz="1400" b="1" dirty="0" err="1">
                <a:latin typeface="Arial" panose="020B0604020202020204" pitchFamily="34" charset="0"/>
                <a:cs typeface="Arial" panose="020B0604020202020204" pitchFamily="34" charset="0"/>
              </a:rPr>
              <a:t>парадигмасын</a:t>
            </a:r>
            <a:r>
              <a:rPr lang="ru-RU" sz="1400" b="1" dirty="0">
                <a:latin typeface="Arial" panose="020B0604020202020204" pitchFamily="34" charset="0"/>
                <a:cs typeface="Arial" panose="020B0604020202020204" pitchFamily="34" charset="0"/>
              </a:rPr>
              <a:t> </a:t>
            </a:r>
            <a:r>
              <a:rPr lang="ru-RU" sz="1400" b="1" dirty="0" err="1">
                <a:latin typeface="Arial" panose="020B0604020202020204" pitchFamily="34" charset="0"/>
                <a:cs typeface="Arial" panose="020B0604020202020204" pitchFamily="34" charset="0"/>
              </a:rPr>
              <a:t>жаңарту</a:t>
            </a:r>
            <a:endParaRPr lang="ru-RU" sz="1400" b="1" dirty="0">
              <a:latin typeface="Arial" panose="020B0604020202020204" pitchFamily="34" charset="0"/>
              <a:cs typeface="Arial" panose="020B0604020202020204" pitchFamily="34" charset="0"/>
            </a:endParaRPr>
          </a:p>
          <a:p>
            <a:r>
              <a:rPr lang="ru-RU" sz="1200" dirty="0">
                <a:latin typeface="Arial" panose="020B0604020202020204" pitchFamily="34" charset="0"/>
                <a:cs typeface="Arial" panose="020B0604020202020204" pitchFamily="34" charset="0"/>
              </a:rPr>
              <a:t>(</a:t>
            </a:r>
            <a:r>
              <a:rPr lang="ru-RU" sz="1200" dirty="0" err="1">
                <a:latin typeface="Arial" panose="020B0604020202020204" pitchFamily="34" charset="0"/>
                <a:cs typeface="Arial" panose="020B0604020202020204" pitchFamily="34" charset="0"/>
              </a:rPr>
              <a:t>Қазақстан</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Республикасы</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Президентінің</a:t>
            </a:r>
            <a:r>
              <a:rPr lang="ru-RU" sz="1200" dirty="0">
                <a:latin typeface="Arial" panose="020B0604020202020204" pitchFamily="34" charset="0"/>
                <a:cs typeface="Arial" panose="020B0604020202020204" pitchFamily="34" charset="0"/>
              </a:rPr>
              <a:t> </a:t>
            </a:r>
            <a:br>
              <a:rPr lang="ru-RU" sz="1200" dirty="0">
                <a:latin typeface="Arial" panose="020B0604020202020204" pitchFamily="34" charset="0"/>
                <a:cs typeface="Arial" panose="020B0604020202020204" pitchFamily="34" charset="0"/>
              </a:rPr>
            </a:br>
            <a:r>
              <a:rPr lang="ru-RU" sz="1200" dirty="0" err="1">
                <a:latin typeface="Arial" panose="020B0604020202020204" pitchFamily="34" charset="0"/>
                <a:cs typeface="Arial" panose="020B0604020202020204" pitchFamily="34" charset="0"/>
              </a:rPr>
              <a:t>Ұлттық</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құрылтайда</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сөйлеген</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сөзіне</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сәйкес</a:t>
            </a:r>
            <a:r>
              <a:rPr lang="ru-RU" sz="1400" dirty="0">
                <a:latin typeface="Arial" panose="020B0604020202020204" pitchFamily="34" charset="0"/>
                <a:cs typeface="Arial" panose="020B0604020202020204" pitchFamily="34" charset="0"/>
              </a:rPr>
              <a:t>)</a:t>
            </a:r>
            <a:endParaRPr lang="x-none" sz="1400" dirty="0">
              <a:latin typeface="Arial" panose="020B0604020202020204" pitchFamily="34" charset="0"/>
              <a:cs typeface="Arial" panose="020B0604020202020204" pitchFamily="34" charset="0"/>
            </a:endParaRPr>
          </a:p>
        </p:txBody>
      </p:sp>
      <p:sp>
        <p:nvSpPr>
          <p:cNvPr id="13" name="Прямоугольник 12">
            <a:extLst>
              <a:ext uri="{FF2B5EF4-FFF2-40B4-BE49-F238E27FC236}">
                <a16:creationId xmlns:a16="http://schemas.microsoft.com/office/drawing/2014/main" id="{3E96D274-AC99-4242-E2F5-BF1F8288428B}"/>
              </a:ext>
            </a:extLst>
          </p:cNvPr>
          <p:cNvSpPr/>
          <p:nvPr/>
        </p:nvSpPr>
        <p:spPr>
          <a:xfrm>
            <a:off x="3802856" y="1816138"/>
            <a:ext cx="1415688"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Тәуелсіздік және</a:t>
            </a:r>
          </a:p>
          <a:p>
            <a:r>
              <a:rPr lang="kk-KZ" sz="1100" b="1" dirty="0">
                <a:latin typeface="Aptos" panose="020B0004020202020204" pitchFamily="34" charset="0"/>
                <a:cs typeface="Arial" panose="020B0604020202020204" pitchFamily="34" charset="0"/>
              </a:rPr>
              <a:t>Отаншылдық</a:t>
            </a:r>
            <a:endParaRPr lang="x-none" sz="1100" b="1" dirty="0">
              <a:latin typeface="Aptos" panose="020B0004020202020204" pitchFamily="34" charset="0"/>
              <a:cs typeface="Arial" panose="020B0604020202020204" pitchFamily="34" charset="0"/>
            </a:endParaRPr>
          </a:p>
        </p:txBody>
      </p:sp>
      <p:sp>
        <p:nvSpPr>
          <p:cNvPr id="14" name="Прямоугольник 13">
            <a:extLst>
              <a:ext uri="{FF2B5EF4-FFF2-40B4-BE49-F238E27FC236}">
                <a16:creationId xmlns:a16="http://schemas.microsoft.com/office/drawing/2014/main" id="{BCF427FE-26FF-F2F1-659A-E9B8A067812E}"/>
              </a:ext>
            </a:extLst>
          </p:cNvPr>
          <p:cNvSpPr/>
          <p:nvPr/>
        </p:nvSpPr>
        <p:spPr>
          <a:xfrm>
            <a:off x="3802856" y="2707711"/>
            <a:ext cx="1415688"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Бірлік және</a:t>
            </a:r>
          </a:p>
          <a:p>
            <a:r>
              <a:rPr lang="kk-KZ" sz="1100" b="1" dirty="0">
                <a:latin typeface="Aptos" panose="020B0004020202020204" pitchFamily="34" charset="0"/>
                <a:cs typeface="Arial" panose="020B0604020202020204" pitchFamily="34" charset="0"/>
              </a:rPr>
              <a:t>Ынтымақ</a:t>
            </a:r>
            <a:endParaRPr lang="x-none" sz="1100" b="1" dirty="0">
              <a:latin typeface="Aptos" panose="020B0004020202020204" pitchFamily="34" charset="0"/>
              <a:cs typeface="Arial" panose="020B0604020202020204" pitchFamily="34" charset="0"/>
            </a:endParaRPr>
          </a:p>
        </p:txBody>
      </p:sp>
      <p:sp>
        <p:nvSpPr>
          <p:cNvPr id="15" name="Прямоугольник 14">
            <a:extLst>
              <a:ext uri="{FF2B5EF4-FFF2-40B4-BE49-F238E27FC236}">
                <a16:creationId xmlns:a16="http://schemas.microsoft.com/office/drawing/2014/main" id="{B8624717-4995-956C-6F83-576FFA180968}"/>
              </a:ext>
            </a:extLst>
          </p:cNvPr>
          <p:cNvSpPr/>
          <p:nvPr/>
        </p:nvSpPr>
        <p:spPr>
          <a:xfrm>
            <a:off x="3802856" y="3527921"/>
            <a:ext cx="1415688"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Әділдік және</a:t>
            </a:r>
          </a:p>
          <a:p>
            <a:r>
              <a:rPr lang="kk-KZ" sz="1100" b="1" dirty="0">
                <a:latin typeface="Aptos" panose="020B0004020202020204" pitchFamily="34" charset="0"/>
                <a:cs typeface="Arial" panose="020B0604020202020204" pitchFamily="34" charset="0"/>
              </a:rPr>
              <a:t>Жауапкершілік</a:t>
            </a:r>
            <a:endParaRPr lang="x-none" sz="1100" b="1" dirty="0">
              <a:latin typeface="Aptos" panose="020B0004020202020204" pitchFamily="34" charset="0"/>
              <a:cs typeface="Arial" panose="020B0604020202020204" pitchFamily="34" charset="0"/>
            </a:endParaRPr>
          </a:p>
        </p:txBody>
      </p:sp>
      <p:sp>
        <p:nvSpPr>
          <p:cNvPr id="16" name="Прямоугольник 15">
            <a:extLst>
              <a:ext uri="{FF2B5EF4-FFF2-40B4-BE49-F238E27FC236}">
                <a16:creationId xmlns:a16="http://schemas.microsoft.com/office/drawing/2014/main" id="{5A55CB10-CC0C-B186-6DD0-12E2F16AA671}"/>
              </a:ext>
            </a:extLst>
          </p:cNvPr>
          <p:cNvSpPr/>
          <p:nvPr/>
        </p:nvSpPr>
        <p:spPr>
          <a:xfrm>
            <a:off x="3802856" y="4348131"/>
            <a:ext cx="1415688"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Заң және Тәртіп</a:t>
            </a:r>
            <a:endParaRPr lang="x-none" sz="1100" b="1" dirty="0">
              <a:latin typeface="Aptos" panose="020B0004020202020204" pitchFamily="34" charset="0"/>
              <a:cs typeface="Arial" panose="020B0604020202020204" pitchFamily="34" charset="0"/>
            </a:endParaRPr>
          </a:p>
        </p:txBody>
      </p:sp>
      <p:sp>
        <p:nvSpPr>
          <p:cNvPr id="17" name="Прямоугольник 16">
            <a:extLst>
              <a:ext uri="{FF2B5EF4-FFF2-40B4-BE49-F238E27FC236}">
                <a16:creationId xmlns:a16="http://schemas.microsoft.com/office/drawing/2014/main" id="{4B334398-B9C4-428D-79B5-6AE55C82805A}"/>
              </a:ext>
            </a:extLst>
          </p:cNvPr>
          <p:cNvSpPr/>
          <p:nvPr/>
        </p:nvSpPr>
        <p:spPr>
          <a:xfrm>
            <a:off x="3802856" y="5168341"/>
            <a:ext cx="1600994"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Еңбекқорлық және</a:t>
            </a:r>
          </a:p>
          <a:p>
            <a:r>
              <a:rPr lang="kk-KZ" sz="1100" b="1" dirty="0">
                <a:latin typeface="Aptos" panose="020B0004020202020204" pitchFamily="34" charset="0"/>
                <a:cs typeface="Arial" panose="020B0604020202020204" pitchFamily="34" charset="0"/>
              </a:rPr>
              <a:t>Кәсіби біліктілік</a:t>
            </a:r>
            <a:endParaRPr lang="x-none" sz="1100" b="1" dirty="0">
              <a:latin typeface="Aptos" panose="020B0004020202020204" pitchFamily="34" charset="0"/>
              <a:cs typeface="Arial" panose="020B0604020202020204" pitchFamily="34" charset="0"/>
            </a:endParaRPr>
          </a:p>
        </p:txBody>
      </p:sp>
      <p:sp>
        <p:nvSpPr>
          <p:cNvPr id="18" name="Прямоугольник 17">
            <a:extLst>
              <a:ext uri="{FF2B5EF4-FFF2-40B4-BE49-F238E27FC236}">
                <a16:creationId xmlns:a16="http://schemas.microsoft.com/office/drawing/2014/main" id="{6DFAD993-7A72-38E6-CB18-C0B1724A8023}"/>
              </a:ext>
            </a:extLst>
          </p:cNvPr>
          <p:cNvSpPr/>
          <p:nvPr/>
        </p:nvSpPr>
        <p:spPr>
          <a:xfrm>
            <a:off x="3802856" y="6059914"/>
            <a:ext cx="1600994" cy="38792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Жасампаздық және</a:t>
            </a:r>
          </a:p>
          <a:p>
            <a:r>
              <a:rPr lang="kk-KZ" sz="1100" b="1" dirty="0">
                <a:latin typeface="Aptos" panose="020B0004020202020204" pitchFamily="34" charset="0"/>
                <a:cs typeface="Arial" panose="020B0604020202020204" pitchFamily="34" charset="0"/>
              </a:rPr>
              <a:t>Жаңашылдық</a:t>
            </a:r>
            <a:endParaRPr lang="x-none" sz="1100" b="1" dirty="0">
              <a:latin typeface="Aptos" panose="020B0004020202020204" pitchFamily="34" charset="0"/>
              <a:cs typeface="Arial" panose="020B0604020202020204" pitchFamily="34" charset="0"/>
            </a:endParaRPr>
          </a:p>
        </p:txBody>
      </p:sp>
      <p:sp>
        <p:nvSpPr>
          <p:cNvPr id="19" name="Прямоугольник 18">
            <a:extLst>
              <a:ext uri="{FF2B5EF4-FFF2-40B4-BE49-F238E27FC236}">
                <a16:creationId xmlns:a16="http://schemas.microsoft.com/office/drawing/2014/main" id="{7A151DD6-36D5-38D8-546B-F3E989486FB0}"/>
              </a:ext>
            </a:extLst>
          </p:cNvPr>
          <p:cNvSpPr/>
          <p:nvPr/>
        </p:nvSpPr>
        <p:spPr>
          <a:xfrm>
            <a:off x="3519373" y="1088370"/>
            <a:ext cx="1787433" cy="387927"/>
          </a:xfrm>
          <a:prstGeom prst="rect">
            <a:avLst/>
          </a:prstGeom>
          <a:solidFill>
            <a:srgbClr val="E4EF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rgbClr val="009DCF"/>
                </a:solidFill>
                <a:latin typeface="Aptos" panose="020B0004020202020204" pitchFamily="34" charset="0"/>
                <a:cs typeface="Arial" panose="020B0604020202020204" pitchFamily="34" charset="0"/>
              </a:rPr>
              <a:t>Құндылықтар</a:t>
            </a:r>
            <a:endParaRPr lang="x-none" sz="1050" b="1" dirty="0">
              <a:solidFill>
                <a:srgbClr val="009DCF"/>
              </a:solidFill>
              <a:latin typeface="Aptos" panose="020B0004020202020204" pitchFamily="34" charset="0"/>
              <a:cs typeface="Arial" panose="020B0604020202020204" pitchFamily="34" charset="0"/>
            </a:endParaRPr>
          </a:p>
        </p:txBody>
      </p:sp>
      <p:sp>
        <p:nvSpPr>
          <p:cNvPr id="20" name="Прямоугольник 19">
            <a:extLst>
              <a:ext uri="{FF2B5EF4-FFF2-40B4-BE49-F238E27FC236}">
                <a16:creationId xmlns:a16="http://schemas.microsoft.com/office/drawing/2014/main" id="{9600CC8A-C9FF-DB1A-108C-C2A918AE6367}"/>
              </a:ext>
            </a:extLst>
          </p:cNvPr>
          <p:cNvSpPr/>
          <p:nvPr/>
        </p:nvSpPr>
        <p:spPr>
          <a:xfrm>
            <a:off x="6384925" y="1082431"/>
            <a:ext cx="1498508" cy="387927"/>
          </a:xfrm>
          <a:prstGeom prst="rect">
            <a:avLst/>
          </a:prstGeom>
          <a:solidFill>
            <a:srgbClr val="E4EF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rgbClr val="009DCF"/>
                </a:solidFill>
                <a:latin typeface="Aptos" panose="020B0004020202020204" pitchFamily="34" charset="0"/>
                <a:cs typeface="Arial" panose="020B0604020202020204" pitchFamily="34" charset="0"/>
              </a:rPr>
              <a:t>Әрекет</a:t>
            </a:r>
            <a:endParaRPr lang="x-none" sz="1050" b="1" dirty="0">
              <a:solidFill>
                <a:srgbClr val="009DCF"/>
              </a:solidFill>
              <a:latin typeface="Aptos" panose="020B0004020202020204" pitchFamily="34" charset="0"/>
              <a:cs typeface="Arial" panose="020B0604020202020204" pitchFamily="34" charset="0"/>
            </a:endParaRPr>
          </a:p>
        </p:txBody>
      </p:sp>
      <p:sp>
        <p:nvSpPr>
          <p:cNvPr id="21" name="Прямоугольник 20">
            <a:extLst>
              <a:ext uri="{FF2B5EF4-FFF2-40B4-BE49-F238E27FC236}">
                <a16:creationId xmlns:a16="http://schemas.microsoft.com/office/drawing/2014/main" id="{C7264B08-7A41-EE4E-3E19-E72CAF50A73C}"/>
              </a:ext>
            </a:extLst>
          </p:cNvPr>
          <p:cNvSpPr/>
          <p:nvPr/>
        </p:nvSpPr>
        <p:spPr>
          <a:xfrm>
            <a:off x="8108949" y="1069732"/>
            <a:ext cx="1031783" cy="387927"/>
          </a:xfrm>
          <a:prstGeom prst="rect">
            <a:avLst/>
          </a:prstGeom>
          <a:solidFill>
            <a:srgbClr val="E4EFF7"/>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rgbClr val="009DCF"/>
                </a:solidFill>
                <a:latin typeface="Aptos" panose="020B0004020202020204" pitchFamily="34" charset="0"/>
                <a:cs typeface="Arial" panose="020B0604020202020204" pitchFamily="34" charset="0"/>
              </a:rPr>
              <a:t>Іс-шара</a:t>
            </a:r>
            <a:endParaRPr lang="x-none" sz="1050" b="1" dirty="0">
              <a:solidFill>
                <a:srgbClr val="009DCF"/>
              </a:solidFill>
              <a:latin typeface="Aptos" panose="020B0004020202020204" pitchFamily="34" charset="0"/>
              <a:cs typeface="Arial" panose="020B0604020202020204" pitchFamily="34" charset="0"/>
            </a:endParaRPr>
          </a:p>
        </p:txBody>
      </p:sp>
      <p:sp>
        <p:nvSpPr>
          <p:cNvPr id="22" name="Прямоугольник 21">
            <a:extLst>
              <a:ext uri="{FF2B5EF4-FFF2-40B4-BE49-F238E27FC236}">
                <a16:creationId xmlns:a16="http://schemas.microsoft.com/office/drawing/2014/main" id="{D70F1568-4001-95A3-8064-AB91D74DC03B}"/>
              </a:ext>
            </a:extLst>
          </p:cNvPr>
          <p:cNvSpPr/>
          <p:nvPr/>
        </p:nvSpPr>
        <p:spPr>
          <a:xfrm>
            <a:off x="9420224" y="1040607"/>
            <a:ext cx="1031783" cy="38792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rgbClr val="9C7931"/>
                </a:solidFill>
                <a:latin typeface="Aptos" panose="020B0004020202020204" pitchFamily="34" charset="0"/>
                <a:cs typeface="Arial" panose="020B0604020202020204" pitchFamily="34" charset="0"/>
              </a:rPr>
              <a:t>Құзыреттілік</a:t>
            </a:r>
            <a:endParaRPr lang="x-none" sz="1050" b="1" dirty="0">
              <a:solidFill>
                <a:srgbClr val="9C7931"/>
              </a:solidFill>
              <a:latin typeface="Aptos" panose="020B0004020202020204" pitchFamily="34" charset="0"/>
              <a:cs typeface="Arial" panose="020B0604020202020204" pitchFamily="34" charset="0"/>
            </a:endParaRPr>
          </a:p>
        </p:txBody>
      </p:sp>
      <p:sp>
        <p:nvSpPr>
          <p:cNvPr id="23" name="Прямоугольник 22">
            <a:extLst>
              <a:ext uri="{FF2B5EF4-FFF2-40B4-BE49-F238E27FC236}">
                <a16:creationId xmlns:a16="http://schemas.microsoft.com/office/drawing/2014/main" id="{E0662D2D-59A3-6D87-D18B-D552E950BCF8}"/>
              </a:ext>
            </a:extLst>
          </p:cNvPr>
          <p:cNvSpPr/>
          <p:nvPr/>
        </p:nvSpPr>
        <p:spPr>
          <a:xfrm>
            <a:off x="10796588" y="1035430"/>
            <a:ext cx="680759" cy="387927"/>
          </a:xfrm>
          <a:prstGeom prst="rect">
            <a:avLst/>
          </a:prstGeom>
          <a:solidFill>
            <a:srgbClr val="009DC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chemeClr val="bg1"/>
                </a:solidFill>
                <a:latin typeface="Aptos" panose="020B0004020202020204" pitchFamily="34" charset="0"/>
                <a:cs typeface="Arial" panose="020B0604020202020204" pitchFamily="34" charset="0"/>
              </a:rPr>
              <a:t>Нәтиже</a:t>
            </a:r>
            <a:endParaRPr lang="x-none" sz="1050" b="1" dirty="0">
              <a:solidFill>
                <a:schemeClr val="bg1"/>
              </a:solidFill>
              <a:latin typeface="Aptos" panose="020B0004020202020204" pitchFamily="34" charset="0"/>
              <a:cs typeface="Arial" panose="020B0604020202020204" pitchFamily="34" charset="0"/>
            </a:endParaRPr>
          </a:p>
        </p:txBody>
      </p:sp>
      <p:sp>
        <p:nvSpPr>
          <p:cNvPr id="24" name="Прямоугольник 23">
            <a:extLst>
              <a:ext uri="{FF2B5EF4-FFF2-40B4-BE49-F238E27FC236}">
                <a16:creationId xmlns:a16="http://schemas.microsoft.com/office/drawing/2014/main" id="{54497944-07B0-06C7-82E6-2B3F917C5CA3}"/>
              </a:ext>
            </a:extLst>
          </p:cNvPr>
          <p:cNvSpPr/>
          <p:nvPr/>
        </p:nvSpPr>
        <p:spPr>
          <a:xfrm>
            <a:off x="2426644" y="1035431"/>
            <a:ext cx="635322" cy="420764"/>
          </a:xfrm>
          <a:prstGeom prst="rect">
            <a:avLst/>
          </a:prstGeom>
          <a:solidFill>
            <a:srgbClr val="009DC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chemeClr val="bg1"/>
                </a:solidFill>
                <a:latin typeface="Aptos" panose="020B0004020202020204" pitchFamily="34" charset="0"/>
                <a:cs typeface="Arial" panose="020B0604020202020204" pitchFamily="34" charset="0"/>
              </a:rPr>
              <a:t>Шешу</a:t>
            </a:r>
          </a:p>
          <a:p>
            <a:pPr algn="ctr"/>
            <a:r>
              <a:rPr lang="kk-KZ" sz="1050" b="1" dirty="0">
                <a:solidFill>
                  <a:schemeClr val="bg1"/>
                </a:solidFill>
                <a:latin typeface="Aptos" panose="020B0004020202020204" pitchFamily="34" charset="0"/>
                <a:cs typeface="Arial" panose="020B0604020202020204" pitchFamily="34" charset="0"/>
              </a:rPr>
              <a:t>жол-дары</a:t>
            </a:r>
            <a:endParaRPr lang="x-none" sz="1050" b="1" dirty="0">
              <a:solidFill>
                <a:schemeClr val="bg1"/>
              </a:solidFill>
              <a:latin typeface="Aptos" panose="020B0004020202020204" pitchFamily="34" charset="0"/>
              <a:cs typeface="Arial" panose="020B0604020202020204" pitchFamily="34" charset="0"/>
            </a:endParaRPr>
          </a:p>
        </p:txBody>
      </p:sp>
      <p:sp>
        <p:nvSpPr>
          <p:cNvPr id="25" name="Прямоугольник 24">
            <a:extLst>
              <a:ext uri="{FF2B5EF4-FFF2-40B4-BE49-F238E27FC236}">
                <a16:creationId xmlns:a16="http://schemas.microsoft.com/office/drawing/2014/main" id="{08E9FE71-F5E0-7AE7-495E-F5FC98EB42ED}"/>
              </a:ext>
            </a:extLst>
          </p:cNvPr>
          <p:cNvSpPr/>
          <p:nvPr/>
        </p:nvSpPr>
        <p:spPr>
          <a:xfrm rot="5400000">
            <a:off x="619746" y="3667079"/>
            <a:ext cx="4249118" cy="420764"/>
          </a:xfrm>
          <a:prstGeom prst="rect">
            <a:avLst/>
          </a:prstGeom>
          <a:solidFill>
            <a:srgbClr val="009DC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chemeClr val="bg1"/>
                </a:solidFill>
                <a:latin typeface="Aptos" panose="020B0004020202020204" pitchFamily="34" charset="0"/>
                <a:cs typeface="Arial" panose="020B0604020202020204" pitchFamily="34" charset="0"/>
              </a:rPr>
              <a:t>Тәрбиенің құндылыққа бағдарланған және</a:t>
            </a:r>
          </a:p>
          <a:p>
            <a:pPr algn="ctr"/>
            <a:r>
              <a:rPr lang="kk-KZ" sz="1050" b="1" dirty="0">
                <a:solidFill>
                  <a:schemeClr val="bg1"/>
                </a:solidFill>
                <a:latin typeface="Aptos" panose="020B0004020202020204" pitchFamily="34" charset="0"/>
                <a:cs typeface="Arial" panose="020B0604020202020204" pitchFamily="34" charset="0"/>
              </a:rPr>
              <a:t>құзыреттілік тәсілдерін қолдану</a:t>
            </a:r>
            <a:endParaRPr lang="x-none" sz="1050" b="1" dirty="0">
              <a:solidFill>
                <a:schemeClr val="bg1"/>
              </a:solidFill>
              <a:latin typeface="Aptos" panose="020B0004020202020204" pitchFamily="34" charset="0"/>
              <a:cs typeface="Arial" panose="020B0604020202020204" pitchFamily="34" charset="0"/>
            </a:endParaRPr>
          </a:p>
        </p:txBody>
      </p:sp>
      <p:sp>
        <p:nvSpPr>
          <p:cNvPr id="26" name="Прямоугольник 25">
            <a:extLst>
              <a:ext uri="{FF2B5EF4-FFF2-40B4-BE49-F238E27FC236}">
                <a16:creationId xmlns:a16="http://schemas.microsoft.com/office/drawing/2014/main" id="{5D752231-2E96-AF42-BB0C-2FB329129DAF}"/>
              </a:ext>
            </a:extLst>
          </p:cNvPr>
          <p:cNvSpPr/>
          <p:nvPr/>
        </p:nvSpPr>
        <p:spPr>
          <a:xfrm>
            <a:off x="6384925" y="1640412"/>
            <a:ext cx="1498507" cy="155170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ptos" panose="020B0004020202020204" pitchFamily="34" charset="0"/>
                <a:cs typeface="Arial" panose="020B0604020202020204" pitchFamily="34" charset="0"/>
              </a:rPr>
              <a:t>Танымдық</a:t>
            </a:r>
          </a:p>
          <a:p>
            <a:r>
              <a:rPr lang="kk-KZ" sz="1100" b="1" dirty="0">
                <a:latin typeface="Aptos" panose="020B0004020202020204" pitchFamily="34" charset="0"/>
                <a:cs typeface="Arial" panose="020B0604020202020204" pitchFamily="34" charset="0"/>
              </a:rPr>
              <a:t>компонент</a:t>
            </a:r>
          </a:p>
          <a:p>
            <a:r>
              <a:rPr lang="kk-KZ" sz="1100" dirty="0">
                <a:latin typeface="Aptos" panose="020B0004020202020204" pitchFamily="34" charset="0"/>
                <a:cs typeface="Arial" panose="020B0604020202020204" pitchFamily="34" charset="0"/>
              </a:rPr>
              <a:t>Баланың әл-ауқатын</a:t>
            </a:r>
          </a:p>
          <a:p>
            <a:r>
              <a:rPr lang="kk-KZ" sz="1100" dirty="0">
                <a:latin typeface="Aptos" panose="020B0004020202020204" pitchFamily="34" charset="0"/>
                <a:cs typeface="Arial" panose="020B0604020202020204" pitchFamily="34" charset="0"/>
              </a:rPr>
              <a:t>анықтайтын</a:t>
            </a:r>
          </a:p>
          <a:p>
            <a:r>
              <a:rPr lang="kk-KZ" sz="1100" dirty="0">
                <a:latin typeface="Aptos" panose="020B0004020202020204" pitchFamily="34" charset="0"/>
                <a:cs typeface="Arial" panose="020B0604020202020204" pitchFamily="34" charset="0"/>
              </a:rPr>
              <a:t>құндылықтардың</a:t>
            </a:r>
          </a:p>
          <a:p>
            <a:r>
              <a:rPr lang="kk-KZ" sz="1100" dirty="0">
                <a:latin typeface="Aptos" panose="020B0004020202020204" pitchFamily="34" charset="0"/>
                <a:cs typeface="Arial" panose="020B0604020202020204" pitchFamily="34" charset="0"/>
              </a:rPr>
              <a:t>маңыздылығын білу,</a:t>
            </a:r>
          </a:p>
          <a:p>
            <a:r>
              <a:rPr lang="kk-KZ" sz="1100" dirty="0">
                <a:latin typeface="Aptos" panose="020B0004020202020204" pitchFamily="34" charset="0"/>
                <a:cs typeface="Arial" panose="020B0604020202020204" pitchFamily="34" charset="0"/>
              </a:rPr>
              <a:t>түсіну, сезіну</a:t>
            </a:r>
            <a:endParaRPr lang="x-none" sz="1100" dirty="0">
              <a:latin typeface="Aptos" panose="020B0004020202020204" pitchFamily="34" charset="0"/>
              <a:cs typeface="Arial" panose="020B0604020202020204" pitchFamily="34" charset="0"/>
            </a:endParaRPr>
          </a:p>
        </p:txBody>
      </p:sp>
      <p:sp>
        <p:nvSpPr>
          <p:cNvPr id="27" name="Прямоугольник 26">
            <a:extLst>
              <a:ext uri="{FF2B5EF4-FFF2-40B4-BE49-F238E27FC236}">
                <a16:creationId xmlns:a16="http://schemas.microsoft.com/office/drawing/2014/main" id="{5EC733F3-62C2-6484-41DF-7988AAADABAE}"/>
              </a:ext>
            </a:extLst>
          </p:cNvPr>
          <p:cNvSpPr/>
          <p:nvPr/>
        </p:nvSpPr>
        <p:spPr>
          <a:xfrm>
            <a:off x="6384925" y="3227252"/>
            <a:ext cx="1498507" cy="173336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l"/>
            <a:r>
              <a:rPr lang="kk-KZ" sz="1100" b="1" i="0" u="none" strike="noStrike" baseline="0" dirty="0">
                <a:latin typeface="Aptos" panose="020B0004020202020204" pitchFamily="34" charset="0"/>
              </a:rPr>
              <a:t>Практикалық</a:t>
            </a:r>
          </a:p>
          <a:p>
            <a:pPr algn="l"/>
            <a:r>
              <a:rPr lang="kk-KZ" sz="1100" b="1" i="0" u="none" strike="noStrike" baseline="0" dirty="0">
                <a:latin typeface="Aptos" panose="020B0004020202020204" pitchFamily="34" charset="0"/>
              </a:rPr>
              <a:t>компонент</a:t>
            </a:r>
          </a:p>
          <a:p>
            <a:pPr algn="l"/>
            <a:r>
              <a:rPr lang="kk-KZ" sz="1100" b="0" i="0" u="none" strike="noStrike" baseline="0" dirty="0">
                <a:latin typeface="Aptos" panose="020B0004020202020204" pitchFamily="34" charset="0"/>
              </a:rPr>
              <a:t>Өмірлік жағдайларда</a:t>
            </a:r>
          </a:p>
          <a:p>
            <a:pPr algn="l"/>
            <a:r>
              <a:rPr lang="kk-KZ" sz="1100" b="0" i="0" u="none" strike="noStrike" baseline="0" dirty="0">
                <a:latin typeface="Aptos" panose="020B0004020202020204" pitchFamily="34" charset="0"/>
              </a:rPr>
              <a:t>құндылықтар</a:t>
            </a:r>
          </a:p>
          <a:p>
            <a:pPr algn="l"/>
            <a:r>
              <a:rPr lang="kk-KZ" sz="1100" b="0" i="0" u="none" strike="noStrike" baseline="0" dirty="0">
                <a:latin typeface="Aptos" panose="020B0004020202020204" pitchFamily="34" charset="0"/>
              </a:rPr>
              <a:t>қолдануды</a:t>
            </a:r>
          </a:p>
          <a:p>
            <a:pPr algn="l"/>
            <a:r>
              <a:rPr lang="kk-KZ" sz="1100" b="0" i="0" u="none" strike="noStrike" baseline="0" dirty="0">
                <a:latin typeface="Aptos" panose="020B0004020202020204" pitchFamily="34" charset="0"/>
              </a:rPr>
              <a:t>сипаттайтын</a:t>
            </a:r>
          </a:p>
          <a:p>
            <a:pPr algn="l"/>
            <a:r>
              <a:rPr lang="kk-KZ" sz="1100" b="0" i="0" u="none" strike="noStrike" baseline="0" dirty="0">
                <a:latin typeface="Aptos" panose="020B0004020202020204" pitchFamily="34" charset="0"/>
              </a:rPr>
              <a:t>дағдылар мен нақты</a:t>
            </a:r>
          </a:p>
          <a:p>
            <a:pPr algn="l"/>
            <a:r>
              <a:rPr lang="kk-KZ" sz="1100" b="0" i="0" u="none" strike="noStrike" baseline="0" dirty="0">
                <a:latin typeface="Aptos" panose="020B0004020202020204" pitchFamily="34" charset="0"/>
              </a:rPr>
              <a:t>әрекеттер</a:t>
            </a:r>
            <a:endParaRPr lang="x-none" sz="800" dirty="0">
              <a:latin typeface="Aptos" panose="020B0004020202020204" pitchFamily="34" charset="0"/>
              <a:cs typeface="Arial" panose="020B0604020202020204" pitchFamily="34" charset="0"/>
            </a:endParaRPr>
          </a:p>
        </p:txBody>
      </p:sp>
      <p:sp>
        <p:nvSpPr>
          <p:cNvPr id="28" name="Прямоугольник 27">
            <a:extLst>
              <a:ext uri="{FF2B5EF4-FFF2-40B4-BE49-F238E27FC236}">
                <a16:creationId xmlns:a16="http://schemas.microsoft.com/office/drawing/2014/main" id="{80EA854E-2B89-DB43-8F84-46A6FA2E22C7}"/>
              </a:ext>
            </a:extLst>
          </p:cNvPr>
          <p:cNvSpPr/>
          <p:nvPr/>
        </p:nvSpPr>
        <p:spPr>
          <a:xfrm>
            <a:off x="6348346" y="4736057"/>
            <a:ext cx="1498507" cy="173336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l"/>
            <a:r>
              <a:rPr lang="kk-KZ" sz="1100" b="1" i="0" u="none" strike="noStrike" baseline="0" dirty="0" err="1">
                <a:latin typeface="Aptos" panose="020B0004020202020204" pitchFamily="34" charset="0"/>
              </a:rPr>
              <a:t>Эмоционалды</a:t>
            </a:r>
            <a:endParaRPr lang="kk-KZ" sz="1100" b="1" i="0" u="none" strike="noStrike" baseline="0" dirty="0">
              <a:latin typeface="Aptos" panose="020B0004020202020204" pitchFamily="34" charset="0"/>
            </a:endParaRPr>
          </a:p>
          <a:p>
            <a:pPr algn="l"/>
            <a:r>
              <a:rPr lang="kk-KZ" sz="1100" b="1" i="0" u="none" strike="noStrike" baseline="0" dirty="0">
                <a:latin typeface="Aptos" panose="020B0004020202020204" pitchFamily="34" charset="0"/>
              </a:rPr>
              <a:t>компонент</a:t>
            </a:r>
          </a:p>
          <a:p>
            <a:pPr algn="l"/>
            <a:r>
              <a:rPr lang="kk-KZ" sz="1100" b="0" i="0" u="none" strike="noStrike" baseline="0" dirty="0">
                <a:latin typeface="Aptos" panose="020B0004020202020204" pitchFamily="34" charset="0"/>
              </a:rPr>
              <a:t>Баланың</a:t>
            </a:r>
          </a:p>
          <a:p>
            <a:pPr algn="l"/>
            <a:r>
              <a:rPr lang="kk-KZ" sz="1100" b="0" i="0" u="none" strike="noStrike" baseline="0" dirty="0">
                <a:latin typeface="Aptos" panose="020B0004020202020204" pitchFamily="34" charset="0"/>
              </a:rPr>
              <a:t>құндылықтарын,</a:t>
            </a:r>
          </a:p>
          <a:p>
            <a:pPr algn="l"/>
            <a:r>
              <a:rPr lang="kk-KZ" sz="1100" b="0" i="0" u="none" strike="noStrike" baseline="0" dirty="0">
                <a:latin typeface="Aptos" panose="020B0004020202020204" pitchFamily="34" charset="0"/>
              </a:rPr>
              <a:t>бағдарын және</a:t>
            </a:r>
          </a:p>
          <a:p>
            <a:pPr algn="l"/>
            <a:r>
              <a:rPr lang="kk-KZ" sz="1100" b="0" i="0" u="none" strike="noStrike" baseline="0" dirty="0">
                <a:latin typeface="Aptos" panose="020B0004020202020204" pitchFamily="34" charset="0"/>
              </a:rPr>
              <a:t>мінез-құлқын</a:t>
            </a:r>
          </a:p>
          <a:p>
            <a:pPr algn="l"/>
            <a:r>
              <a:rPr lang="kk-KZ" sz="1100" b="0" i="0" u="none" strike="noStrike" baseline="0" dirty="0">
                <a:latin typeface="Aptos" panose="020B0004020202020204" pitchFamily="34" charset="0"/>
              </a:rPr>
              <a:t>анықтайтын</a:t>
            </a:r>
          </a:p>
          <a:p>
            <a:pPr algn="l"/>
            <a:r>
              <a:rPr lang="kk-KZ" sz="1100" b="0" i="0" u="none" strike="noStrike" baseline="0" dirty="0" err="1">
                <a:latin typeface="Aptos" panose="020B0004020202020204" pitchFamily="34" charset="0"/>
              </a:rPr>
              <a:t>эмоционалдық</a:t>
            </a:r>
            <a:endParaRPr lang="kk-KZ" sz="1100" b="0" i="0" u="none" strike="noStrike" baseline="0" dirty="0">
              <a:latin typeface="Aptos" panose="020B0004020202020204" pitchFamily="34" charset="0"/>
            </a:endParaRPr>
          </a:p>
          <a:p>
            <a:pPr algn="l"/>
            <a:r>
              <a:rPr lang="kk-KZ" sz="1100" b="0" i="0" u="none" strike="noStrike" baseline="0" dirty="0">
                <a:latin typeface="Aptos" panose="020B0004020202020204" pitchFamily="34" charset="0"/>
              </a:rPr>
              <a:t>тәжірибе</a:t>
            </a:r>
            <a:endParaRPr lang="x-none" sz="400" dirty="0">
              <a:latin typeface="Aptos" panose="020B0004020202020204" pitchFamily="34" charset="0"/>
              <a:cs typeface="Arial" panose="020B0604020202020204" pitchFamily="34" charset="0"/>
            </a:endParaRPr>
          </a:p>
        </p:txBody>
      </p:sp>
      <p:sp>
        <p:nvSpPr>
          <p:cNvPr id="29" name="Прямоугольник 28">
            <a:extLst>
              <a:ext uri="{FF2B5EF4-FFF2-40B4-BE49-F238E27FC236}">
                <a16:creationId xmlns:a16="http://schemas.microsoft.com/office/drawing/2014/main" id="{8F109C43-F1E2-1969-B6A7-6D2A1D5414B2}"/>
              </a:ext>
            </a:extLst>
          </p:cNvPr>
          <p:cNvSpPr/>
          <p:nvPr/>
        </p:nvSpPr>
        <p:spPr>
          <a:xfrm rot="5400000">
            <a:off x="8094166" y="2140351"/>
            <a:ext cx="1109229" cy="33433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200" b="1" dirty="0">
                <a:latin typeface="Aptos" panose="020B0004020202020204" pitchFamily="34" charset="0"/>
                <a:cs typeface="Arial" panose="020B0604020202020204" pitchFamily="34" charset="0"/>
              </a:rPr>
              <a:t>МЖМББС</a:t>
            </a:r>
            <a:endParaRPr lang="x-none" sz="1200" dirty="0">
              <a:latin typeface="Aptos" panose="020B0004020202020204" pitchFamily="34" charset="0"/>
              <a:cs typeface="Arial" panose="020B0604020202020204" pitchFamily="34" charset="0"/>
            </a:endParaRPr>
          </a:p>
        </p:txBody>
      </p:sp>
      <p:sp>
        <p:nvSpPr>
          <p:cNvPr id="30" name="Прямоугольник 29">
            <a:extLst>
              <a:ext uri="{FF2B5EF4-FFF2-40B4-BE49-F238E27FC236}">
                <a16:creationId xmlns:a16="http://schemas.microsoft.com/office/drawing/2014/main" id="{2EDD0095-8F1F-AB8D-8169-AAA268B0279B}"/>
              </a:ext>
            </a:extLst>
          </p:cNvPr>
          <p:cNvSpPr/>
          <p:nvPr/>
        </p:nvSpPr>
        <p:spPr>
          <a:xfrm rot="5400000">
            <a:off x="8094165" y="3472189"/>
            <a:ext cx="1109229" cy="83532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200" b="1" dirty="0">
                <a:latin typeface="Aptos" panose="020B0004020202020204" pitchFamily="34" charset="0"/>
                <a:cs typeface="Arial" panose="020B0604020202020204" pitchFamily="34" charset="0"/>
              </a:rPr>
              <a:t>Сынып сағаты</a:t>
            </a:r>
          </a:p>
          <a:p>
            <a:r>
              <a:rPr lang="kk-KZ" sz="1200" b="1" dirty="0">
                <a:latin typeface="Aptos" panose="020B0004020202020204" pitchFamily="34" charset="0"/>
                <a:cs typeface="Arial" panose="020B0604020202020204" pitchFamily="34" charset="0"/>
              </a:rPr>
              <a:t>Әлеуметтік</a:t>
            </a:r>
          </a:p>
          <a:p>
            <a:r>
              <a:rPr lang="kk-KZ" sz="1200" b="1" dirty="0">
                <a:latin typeface="Aptos" panose="020B0004020202020204" pitchFamily="34" charset="0"/>
                <a:cs typeface="Arial" panose="020B0604020202020204" pitchFamily="34" charset="0"/>
              </a:rPr>
              <a:t>жобалар</a:t>
            </a:r>
            <a:endParaRPr lang="x-none" sz="1200" dirty="0">
              <a:latin typeface="Aptos" panose="020B0004020202020204" pitchFamily="34" charset="0"/>
              <a:cs typeface="Arial" panose="020B0604020202020204" pitchFamily="34" charset="0"/>
            </a:endParaRPr>
          </a:p>
        </p:txBody>
      </p:sp>
      <p:sp>
        <p:nvSpPr>
          <p:cNvPr id="31" name="Прямоугольник 30">
            <a:extLst>
              <a:ext uri="{FF2B5EF4-FFF2-40B4-BE49-F238E27FC236}">
                <a16:creationId xmlns:a16="http://schemas.microsoft.com/office/drawing/2014/main" id="{AFC42313-1A14-9A4C-915A-52DB3B833580}"/>
              </a:ext>
            </a:extLst>
          </p:cNvPr>
          <p:cNvSpPr/>
          <p:nvPr/>
        </p:nvSpPr>
        <p:spPr>
          <a:xfrm rot="5400000">
            <a:off x="7868856" y="5622704"/>
            <a:ext cx="1483487" cy="33433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200" b="1" dirty="0">
                <a:latin typeface="Aptos" panose="020B0004020202020204" pitchFamily="34" charset="0"/>
                <a:cs typeface="Arial" panose="020B0604020202020204" pitchFamily="34" charset="0"/>
              </a:rPr>
              <a:t>Алдын-алу</a:t>
            </a:r>
          </a:p>
          <a:p>
            <a:r>
              <a:rPr lang="kk-KZ" sz="1200" b="1" dirty="0">
                <a:latin typeface="Aptos" panose="020B0004020202020204" pitchFamily="34" charset="0"/>
                <a:cs typeface="Arial" panose="020B0604020202020204" pitchFamily="34" charset="0"/>
              </a:rPr>
              <a:t>шаралары</a:t>
            </a:r>
            <a:endParaRPr lang="x-none" sz="1200" dirty="0">
              <a:latin typeface="Aptos" panose="020B0004020202020204" pitchFamily="34" charset="0"/>
              <a:cs typeface="Arial" panose="020B0604020202020204" pitchFamily="34" charset="0"/>
            </a:endParaRPr>
          </a:p>
        </p:txBody>
      </p:sp>
      <p:sp>
        <p:nvSpPr>
          <p:cNvPr id="32" name="Прямоугольник 31">
            <a:extLst>
              <a:ext uri="{FF2B5EF4-FFF2-40B4-BE49-F238E27FC236}">
                <a16:creationId xmlns:a16="http://schemas.microsoft.com/office/drawing/2014/main" id="{7DACDC70-3ADE-BB2F-A099-FD6DE6036359}"/>
              </a:ext>
            </a:extLst>
          </p:cNvPr>
          <p:cNvSpPr/>
          <p:nvPr/>
        </p:nvSpPr>
        <p:spPr>
          <a:xfrm rot="5400000">
            <a:off x="9012408" y="3844244"/>
            <a:ext cx="4249118" cy="420764"/>
          </a:xfrm>
          <a:prstGeom prst="rect">
            <a:avLst/>
          </a:prstGeom>
          <a:solidFill>
            <a:srgbClr val="009DC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050" b="1" dirty="0">
                <a:solidFill>
                  <a:schemeClr val="bg1"/>
                </a:solidFill>
                <a:latin typeface="Aptos" panose="020B0004020202020204" pitchFamily="34" charset="0"/>
                <a:cs typeface="Arial" panose="020B0604020202020204" pitchFamily="34" charset="0"/>
              </a:rPr>
              <a:t>Парасаттылық, адалдық және инновация</a:t>
            </a:r>
          </a:p>
          <a:p>
            <a:pPr algn="ctr"/>
            <a:r>
              <a:rPr lang="kk-KZ" sz="1050" b="1" dirty="0">
                <a:solidFill>
                  <a:schemeClr val="bg1"/>
                </a:solidFill>
                <a:latin typeface="Aptos" panose="020B0004020202020204" pitchFamily="34" charset="0"/>
                <a:cs typeface="Arial" panose="020B0604020202020204" pitchFamily="34" charset="0"/>
              </a:rPr>
              <a:t>мәдениетін қалыптастыру</a:t>
            </a:r>
            <a:endParaRPr lang="x-none" sz="1050" b="1" dirty="0">
              <a:solidFill>
                <a:schemeClr val="bg1"/>
              </a:solidFill>
              <a:latin typeface="Aptos" panose="020B0004020202020204" pitchFamily="34" charset="0"/>
              <a:cs typeface="Arial" panose="020B0604020202020204" pitchFamily="34" charset="0"/>
            </a:endParaRPr>
          </a:p>
        </p:txBody>
      </p:sp>
      <p:sp>
        <p:nvSpPr>
          <p:cNvPr id="33" name="Прямоугольник 32">
            <a:extLst>
              <a:ext uri="{FF2B5EF4-FFF2-40B4-BE49-F238E27FC236}">
                <a16:creationId xmlns:a16="http://schemas.microsoft.com/office/drawing/2014/main" id="{616FE4FD-6ABE-A101-458A-7E9C3708E155}"/>
              </a:ext>
            </a:extLst>
          </p:cNvPr>
          <p:cNvSpPr/>
          <p:nvPr/>
        </p:nvSpPr>
        <p:spPr>
          <a:xfrm>
            <a:off x="9380900" y="1749475"/>
            <a:ext cx="1031783"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Ұлттық</a:t>
            </a:r>
          </a:p>
          <a:p>
            <a:r>
              <a:rPr lang="kk-KZ" sz="1100" b="1" dirty="0">
                <a:solidFill>
                  <a:schemeClr val="bg1"/>
                </a:solidFill>
                <a:latin typeface="Aptos" panose="020B0004020202020204" pitchFamily="34" charset="0"/>
                <a:cs typeface="Arial" panose="020B0604020202020204" pitchFamily="34" charset="0"/>
              </a:rPr>
              <a:t>мүдделерді</a:t>
            </a:r>
          </a:p>
          <a:p>
            <a:r>
              <a:rPr lang="kk-KZ" sz="1100" b="1" dirty="0">
                <a:solidFill>
                  <a:schemeClr val="bg1"/>
                </a:solidFill>
                <a:latin typeface="Aptos" panose="020B0004020202020204" pitchFamily="34" charset="0"/>
                <a:cs typeface="Arial" panose="020B0604020202020204" pitchFamily="34" charset="0"/>
              </a:rPr>
              <a:t>насихаттау</a:t>
            </a:r>
            <a:endParaRPr lang="x-none" sz="1100" b="1" dirty="0">
              <a:solidFill>
                <a:schemeClr val="bg1"/>
              </a:solidFill>
              <a:latin typeface="Aptos" panose="020B0004020202020204" pitchFamily="34" charset="0"/>
              <a:cs typeface="Arial" panose="020B0604020202020204" pitchFamily="34" charset="0"/>
            </a:endParaRPr>
          </a:p>
        </p:txBody>
      </p:sp>
      <p:sp>
        <p:nvSpPr>
          <p:cNvPr id="34" name="Прямоугольник 33">
            <a:extLst>
              <a:ext uri="{FF2B5EF4-FFF2-40B4-BE49-F238E27FC236}">
                <a16:creationId xmlns:a16="http://schemas.microsoft.com/office/drawing/2014/main" id="{0393E1C4-5B79-8C62-9E4E-E1BAA538C09E}"/>
              </a:ext>
            </a:extLst>
          </p:cNvPr>
          <p:cNvSpPr/>
          <p:nvPr/>
        </p:nvSpPr>
        <p:spPr>
          <a:xfrm>
            <a:off x="9414128" y="2614427"/>
            <a:ext cx="1168147"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Тиімді</a:t>
            </a:r>
          </a:p>
          <a:p>
            <a:r>
              <a:rPr lang="kk-KZ" sz="1100" b="1" dirty="0">
                <a:solidFill>
                  <a:schemeClr val="bg1"/>
                </a:solidFill>
                <a:latin typeface="Aptos" panose="020B0004020202020204" pitchFamily="34" charset="0"/>
                <a:cs typeface="Arial" panose="020B0604020202020204" pitchFamily="34" charset="0"/>
              </a:rPr>
              <a:t>коммуникация</a:t>
            </a:r>
            <a:endParaRPr lang="x-none" sz="1100" b="1" dirty="0">
              <a:solidFill>
                <a:schemeClr val="bg1"/>
              </a:solidFill>
              <a:latin typeface="Aptos" panose="020B0004020202020204" pitchFamily="34" charset="0"/>
              <a:cs typeface="Arial" panose="020B0604020202020204" pitchFamily="34" charset="0"/>
            </a:endParaRPr>
          </a:p>
        </p:txBody>
      </p:sp>
      <p:sp>
        <p:nvSpPr>
          <p:cNvPr id="35" name="Прямоугольник 34">
            <a:extLst>
              <a:ext uri="{FF2B5EF4-FFF2-40B4-BE49-F238E27FC236}">
                <a16:creationId xmlns:a16="http://schemas.microsoft.com/office/drawing/2014/main" id="{9DC09C38-87B7-F5F5-39A7-E09EB3FF85DF}"/>
              </a:ext>
            </a:extLst>
          </p:cNvPr>
          <p:cNvSpPr/>
          <p:nvPr/>
        </p:nvSpPr>
        <p:spPr>
          <a:xfrm>
            <a:off x="9414128" y="3373477"/>
            <a:ext cx="1168147"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Қоғамға қызмет</a:t>
            </a:r>
            <a:endParaRPr lang="x-none" sz="1100" b="1" dirty="0">
              <a:solidFill>
                <a:schemeClr val="bg1"/>
              </a:solidFill>
              <a:latin typeface="Aptos" panose="020B0004020202020204" pitchFamily="34" charset="0"/>
              <a:cs typeface="Arial" panose="020B0604020202020204" pitchFamily="34" charset="0"/>
            </a:endParaRPr>
          </a:p>
        </p:txBody>
      </p:sp>
      <p:sp>
        <p:nvSpPr>
          <p:cNvPr id="36" name="Прямоугольник 35">
            <a:extLst>
              <a:ext uri="{FF2B5EF4-FFF2-40B4-BE49-F238E27FC236}">
                <a16:creationId xmlns:a16="http://schemas.microsoft.com/office/drawing/2014/main" id="{E96F80B9-72B7-481A-1304-EEF099DCE1C3}"/>
              </a:ext>
            </a:extLst>
          </p:cNvPr>
          <p:cNvSpPr/>
          <p:nvPr/>
        </p:nvSpPr>
        <p:spPr>
          <a:xfrm>
            <a:off x="9398126" y="4281390"/>
            <a:ext cx="1168147"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Азаматтық</a:t>
            </a:r>
          </a:p>
          <a:p>
            <a:r>
              <a:rPr lang="kk-KZ" sz="1100" b="1" dirty="0">
                <a:solidFill>
                  <a:schemeClr val="bg1"/>
                </a:solidFill>
                <a:latin typeface="Aptos" panose="020B0004020202020204" pitchFamily="34" charset="0"/>
                <a:cs typeface="Arial" panose="020B0604020202020204" pitchFamily="34" charset="0"/>
              </a:rPr>
              <a:t>парыз</a:t>
            </a:r>
            <a:endParaRPr lang="x-none" sz="1100" b="1" dirty="0">
              <a:solidFill>
                <a:schemeClr val="bg1"/>
              </a:solidFill>
              <a:latin typeface="Aptos" panose="020B0004020202020204" pitchFamily="34" charset="0"/>
              <a:cs typeface="Arial" panose="020B0604020202020204" pitchFamily="34" charset="0"/>
            </a:endParaRPr>
          </a:p>
        </p:txBody>
      </p:sp>
      <p:sp>
        <p:nvSpPr>
          <p:cNvPr id="37" name="Прямоугольник 36">
            <a:extLst>
              <a:ext uri="{FF2B5EF4-FFF2-40B4-BE49-F238E27FC236}">
                <a16:creationId xmlns:a16="http://schemas.microsoft.com/office/drawing/2014/main" id="{88113A85-7E0A-38A1-397A-3455D2DE713A}"/>
              </a:ext>
            </a:extLst>
          </p:cNvPr>
          <p:cNvSpPr/>
          <p:nvPr/>
        </p:nvSpPr>
        <p:spPr>
          <a:xfrm>
            <a:off x="9374346" y="4968948"/>
            <a:ext cx="1207929"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Инновациялық</a:t>
            </a:r>
          </a:p>
          <a:p>
            <a:r>
              <a:rPr lang="kk-KZ" sz="1100" b="1" dirty="0">
                <a:solidFill>
                  <a:schemeClr val="bg1"/>
                </a:solidFill>
                <a:latin typeface="Aptos" panose="020B0004020202020204" pitchFamily="34" charset="0"/>
                <a:cs typeface="Arial" panose="020B0604020202020204" pitchFamily="34" charset="0"/>
              </a:rPr>
              <a:t>ойлау</a:t>
            </a:r>
            <a:endParaRPr lang="x-none" sz="1100" b="1" dirty="0">
              <a:solidFill>
                <a:schemeClr val="bg1"/>
              </a:solidFill>
              <a:latin typeface="Aptos" panose="020B0004020202020204" pitchFamily="34" charset="0"/>
              <a:cs typeface="Arial" panose="020B0604020202020204" pitchFamily="34" charset="0"/>
            </a:endParaRPr>
          </a:p>
        </p:txBody>
      </p:sp>
      <p:sp>
        <p:nvSpPr>
          <p:cNvPr id="38" name="Прямоугольник 37">
            <a:extLst>
              <a:ext uri="{FF2B5EF4-FFF2-40B4-BE49-F238E27FC236}">
                <a16:creationId xmlns:a16="http://schemas.microsoft.com/office/drawing/2014/main" id="{EE93EFC6-C0ED-2AF2-F39E-83D2144CE4B9}"/>
              </a:ext>
            </a:extLst>
          </p:cNvPr>
          <p:cNvSpPr/>
          <p:nvPr/>
        </p:nvSpPr>
        <p:spPr>
          <a:xfrm>
            <a:off x="9352041" y="5894930"/>
            <a:ext cx="1168147" cy="574494"/>
          </a:xfrm>
          <a:prstGeom prst="rect">
            <a:avLst/>
          </a:prstGeom>
          <a:solidFill>
            <a:srgbClr val="9F7D3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solidFill>
                  <a:schemeClr val="bg1"/>
                </a:solidFill>
                <a:latin typeface="Aptos" panose="020B0004020202020204" pitchFamily="34" charset="0"/>
                <a:cs typeface="Arial" panose="020B0604020202020204" pitchFamily="34" charset="0"/>
              </a:rPr>
              <a:t>Жасампаздық</a:t>
            </a:r>
            <a:endParaRPr lang="x-none" sz="1100" b="1" dirty="0">
              <a:solidFill>
                <a:schemeClr val="bg1"/>
              </a:solidFill>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581251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AC70C794-310F-8565-7F59-072E521F653D}"/>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20" name="TextBox 19">
            <a:extLst>
              <a:ext uri="{FF2B5EF4-FFF2-40B4-BE49-F238E27FC236}">
                <a16:creationId xmlns:a16="http://schemas.microsoft.com/office/drawing/2014/main" id="{24C35D20-DC87-2C8F-5AC1-82F981277D5B}"/>
              </a:ext>
            </a:extLst>
          </p:cNvPr>
          <p:cNvSpPr txBox="1"/>
          <p:nvPr/>
        </p:nvSpPr>
        <p:spPr>
          <a:xfrm>
            <a:off x="6096000" y="3247292"/>
            <a:ext cx="4511040" cy="1200329"/>
          </a:xfrm>
          <a:prstGeom prst="rect">
            <a:avLst/>
          </a:prstGeom>
          <a:noFill/>
        </p:spPr>
        <p:txBody>
          <a:bodyPr wrap="square">
            <a:spAutoFit/>
          </a:bodyPr>
          <a:lstStyle/>
          <a:p>
            <a:r>
              <a:rPr lang="ru-RU"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Қағидамыз</a:t>
            </a:r>
            <a:r>
              <a:rPr lang="ru-RU"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r>
              <a:rPr lang="ru-RU"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r>
              <a:rPr lang="ru-RU" b="1"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әділдік</a:t>
            </a:r>
            <a:r>
              <a:rPr lang="ru-RU"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endParaRPr lang="en-US" b="1" i="1"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r>
              <a:rPr lang="ru-RU"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тірегіміз</a:t>
            </a:r>
            <a:r>
              <a:rPr lang="ru-RU"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r>
              <a:rPr lang="ru-RU"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a:t>
            </a:r>
            <a:r>
              <a:rPr lang="en-US"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r>
              <a:rPr lang="ru-RU" b="1"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жауапкершілік</a:t>
            </a:r>
            <a:r>
              <a:rPr lang="ru-RU"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a:t>
            </a:r>
            <a:endParaRPr lang="en-US" b="1" i="1"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r>
              <a:rPr lang="ru-RU"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мақсатымыз</a:t>
            </a:r>
            <a:r>
              <a:rPr lang="ru-RU" b="1" i="1" dirty="0">
                <a:solidFill>
                  <a:srgbClr val="002060"/>
                </a:solidFill>
                <a:effectLst/>
                <a:latin typeface="Arial" panose="020B0604020202020204" pitchFamily="34" charset="0"/>
                <a:ea typeface="Calibri" panose="020F0502020204030204" pitchFamily="34" charset="0"/>
                <a:cs typeface="Arial" panose="020B0604020202020204" pitchFamily="34" charset="0"/>
              </a:rPr>
              <a:t> – </a:t>
            </a:r>
            <a:r>
              <a:rPr lang="ru-RU" b="1" i="1" dirty="0" err="1">
                <a:solidFill>
                  <a:srgbClr val="002060"/>
                </a:solidFill>
                <a:effectLst/>
                <a:latin typeface="Arial" panose="020B0604020202020204" pitchFamily="34" charset="0"/>
                <a:ea typeface="Calibri" panose="020F0502020204030204" pitchFamily="34" charset="0"/>
                <a:cs typeface="Arial" panose="020B0604020202020204" pitchFamily="34" charset="0"/>
              </a:rPr>
              <a:t>өрлеу</a:t>
            </a:r>
            <a:endParaRPr lang="en-US" b="1" i="1"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pPr algn="r"/>
            <a:r>
              <a:rPr lang="ru-RU" i="1" dirty="0" err="1">
                <a:solidFill>
                  <a:srgbClr val="002060"/>
                </a:solidFill>
                <a:latin typeface="Arial" panose="020B0604020202020204" pitchFamily="34" charset="0"/>
                <a:ea typeface="Calibri" panose="020F0502020204030204" pitchFamily="34" charset="0"/>
                <a:cs typeface="Arial" panose="020B0604020202020204" pitchFamily="34" charset="0"/>
              </a:rPr>
              <a:t>Қ.Тоқаев</a:t>
            </a:r>
            <a:endParaRPr lang="ru-RU" i="1" dirty="0">
              <a:solidFill>
                <a:srgbClr val="00206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7E9550D4-BBFC-D220-44B4-931AE83B4311}"/>
              </a:ext>
            </a:extLst>
          </p:cNvPr>
          <p:cNvSpPr txBox="1"/>
          <p:nvPr/>
        </p:nvSpPr>
        <p:spPr>
          <a:xfrm>
            <a:off x="1767840" y="389922"/>
            <a:ext cx="10492740" cy="830997"/>
          </a:xfrm>
          <a:prstGeom prst="rect">
            <a:avLst/>
          </a:prstGeom>
          <a:noFill/>
        </p:spPr>
        <p:txBody>
          <a:bodyPr wrap="square">
            <a:spAutoFit/>
          </a:bodyPr>
          <a:lstStyle/>
          <a:p>
            <a:r>
              <a:rPr lang="ru-RU" sz="2400" b="1" dirty="0" err="1">
                <a:solidFill>
                  <a:schemeClr val="bg1"/>
                </a:solidFill>
                <a:latin typeface="Arial" panose="020B0604020202020204" pitchFamily="34" charset="0"/>
                <a:cs typeface="Arial" panose="020B0604020202020204" pitchFamily="34" charset="0"/>
              </a:rPr>
              <a:t>Мемлекет</a:t>
            </a:r>
            <a:r>
              <a:rPr lang="ru-RU" sz="2400" b="1" dirty="0">
                <a:solidFill>
                  <a:schemeClr val="bg1"/>
                </a:solidFill>
                <a:latin typeface="Arial" panose="020B0604020202020204" pitchFamily="34" charset="0"/>
                <a:cs typeface="Arial" panose="020B0604020202020204" pitchFamily="34" charset="0"/>
              </a:rPr>
              <a:t> </a:t>
            </a:r>
            <a:r>
              <a:rPr lang="ru-RU" sz="2400" b="1" dirty="0" err="1">
                <a:solidFill>
                  <a:schemeClr val="bg1"/>
                </a:solidFill>
                <a:latin typeface="Arial" panose="020B0604020202020204" pitchFamily="34" charset="0"/>
                <a:cs typeface="Arial" panose="020B0604020202020204" pitchFamily="34" charset="0"/>
              </a:rPr>
              <a:t>Басшысының</a:t>
            </a:r>
            <a:r>
              <a:rPr lang="ru-RU" sz="2400" b="1" dirty="0">
                <a:solidFill>
                  <a:schemeClr val="bg1"/>
                </a:solidFill>
                <a:latin typeface="Arial" panose="020B0604020202020204" pitchFamily="34" charset="0"/>
                <a:cs typeface="Arial" panose="020B0604020202020204" pitchFamily="34" charset="0"/>
              </a:rPr>
              <a:t> </a:t>
            </a:r>
            <a:r>
              <a:rPr lang="ru-RU" sz="2400" b="1" dirty="0" err="1">
                <a:solidFill>
                  <a:schemeClr val="bg1"/>
                </a:solidFill>
                <a:latin typeface="Arial" panose="020B0604020202020204" pitchFamily="34" charset="0"/>
                <a:cs typeface="Arial" panose="020B0604020202020204" pitchFamily="34" charset="0"/>
              </a:rPr>
              <a:t>тапсырмасы</a:t>
            </a:r>
            <a:r>
              <a:rPr lang="ru-RU" sz="2400" b="1" dirty="0">
                <a:solidFill>
                  <a:schemeClr val="bg1"/>
                </a:solidFill>
                <a:latin typeface="Arial" panose="020B0604020202020204" pitchFamily="34" charset="0"/>
                <a:cs typeface="Arial" panose="020B0604020202020204" pitchFamily="34" charset="0"/>
              </a:rPr>
              <a:t>: </a:t>
            </a:r>
          </a:p>
          <a:p>
            <a:r>
              <a:rPr lang="ru-RU" sz="2400" dirty="0" err="1">
                <a:solidFill>
                  <a:schemeClr val="bg1"/>
                </a:solidFill>
                <a:latin typeface="Arial" panose="020B0604020202020204" pitchFamily="34" charset="0"/>
                <a:cs typeface="Arial" panose="020B0604020202020204" pitchFamily="34" charset="0"/>
              </a:rPr>
              <a:t>мектептегі</a:t>
            </a:r>
            <a:r>
              <a:rPr lang="ru-RU" sz="2400" dirty="0">
                <a:solidFill>
                  <a:schemeClr val="bg1"/>
                </a:solidFill>
                <a:latin typeface="Arial" panose="020B0604020202020204" pitchFamily="34" charset="0"/>
                <a:cs typeface="Arial" panose="020B0604020202020204" pitchFamily="34" charset="0"/>
              </a:rPr>
              <a:t> </a:t>
            </a:r>
            <a:r>
              <a:rPr lang="ru-RU" sz="2400" dirty="0" err="1">
                <a:solidFill>
                  <a:schemeClr val="bg1"/>
                </a:solidFill>
                <a:latin typeface="Arial" panose="020B0604020202020204" pitchFamily="34" charset="0"/>
                <a:cs typeface="Arial" panose="020B0604020202020204" pitchFamily="34" charset="0"/>
              </a:rPr>
              <a:t>тәрбие</a:t>
            </a:r>
            <a:r>
              <a:rPr lang="ru-RU" sz="2400" dirty="0">
                <a:solidFill>
                  <a:schemeClr val="bg1"/>
                </a:solidFill>
                <a:latin typeface="Arial" panose="020B0604020202020204" pitchFamily="34" charset="0"/>
                <a:cs typeface="Arial" panose="020B0604020202020204" pitchFamily="34" charset="0"/>
              </a:rPr>
              <a:t> </a:t>
            </a:r>
            <a:r>
              <a:rPr lang="ru-RU" sz="2400" dirty="0" err="1">
                <a:solidFill>
                  <a:schemeClr val="bg1"/>
                </a:solidFill>
                <a:latin typeface="Arial" panose="020B0604020202020204" pitchFamily="34" charset="0"/>
                <a:cs typeface="Arial" panose="020B0604020202020204" pitchFamily="34" charset="0"/>
              </a:rPr>
              <a:t>жұмысын</a:t>
            </a:r>
            <a:r>
              <a:rPr lang="ru-RU" sz="2400" dirty="0">
                <a:solidFill>
                  <a:schemeClr val="bg1"/>
                </a:solidFill>
                <a:latin typeface="Arial" panose="020B0604020202020204" pitchFamily="34" charset="0"/>
                <a:cs typeface="Arial" panose="020B0604020202020204" pitchFamily="34" charset="0"/>
              </a:rPr>
              <a:t> </a:t>
            </a:r>
            <a:r>
              <a:rPr lang="ru-RU" sz="2400" dirty="0" err="1">
                <a:solidFill>
                  <a:schemeClr val="bg1"/>
                </a:solidFill>
                <a:latin typeface="Arial" panose="020B0604020202020204" pitchFamily="34" charset="0"/>
                <a:cs typeface="Arial" panose="020B0604020202020204" pitchFamily="34" charset="0"/>
              </a:rPr>
              <a:t>ұйымдастыру</a:t>
            </a:r>
            <a:r>
              <a:rPr lang="ru-RU" sz="2400" dirty="0">
                <a:solidFill>
                  <a:schemeClr val="bg1"/>
                </a:solidFill>
                <a:latin typeface="Arial" panose="020B0604020202020204" pitchFamily="34" charset="0"/>
                <a:cs typeface="Arial" panose="020B0604020202020204" pitchFamily="34" charset="0"/>
              </a:rPr>
              <a:t> </a:t>
            </a:r>
            <a:r>
              <a:rPr lang="ru-RU" sz="2400" dirty="0" err="1">
                <a:solidFill>
                  <a:schemeClr val="bg1"/>
                </a:solidFill>
                <a:latin typeface="Arial" panose="020B0604020202020204" pitchFamily="34" charset="0"/>
                <a:cs typeface="Arial" panose="020B0604020202020204" pitchFamily="34" charset="0"/>
              </a:rPr>
              <a:t>тәсілдерін</a:t>
            </a:r>
            <a:r>
              <a:rPr lang="ru-RU" sz="2400" dirty="0">
                <a:solidFill>
                  <a:schemeClr val="bg1"/>
                </a:solidFill>
                <a:latin typeface="Arial" panose="020B0604020202020204" pitchFamily="34" charset="0"/>
                <a:cs typeface="Arial" panose="020B0604020202020204" pitchFamily="34" charset="0"/>
              </a:rPr>
              <a:t> </a:t>
            </a:r>
            <a:r>
              <a:rPr lang="ru-RU" sz="2400" dirty="0" err="1">
                <a:solidFill>
                  <a:schemeClr val="bg1"/>
                </a:solidFill>
                <a:latin typeface="Arial" panose="020B0604020202020204" pitchFamily="34" charset="0"/>
                <a:cs typeface="Arial" panose="020B0604020202020204" pitchFamily="34" charset="0"/>
              </a:rPr>
              <a:t>жаңарту</a:t>
            </a:r>
            <a:r>
              <a:rPr lang="ru-RU" sz="2400" dirty="0">
                <a:solidFill>
                  <a:schemeClr val="bg1"/>
                </a:solidFill>
                <a:latin typeface="Arial" panose="020B0604020202020204" pitchFamily="34" charset="0"/>
                <a:cs typeface="Arial" panose="020B0604020202020204" pitchFamily="34" charset="0"/>
              </a:rPr>
              <a:t> </a:t>
            </a:r>
          </a:p>
        </p:txBody>
      </p:sp>
      <p:sp>
        <p:nvSpPr>
          <p:cNvPr id="10" name="TextBox 9">
            <a:extLst>
              <a:ext uri="{FF2B5EF4-FFF2-40B4-BE49-F238E27FC236}">
                <a16:creationId xmlns:a16="http://schemas.microsoft.com/office/drawing/2014/main" id="{F20FBDC7-CCA0-EA46-D95E-EDB3FCFC32B9}"/>
              </a:ext>
            </a:extLst>
          </p:cNvPr>
          <p:cNvSpPr txBox="1"/>
          <p:nvPr/>
        </p:nvSpPr>
        <p:spPr>
          <a:xfrm>
            <a:off x="5190308" y="1481198"/>
            <a:ext cx="6914062" cy="523220"/>
          </a:xfrm>
          <a:prstGeom prst="rect">
            <a:avLst/>
          </a:prstGeom>
          <a:noFill/>
        </p:spPr>
        <p:txBody>
          <a:bodyPr wrap="square">
            <a:spAutoFit/>
          </a:bodyPr>
          <a:lstStyle/>
          <a:p>
            <a:r>
              <a:rPr lang="ru-RU" sz="1400" i="1" dirty="0">
                <a:solidFill>
                  <a:srgbClr val="212529"/>
                </a:solidFill>
                <a:highlight>
                  <a:srgbClr val="FFFFFF"/>
                </a:highlight>
                <a:latin typeface="Arial" panose="020B0604020202020204" pitchFamily="34" charset="0"/>
                <a:cs typeface="Arial" panose="020B0604020202020204" pitchFamily="34" charset="0"/>
              </a:rPr>
              <a:t>(</a:t>
            </a:r>
            <a:r>
              <a:rPr lang="ru-RU" sz="1400" i="1" dirty="0" err="1">
                <a:solidFill>
                  <a:srgbClr val="212529"/>
                </a:solidFill>
                <a:highlight>
                  <a:srgbClr val="FFFFFF"/>
                </a:highlight>
                <a:latin typeface="Arial" panose="020B0604020202020204" pitchFamily="34" charset="0"/>
                <a:cs typeface="Arial" panose="020B0604020202020204" pitchFamily="34" charset="0"/>
              </a:rPr>
              <a:t>Ұлттық</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Құрылтайдың</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Адал</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адам</a:t>
            </a:r>
            <a:r>
              <a:rPr lang="ru-RU" sz="1400" i="1" dirty="0">
                <a:solidFill>
                  <a:srgbClr val="212529"/>
                </a:solidFill>
                <a:highlight>
                  <a:srgbClr val="FFFFFF"/>
                </a:highlight>
                <a:latin typeface="Arial" panose="020B0604020202020204" pitchFamily="34" charset="0"/>
                <a:cs typeface="Arial" panose="020B0604020202020204" pitchFamily="34" charset="0"/>
              </a:rPr>
              <a:t> – </a:t>
            </a:r>
            <a:r>
              <a:rPr lang="ru-RU" sz="1400" i="1" dirty="0" err="1">
                <a:solidFill>
                  <a:srgbClr val="212529"/>
                </a:solidFill>
                <a:highlight>
                  <a:srgbClr val="FFFFFF"/>
                </a:highlight>
                <a:latin typeface="Arial" panose="020B0604020202020204" pitchFamily="34" charset="0"/>
                <a:cs typeface="Arial" panose="020B0604020202020204" pitchFamily="34" charset="0"/>
              </a:rPr>
              <a:t>Адал</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еңбек</a:t>
            </a:r>
            <a:r>
              <a:rPr lang="ru-RU" sz="1400" i="1" dirty="0">
                <a:solidFill>
                  <a:srgbClr val="212529"/>
                </a:solidFill>
                <a:highlight>
                  <a:srgbClr val="FFFFFF"/>
                </a:highlight>
                <a:latin typeface="Arial" panose="020B0604020202020204" pitchFamily="34" charset="0"/>
                <a:cs typeface="Arial" panose="020B0604020202020204" pitchFamily="34" charset="0"/>
              </a:rPr>
              <a:t> – </a:t>
            </a:r>
            <a:r>
              <a:rPr lang="ru-RU" sz="1400" i="1" dirty="0" err="1">
                <a:solidFill>
                  <a:srgbClr val="212529"/>
                </a:solidFill>
                <a:highlight>
                  <a:srgbClr val="FFFFFF"/>
                </a:highlight>
                <a:latin typeface="Arial" panose="020B0604020202020204" pitchFamily="34" charset="0"/>
                <a:cs typeface="Arial" panose="020B0604020202020204" pitchFamily="34" charset="0"/>
              </a:rPr>
              <a:t>Адал</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табыс</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атты</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үшінші</a:t>
            </a:r>
            <a:r>
              <a:rPr lang="ru-RU" sz="1400" i="1" dirty="0">
                <a:solidFill>
                  <a:srgbClr val="212529"/>
                </a:solidFill>
                <a:highlight>
                  <a:srgbClr val="FFFFFF"/>
                </a:highlight>
                <a:latin typeface="Arial" panose="020B0604020202020204" pitchFamily="34" charset="0"/>
                <a:cs typeface="Arial" panose="020B0604020202020204" pitchFamily="34" charset="0"/>
              </a:rPr>
              <a:t> </a:t>
            </a:r>
            <a:r>
              <a:rPr lang="ru-RU" sz="1400" i="1" dirty="0" err="1">
                <a:solidFill>
                  <a:srgbClr val="212529"/>
                </a:solidFill>
                <a:highlight>
                  <a:srgbClr val="FFFFFF"/>
                </a:highlight>
                <a:latin typeface="Arial" panose="020B0604020202020204" pitchFamily="34" charset="0"/>
                <a:cs typeface="Arial" panose="020B0604020202020204" pitchFamily="34" charset="0"/>
              </a:rPr>
              <a:t>отырысы</a:t>
            </a:r>
            <a:r>
              <a:rPr lang="ru-RU" sz="1400" i="1" dirty="0">
                <a:solidFill>
                  <a:srgbClr val="212529"/>
                </a:solidFill>
                <a:highlight>
                  <a:srgbClr val="FFFFFF"/>
                </a:highlight>
                <a:latin typeface="Arial" panose="020B0604020202020204" pitchFamily="34" charset="0"/>
                <a:cs typeface="Arial" panose="020B0604020202020204" pitchFamily="34" charset="0"/>
              </a:rPr>
              <a:t>)</a:t>
            </a:r>
          </a:p>
        </p:txBody>
      </p:sp>
      <p:sp>
        <p:nvSpPr>
          <p:cNvPr id="12" name="Овал 11">
            <a:extLst>
              <a:ext uri="{FF2B5EF4-FFF2-40B4-BE49-F238E27FC236}">
                <a16:creationId xmlns:a16="http://schemas.microsoft.com/office/drawing/2014/main" id="{76D5AE92-8450-AECF-B892-AB6D7058EDA3}"/>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3" name="Рисунок 12">
            <a:extLst>
              <a:ext uri="{FF2B5EF4-FFF2-40B4-BE49-F238E27FC236}">
                <a16:creationId xmlns:a16="http://schemas.microsoft.com/office/drawing/2014/main" id="{E09DBC5B-14CA-EE2B-2631-1FF87E22362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66590" y="206789"/>
            <a:ext cx="1169133" cy="1169133"/>
          </a:xfrm>
          <a:prstGeom prst="rect">
            <a:avLst/>
          </a:prstGeom>
        </p:spPr>
      </p:pic>
      <p:sp>
        <p:nvSpPr>
          <p:cNvPr id="2" name="Номер слайда 1">
            <a:extLst>
              <a:ext uri="{FF2B5EF4-FFF2-40B4-BE49-F238E27FC236}">
                <a16:creationId xmlns:a16="http://schemas.microsoft.com/office/drawing/2014/main" id="{352B77F8-ABCD-2CA2-1734-A8A99BF60B1B}"/>
              </a:ext>
            </a:extLst>
          </p:cNvPr>
          <p:cNvSpPr>
            <a:spLocks noGrp="1"/>
          </p:cNvSpPr>
          <p:nvPr>
            <p:ph type="sldNum" sz="quarter" idx="12"/>
          </p:nvPr>
        </p:nvSpPr>
        <p:spPr/>
        <p:txBody>
          <a:bodyPr/>
          <a:lstStyle/>
          <a:p>
            <a:fld id="{48F63A3B-78C7-47BE-AE5E-E10140E04643}" type="slidenum">
              <a:rPr lang="en-US" smtClean="0"/>
              <a:pPr/>
              <a:t>3</a:t>
            </a:fld>
            <a:endParaRPr lang="en-US" dirty="0"/>
          </a:p>
        </p:txBody>
      </p:sp>
      <p:pic>
        <p:nvPicPr>
          <p:cNvPr id="3" name="Рисунок 2">
            <a:extLst>
              <a:ext uri="{FF2B5EF4-FFF2-40B4-BE49-F238E27FC236}">
                <a16:creationId xmlns:a16="http://schemas.microsoft.com/office/drawing/2014/main" id="{CB078653-FB48-3084-D324-AEDCB6690F50}"/>
              </a:ext>
            </a:extLst>
          </p:cNvPr>
          <p:cNvPicPr>
            <a:picLocks noChangeAspect="1"/>
          </p:cNvPicPr>
          <p:nvPr/>
        </p:nvPicPr>
        <p:blipFill>
          <a:blip r:embed="rId3" cstate="print"/>
          <a:stretch>
            <a:fillRect/>
          </a:stretch>
        </p:blipFill>
        <p:spPr>
          <a:xfrm>
            <a:off x="753979" y="1802643"/>
            <a:ext cx="4070309" cy="3788260"/>
          </a:xfrm>
          <a:prstGeom prst="rect">
            <a:avLst/>
          </a:prstGeom>
        </p:spPr>
      </p:pic>
    </p:spTree>
    <p:extLst>
      <p:ext uri="{BB962C8B-B14F-4D97-AF65-F5344CB8AC3E}">
        <p14:creationId xmlns:p14="http://schemas.microsoft.com/office/powerpoint/2010/main" val="2164751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AC70C794-310F-8565-7F59-072E521F653D}"/>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76D5AE92-8450-AECF-B892-AB6D7058EDA3}"/>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352B77F8-ABCD-2CA2-1734-A8A99BF60B1B}"/>
              </a:ext>
            </a:extLst>
          </p:cNvPr>
          <p:cNvSpPr>
            <a:spLocks noGrp="1"/>
          </p:cNvSpPr>
          <p:nvPr>
            <p:ph type="sldNum" sz="quarter" idx="12"/>
          </p:nvPr>
        </p:nvSpPr>
        <p:spPr/>
        <p:txBody>
          <a:bodyPr/>
          <a:lstStyle/>
          <a:p>
            <a:fld id="{48F63A3B-78C7-47BE-AE5E-E10140E04643}" type="slidenum">
              <a:rPr lang="en-US" smtClean="0"/>
              <a:pPr/>
              <a:t>4</a:t>
            </a:fld>
            <a:endParaRPr lang="en-US" dirty="0"/>
          </a:p>
        </p:txBody>
      </p:sp>
      <p:sp>
        <p:nvSpPr>
          <p:cNvPr id="4" name="Freeform 12">
            <a:extLst>
              <a:ext uri="{FF2B5EF4-FFF2-40B4-BE49-F238E27FC236}">
                <a16:creationId xmlns:a16="http://schemas.microsoft.com/office/drawing/2014/main" id="{B22B6F0C-B96D-2530-E3F5-ACCBB39C17D0}"/>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3" cstate="print"/>
            <a:stretch>
              <a:fillRect t="-1358" b="-1358"/>
            </a:stretch>
          </a:blipFill>
        </p:spPr>
      </p:sp>
      <p:sp>
        <p:nvSpPr>
          <p:cNvPr id="5" name="TextBox 4">
            <a:extLst>
              <a:ext uri="{FF2B5EF4-FFF2-40B4-BE49-F238E27FC236}">
                <a16:creationId xmlns:a16="http://schemas.microsoft.com/office/drawing/2014/main" id="{B2345B27-9EB1-AA9E-5961-CFE3BBAA464A}"/>
              </a:ext>
            </a:extLst>
          </p:cNvPr>
          <p:cNvSpPr txBox="1"/>
          <p:nvPr/>
        </p:nvSpPr>
        <p:spPr>
          <a:xfrm>
            <a:off x="5416731" y="1828799"/>
            <a:ext cx="6305006" cy="4062651"/>
          </a:xfrm>
          <a:prstGeom prst="rect">
            <a:avLst/>
          </a:prstGeom>
          <a:noFill/>
        </p:spPr>
        <p:txBody>
          <a:bodyPr wrap="square" rtlCol="0">
            <a:spAutoFit/>
          </a:bodyPr>
          <a:lstStyle/>
          <a:p>
            <a:pPr marL="285750" indent="-285750">
              <a:buFont typeface="Arial" panose="020B0604020202020204" pitchFamily="34" charset="0"/>
              <a:buChar char="•"/>
            </a:pPr>
            <a:r>
              <a:rPr lang="kk-KZ" sz="2000" b="1" dirty="0">
                <a:solidFill>
                  <a:srgbClr val="FF0000"/>
                </a:solidFill>
                <a:latin typeface="Times New Roman" pitchFamily="18" charset="0"/>
                <a:cs typeface="Times New Roman" pitchFamily="18" charset="0"/>
              </a:rPr>
              <a:t>Білім беру мекеменің басшысы:  Айтжанова Анар Сартаевна</a:t>
            </a:r>
          </a:p>
          <a:p>
            <a:pPr marL="285750" indent="-285750"/>
            <a:r>
              <a:rPr lang="en-US" sz="2000" b="1" dirty="0">
                <a:solidFill>
                  <a:srgbClr val="FF0000"/>
                </a:solidFill>
                <a:latin typeface="Times New Roman" pitchFamily="18" charset="0"/>
                <a:cs typeface="Times New Roman" pitchFamily="18" charset="0"/>
              </a:rPr>
              <a:t>	</a:t>
            </a:r>
            <a:r>
              <a:rPr lang="kk-KZ" sz="2000" b="1" dirty="0">
                <a:solidFill>
                  <a:srgbClr val="FF0000"/>
                </a:solidFill>
                <a:latin typeface="Times New Roman" pitchFamily="18" charset="0"/>
                <a:cs typeface="Times New Roman" pitchFamily="18" charset="0"/>
              </a:rPr>
              <a:t>байланыс телефоны (87057092305), мектептің поштасы. </a:t>
            </a:r>
          </a:p>
          <a:p>
            <a:pPr marL="285750" indent="-285750"/>
            <a:r>
              <a:rPr lang="kk-KZ" sz="2000" b="1" dirty="0">
                <a:solidFill>
                  <a:srgbClr val="FF0000"/>
                </a:solidFill>
                <a:latin typeface="Times New Roman" pitchFamily="18" charset="0"/>
                <a:cs typeface="Times New Roman" pitchFamily="18" charset="0"/>
              </a:rPr>
              <a:t>     Мекеме телефоны: 871645-7-40-28</a:t>
            </a:r>
          </a:p>
          <a:p>
            <a:pPr marL="285750" indent="-285750">
              <a:buFont typeface="Arial" panose="020B0604020202020204" pitchFamily="34" charset="0"/>
              <a:buChar char="•"/>
            </a:pPr>
            <a:r>
              <a:rPr lang="en-US" sz="2000" b="1" dirty="0">
                <a:solidFill>
                  <a:srgbClr val="FF0000"/>
                </a:solidFill>
                <a:latin typeface="Times New Roman" pitchFamily="18" charset="0"/>
                <a:cs typeface="Times New Roman" pitchFamily="18" charset="0"/>
                <a:hlinkClick r:id="rId4"/>
              </a:rPr>
              <a:t>Step-school@mail.kz</a:t>
            </a:r>
            <a:r>
              <a:rPr lang="en-US" sz="2000" b="1" dirty="0">
                <a:solidFill>
                  <a:srgbClr val="FF0000"/>
                </a:solidFill>
                <a:latin typeface="Times New Roman" pitchFamily="18" charset="0"/>
                <a:cs typeface="Times New Roman" pitchFamily="18" charset="0"/>
              </a:rPr>
              <a:t> </a:t>
            </a:r>
            <a:endParaRPr lang="kk-KZ" sz="2000" b="1" dirty="0">
              <a:solidFill>
                <a:srgbClr val="FF0000"/>
              </a:solidFill>
              <a:latin typeface="Times New Roman" pitchFamily="18" charset="0"/>
              <a:cs typeface="Times New Roman" pitchFamily="18" charset="0"/>
            </a:endParaRPr>
          </a:p>
          <a:p>
            <a:pPr marL="285750" indent="-285750"/>
            <a:endParaRPr lang="kk-KZ" sz="2000" b="1" dirty="0">
              <a:solidFill>
                <a:srgbClr val="FF0000"/>
              </a:solidFill>
              <a:latin typeface="Times New Roman" pitchFamily="18" charset="0"/>
              <a:cs typeface="Times New Roman" pitchFamily="18" charset="0"/>
            </a:endParaRPr>
          </a:p>
          <a:p>
            <a:pPr marL="285750" indent="-285750"/>
            <a:endParaRPr lang="kk-KZ" sz="2000" b="1" dirty="0">
              <a:solidFill>
                <a:srgbClr val="FF0000"/>
              </a:solidFill>
              <a:latin typeface="Times New Roman" pitchFamily="18" charset="0"/>
              <a:cs typeface="Times New Roman" pitchFamily="18" charset="0"/>
            </a:endParaRPr>
          </a:p>
          <a:p>
            <a:pPr marL="285750" indent="-285750">
              <a:buFont typeface="Arial" panose="020B0604020202020204" pitchFamily="34" charset="0"/>
              <a:buChar char="•"/>
            </a:pPr>
            <a:r>
              <a:rPr lang="kk-KZ" sz="2000" b="1" dirty="0">
                <a:solidFill>
                  <a:srgbClr val="FF0000"/>
                </a:solidFill>
                <a:latin typeface="Times New Roman" pitchFamily="18" charset="0"/>
                <a:cs typeface="Times New Roman" pitchFamily="18" charset="0"/>
              </a:rPr>
              <a:t>Білім беру мекеменің тәрбие ісі жөніндегі басшының орынбасары: Мадиярова Зауреш Шугаевна, байланыс телефоны  (</a:t>
            </a:r>
            <a:r>
              <a:rPr lang="en-US" sz="2000" b="1" dirty="0">
                <a:solidFill>
                  <a:srgbClr val="FF0000"/>
                </a:solidFill>
                <a:latin typeface="Times New Roman" pitchFamily="18" charset="0"/>
                <a:cs typeface="Times New Roman" pitchFamily="18" charset="0"/>
              </a:rPr>
              <a:t>87</a:t>
            </a:r>
            <a:r>
              <a:rPr lang="kk-KZ" sz="2000" b="1" dirty="0">
                <a:solidFill>
                  <a:srgbClr val="FF0000"/>
                </a:solidFill>
                <a:latin typeface="Times New Roman" pitchFamily="18" charset="0"/>
                <a:cs typeface="Times New Roman" pitchFamily="18" charset="0"/>
              </a:rPr>
              <a:t>712670715), поштасы </a:t>
            </a:r>
            <a:r>
              <a:rPr lang="en-US" sz="2000" b="1" dirty="0">
                <a:solidFill>
                  <a:srgbClr val="FF0000"/>
                </a:solidFill>
                <a:latin typeface="Times New Roman" pitchFamily="18" charset="0"/>
                <a:cs typeface="Times New Roman" pitchFamily="18" charset="0"/>
                <a:hlinkClick r:id="rId5"/>
              </a:rPr>
              <a:t>Zauka_83@mail.ru</a:t>
            </a:r>
            <a:r>
              <a:rPr lang="en-US" sz="2000" b="1" dirty="0">
                <a:solidFill>
                  <a:srgbClr val="FF0000"/>
                </a:solidFill>
                <a:latin typeface="Times New Roman" pitchFamily="18" charset="0"/>
                <a:cs typeface="Times New Roman" pitchFamily="18" charset="0"/>
              </a:rPr>
              <a:t> </a:t>
            </a:r>
            <a:endParaRPr lang="kk-KZ" sz="2000" b="1" dirty="0">
              <a:solidFill>
                <a:srgbClr val="FF0000"/>
              </a:solidFill>
              <a:latin typeface="Times New Roman" pitchFamily="18" charset="0"/>
              <a:cs typeface="Times New Roman" pitchFamily="18" charset="0"/>
            </a:endParaRPr>
          </a:p>
          <a:p>
            <a:pPr marL="285750" indent="-285750">
              <a:buFont typeface="Arial" panose="020B0604020202020204" pitchFamily="34" charset="0"/>
              <a:buChar char="•"/>
            </a:pPr>
            <a:endParaRPr lang="ru-RU" dirty="0"/>
          </a:p>
        </p:txBody>
      </p:sp>
      <p:sp>
        <p:nvSpPr>
          <p:cNvPr id="6" name="TextBox 5">
            <a:extLst>
              <a:ext uri="{FF2B5EF4-FFF2-40B4-BE49-F238E27FC236}">
                <a16:creationId xmlns:a16="http://schemas.microsoft.com/office/drawing/2014/main" id="{59EE268A-A400-A0F8-99E8-ECB6C92BF5C3}"/>
              </a:ext>
            </a:extLst>
          </p:cNvPr>
          <p:cNvSpPr txBox="1"/>
          <p:nvPr/>
        </p:nvSpPr>
        <p:spPr>
          <a:xfrm>
            <a:off x="2015067" y="505539"/>
            <a:ext cx="10176933" cy="584775"/>
          </a:xfrm>
          <a:prstGeom prst="rect">
            <a:avLst/>
          </a:prstGeom>
          <a:noFill/>
        </p:spPr>
        <p:txBody>
          <a:bodyPr wrap="square" rtlCol="0">
            <a:spAutoFit/>
          </a:bodyPr>
          <a:lstStyle/>
          <a:p>
            <a:r>
              <a:rPr lang="kk-KZ" sz="3200" dirty="0">
                <a:solidFill>
                  <a:schemeClr val="bg1"/>
                </a:solidFill>
                <a:latin typeface="Arial" panose="020B0604020202020204" pitchFamily="34" charset="0"/>
                <a:cs typeface="Arial" panose="020B0604020202020204" pitchFamily="34" charset="0"/>
              </a:rPr>
              <a:t>Бағдарламаны жүзеге асыруға жауапты мамандар</a:t>
            </a:r>
            <a:endParaRPr lang="ru-RU" sz="3200" dirty="0">
              <a:solidFill>
                <a:schemeClr val="bg1"/>
              </a:solidFill>
              <a:latin typeface="Arial" panose="020B0604020202020204" pitchFamily="34" charset="0"/>
              <a:cs typeface="Arial" panose="020B0604020202020204" pitchFamily="34" charset="0"/>
            </a:endParaRPr>
          </a:p>
        </p:txBody>
      </p:sp>
      <p:pic>
        <p:nvPicPr>
          <p:cNvPr id="8" name="Picture 3" descr="C:\Users\School 9\Desktop\WhatsApp Image 2024-09-10 at 22.28.21.jpeg"/>
          <p:cNvPicPr>
            <a:picLocks noChangeAspect="1" noChangeArrowheads="1"/>
          </p:cNvPicPr>
          <p:nvPr/>
        </p:nvPicPr>
        <p:blipFill>
          <a:blip r:embed="rId6" cstate="print"/>
          <a:srcRect/>
          <a:stretch>
            <a:fillRect/>
          </a:stretch>
        </p:blipFill>
        <p:spPr bwMode="auto">
          <a:xfrm>
            <a:off x="0" y="0"/>
            <a:ext cx="1881051" cy="1667228"/>
          </a:xfrm>
          <a:prstGeom prst="ellipse">
            <a:avLst/>
          </a:prstGeom>
          <a:noFill/>
        </p:spPr>
      </p:pic>
      <p:pic>
        <p:nvPicPr>
          <p:cNvPr id="9218" name="Picture 2" descr="C:\Users\School 9\Desktop\Снимок экрана 2025-04-28 102358.png"/>
          <p:cNvPicPr>
            <a:picLocks noChangeAspect="1" noChangeArrowheads="1"/>
          </p:cNvPicPr>
          <p:nvPr/>
        </p:nvPicPr>
        <p:blipFill>
          <a:blip r:embed="rId7"/>
          <a:srcRect/>
          <a:stretch>
            <a:fillRect/>
          </a:stretch>
        </p:blipFill>
        <p:spPr bwMode="auto">
          <a:xfrm>
            <a:off x="412296" y="1767840"/>
            <a:ext cx="4690926" cy="4720046"/>
          </a:xfrm>
          <a:prstGeom prst="rect">
            <a:avLst/>
          </a:prstGeom>
          <a:noFill/>
        </p:spPr>
      </p:pic>
    </p:spTree>
    <p:extLst>
      <p:ext uri="{BB962C8B-B14F-4D97-AF65-F5344CB8AC3E}">
        <p14:creationId xmlns:p14="http://schemas.microsoft.com/office/powerpoint/2010/main" val="2164751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E8AB1-0A0D-2E08-0EF8-CFA904F57753}"/>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9356B82E-AD71-AB92-10A8-38110AC78494}"/>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1CFEFF0C-9922-FE97-CDBE-2AF7B01D8EDB}"/>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12C9C20A-9628-DB6E-2E07-4950A2797F2E}"/>
              </a:ext>
            </a:extLst>
          </p:cNvPr>
          <p:cNvSpPr>
            <a:spLocks noGrp="1"/>
          </p:cNvSpPr>
          <p:nvPr>
            <p:ph type="sldNum" sz="quarter" idx="12"/>
          </p:nvPr>
        </p:nvSpPr>
        <p:spPr/>
        <p:txBody>
          <a:bodyPr/>
          <a:lstStyle/>
          <a:p>
            <a:fld id="{48F63A3B-78C7-47BE-AE5E-E10140E04643}" type="slidenum">
              <a:rPr lang="en-US" smtClean="0"/>
              <a:pPr/>
              <a:t>5</a:t>
            </a:fld>
            <a:endParaRPr lang="en-US" dirty="0"/>
          </a:p>
        </p:txBody>
      </p:sp>
      <p:sp>
        <p:nvSpPr>
          <p:cNvPr id="4" name="Freeform 12">
            <a:extLst>
              <a:ext uri="{FF2B5EF4-FFF2-40B4-BE49-F238E27FC236}">
                <a16:creationId xmlns:a16="http://schemas.microsoft.com/office/drawing/2014/main" id="{AC29D970-2951-183D-FEAE-2A8CD43B0147}"/>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graphicFrame>
        <p:nvGraphicFramePr>
          <p:cNvPr id="5" name="Таблица 4">
            <a:extLst>
              <a:ext uri="{FF2B5EF4-FFF2-40B4-BE49-F238E27FC236}">
                <a16:creationId xmlns:a16="http://schemas.microsoft.com/office/drawing/2014/main" id="{E98EC813-D6C9-A577-C75B-06406093AFB8}"/>
              </a:ext>
            </a:extLst>
          </p:cNvPr>
          <p:cNvGraphicFramePr>
            <a:graphicFrameLocks noGrp="1"/>
          </p:cNvGraphicFramePr>
          <p:nvPr>
            <p:extLst>
              <p:ext uri="{D42A27DB-BD31-4B8C-83A1-F6EECF244321}">
                <p14:modId xmlns:p14="http://schemas.microsoft.com/office/powerpoint/2010/main" val="2607089350"/>
              </p:ext>
            </p:extLst>
          </p:nvPr>
        </p:nvGraphicFramePr>
        <p:xfrm>
          <a:off x="1001487" y="2012164"/>
          <a:ext cx="10612239" cy="2309693"/>
        </p:xfrm>
        <a:graphic>
          <a:graphicData uri="http://schemas.openxmlformats.org/drawingml/2006/table">
            <a:tbl>
              <a:tblPr firstRow="1" firstCol="1" bandRow="1">
                <a:tableStyleId>{5C22544A-7EE6-4342-B048-85BDC9FD1C3A}</a:tableStyleId>
              </a:tblPr>
              <a:tblGrid>
                <a:gridCol w="748434">
                  <a:extLst>
                    <a:ext uri="{9D8B030D-6E8A-4147-A177-3AD203B41FA5}">
                      <a16:colId xmlns:a16="http://schemas.microsoft.com/office/drawing/2014/main" val="2891789567"/>
                    </a:ext>
                  </a:extLst>
                </a:gridCol>
                <a:gridCol w="3136539">
                  <a:extLst>
                    <a:ext uri="{9D8B030D-6E8A-4147-A177-3AD203B41FA5}">
                      <a16:colId xmlns:a16="http://schemas.microsoft.com/office/drawing/2014/main" val="519607716"/>
                    </a:ext>
                  </a:extLst>
                </a:gridCol>
                <a:gridCol w="2697007">
                  <a:extLst>
                    <a:ext uri="{9D8B030D-6E8A-4147-A177-3AD203B41FA5}">
                      <a16:colId xmlns:a16="http://schemas.microsoft.com/office/drawing/2014/main" val="2566878911"/>
                    </a:ext>
                  </a:extLst>
                </a:gridCol>
                <a:gridCol w="4030259">
                  <a:extLst>
                    <a:ext uri="{9D8B030D-6E8A-4147-A177-3AD203B41FA5}">
                      <a16:colId xmlns:a16="http://schemas.microsoft.com/office/drawing/2014/main" val="3836327847"/>
                    </a:ext>
                  </a:extLst>
                </a:gridCol>
              </a:tblGrid>
              <a:tr h="975184">
                <a:tc>
                  <a:txBody>
                    <a:bodyPr/>
                    <a:lstStyle/>
                    <a:p>
                      <a:pPr algn="ctr">
                        <a:lnSpc>
                          <a:spcPct val="107000"/>
                        </a:lnSpc>
                        <a:spcAft>
                          <a:spcPts val="800"/>
                        </a:spcAft>
                        <a:buNone/>
                      </a:pPr>
                      <a:r>
                        <a:rPr lang="kk-KZ" sz="1100" kern="100" dirty="0">
                          <a:effectLst/>
                          <a:latin typeface="Times New Roman" pitchFamily="18" charset="0"/>
                          <a:cs typeface="Times New Roman" pitchFamily="18" charset="0"/>
                        </a:rPr>
                        <a:t>№</a:t>
                      </a:r>
                      <a:endParaRPr lang="ru-RU" sz="1100" kern="1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algn="ctr">
                        <a:lnSpc>
                          <a:spcPct val="107000"/>
                        </a:lnSpc>
                        <a:spcAft>
                          <a:spcPts val="800"/>
                        </a:spcAft>
                        <a:buNone/>
                      </a:pPr>
                      <a:r>
                        <a:rPr lang="kk-KZ" sz="2400" kern="100" dirty="0">
                          <a:effectLst/>
                          <a:latin typeface="Times New Roman" pitchFamily="18" charset="0"/>
                          <a:cs typeface="Times New Roman" pitchFamily="18" charset="0"/>
                        </a:rPr>
                        <a:t>Бастауыш буын</a:t>
                      </a:r>
                      <a:endParaRPr lang="ru-RU" sz="2400" kern="1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algn="ctr">
                        <a:lnSpc>
                          <a:spcPct val="107000"/>
                        </a:lnSpc>
                        <a:spcAft>
                          <a:spcPts val="800"/>
                        </a:spcAft>
                        <a:buNone/>
                      </a:pPr>
                      <a:r>
                        <a:rPr lang="kk-KZ" sz="2400" kern="100" dirty="0">
                          <a:effectLst/>
                          <a:latin typeface="Times New Roman" pitchFamily="18" charset="0"/>
                          <a:cs typeface="Times New Roman" pitchFamily="18" charset="0"/>
                        </a:rPr>
                        <a:t>Орта буын</a:t>
                      </a:r>
                      <a:endParaRPr lang="ru-RU" sz="2400" kern="1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algn="ctr">
                        <a:lnSpc>
                          <a:spcPct val="107000"/>
                        </a:lnSpc>
                        <a:spcAft>
                          <a:spcPts val="800"/>
                        </a:spcAft>
                        <a:buNone/>
                      </a:pPr>
                      <a:r>
                        <a:rPr lang="kk-KZ" sz="2400" kern="100" dirty="0">
                          <a:effectLst/>
                          <a:latin typeface="Times New Roman" pitchFamily="18" charset="0"/>
                          <a:cs typeface="Times New Roman" pitchFamily="18" charset="0"/>
                        </a:rPr>
                        <a:t>Жоғары буын</a:t>
                      </a:r>
                      <a:endParaRPr lang="ru-RU" sz="2400" kern="100" dirty="0">
                        <a:effectLst/>
                        <a:latin typeface="Times New Roman" pitchFamily="18" charset="0"/>
                        <a:ea typeface="Calibri" panose="020F0502020204030204" pitchFamily="34" charset="0"/>
                        <a:cs typeface="Times New Roman" pitchFamily="18" charset="0"/>
                      </a:endParaRPr>
                    </a:p>
                  </a:txBody>
                  <a:tcPr marL="68580" marR="68580" marT="0" marB="0"/>
                </a:tc>
                <a:extLst>
                  <a:ext uri="{0D108BD9-81ED-4DB2-BD59-A6C34878D82A}">
                    <a16:rowId xmlns:a16="http://schemas.microsoft.com/office/drawing/2014/main" val="3585578518"/>
                  </a:ext>
                </a:extLst>
              </a:tr>
              <a:tr h="748629">
                <a:tc>
                  <a:txBody>
                    <a:bodyPr/>
                    <a:lstStyle/>
                    <a:p>
                      <a:pPr algn="ctr">
                        <a:lnSpc>
                          <a:spcPct val="107000"/>
                        </a:lnSpc>
                        <a:spcAft>
                          <a:spcPts val="800"/>
                        </a:spcAft>
                        <a:buNone/>
                      </a:pPr>
                      <a:r>
                        <a:rPr lang="kk-KZ" sz="1100" kern="100">
                          <a:effectLst/>
                          <a:latin typeface="Times New Roman" pitchFamily="18" charset="0"/>
                          <a:cs typeface="Times New Roman" pitchFamily="18" charset="0"/>
                        </a:rPr>
                        <a:t>1</a:t>
                      </a:r>
                      <a:endParaRPr lang="ru-RU" sz="1100" kern="10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algn="ctr">
                        <a:lnSpc>
                          <a:spcPct val="107000"/>
                        </a:lnSpc>
                        <a:spcAft>
                          <a:spcPts val="800"/>
                        </a:spcAft>
                        <a:buNone/>
                      </a:pPr>
                      <a:r>
                        <a:rPr lang="kk-KZ" sz="2400" kern="100" dirty="0">
                          <a:effectLst/>
                          <a:latin typeface="Times New Roman" pitchFamily="18" charset="0"/>
                          <a:cs typeface="Times New Roman" pitchFamily="18" charset="0"/>
                        </a:rPr>
                        <a:t>Бала саны – 315</a:t>
                      </a:r>
                      <a:endParaRPr lang="ru-RU" sz="2400" kern="100" dirty="0">
                        <a:effectLst/>
                        <a:latin typeface="Times New Roman" pitchFamily="18" charset="0"/>
                        <a:cs typeface="Times New Roman" pitchFamily="18" charset="0"/>
                      </a:endParaRPr>
                    </a:p>
                    <a:p>
                      <a:pPr algn="ctr">
                        <a:lnSpc>
                          <a:spcPct val="107000"/>
                        </a:lnSpc>
                        <a:spcAft>
                          <a:spcPts val="800"/>
                        </a:spcAft>
                        <a:buNone/>
                      </a:pPr>
                      <a:r>
                        <a:rPr lang="kk-KZ" sz="2400" kern="100" dirty="0">
                          <a:effectLst/>
                          <a:latin typeface="Times New Roman" pitchFamily="18" charset="0"/>
                          <a:cs typeface="Times New Roman" pitchFamily="18" charset="0"/>
                        </a:rPr>
                        <a:t> </a:t>
                      </a:r>
                      <a:endParaRPr lang="ru-RU" sz="2400" kern="1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algn="ctr">
                        <a:lnSpc>
                          <a:spcPct val="107000"/>
                        </a:lnSpc>
                        <a:spcAft>
                          <a:spcPts val="800"/>
                        </a:spcAft>
                        <a:buNone/>
                      </a:pPr>
                      <a:r>
                        <a:rPr lang="kk-KZ" sz="2400" kern="100" dirty="0">
                          <a:effectLst/>
                          <a:latin typeface="Times New Roman" pitchFamily="18" charset="0"/>
                          <a:cs typeface="Times New Roman" pitchFamily="18" charset="0"/>
                        </a:rPr>
                        <a:t>Бала саны – </a:t>
                      </a:r>
                      <a:r>
                        <a:rPr lang="en-US" sz="2400" kern="100" dirty="0">
                          <a:effectLst/>
                          <a:latin typeface="Times New Roman" pitchFamily="18" charset="0"/>
                          <a:cs typeface="Times New Roman" pitchFamily="18" charset="0"/>
                        </a:rPr>
                        <a:t>339</a:t>
                      </a:r>
                      <a:endParaRPr lang="ru-RU" sz="2400" kern="100" dirty="0">
                        <a:effectLst/>
                        <a:latin typeface="Times New Roman" pitchFamily="18" charset="0"/>
                        <a:cs typeface="Times New Roman" pitchFamily="18" charset="0"/>
                      </a:endParaRPr>
                    </a:p>
                    <a:p>
                      <a:pPr algn="ctr">
                        <a:lnSpc>
                          <a:spcPct val="107000"/>
                        </a:lnSpc>
                        <a:spcAft>
                          <a:spcPts val="800"/>
                        </a:spcAft>
                        <a:buNone/>
                      </a:pPr>
                      <a:r>
                        <a:rPr lang="kk-KZ" sz="2400" kern="100" dirty="0">
                          <a:effectLst/>
                          <a:latin typeface="Times New Roman" pitchFamily="18" charset="0"/>
                          <a:cs typeface="Times New Roman" pitchFamily="18" charset="0"/>
                        </a:rPr>
                        <a:t> </a:t>
                      </a:r>
                      <a:endParaRPr lang="ru-RU" sz="2400" kern="1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algn="ctr">
                        <a:lnSpc>
                          <a:spcPct val="107000"/>
                        </a:lnSpc>
                        <a:spcAft>
                          <a:spcPts val="800"/>
                        </a:spcAft>
                        <a:buNone/>
                      </a:pPr>
                      <a:r>
                        <a:rPr lang="kk-KZ" sz="2400" kern="100" dirty="0">
                          <a:effectLst/>
                          <a:latin typeface="Times New Roman" pitchFamily="18" charset="0"/>
                          <a:cs typeface="Times New Roman" pitchFamily="18" charset="0"/>
                        </a:rPr>
                        <a:t>Бала саны – </a:t>
                      </a:r>
                      <a:r>
                        <a:rPr lang="en-US" sz="2400" kern="100" dirty="0">
                          <a:effectLst/>
                          <a:latin typeface="Times New Roman" pitchFamily="18" charset="0"/>
                          <a:cs typeface="Times New Roman" pitchFamily="18" charset="0"/>
                        </a:rPr>
                        <a:t>90</a:t>
                      </a:r>
                      <a:endParaRPr lang="ru-RU" sz="2400" kern="100" dirty="0">
                        <a:effectLst/>
                        <a:latin typeface="Times New Roman" pitchFamily="18" charset="0"/>
                        <a:cs typeface="Times New Roman" pitchFamily="18" charset="0"/>
                      </a:endParaRPr>
                    </a:p>
                    <a:p>
                      <a:pPr algn="ctr">
                        <a:lnSpc>
                          <a:spcPct val="107000"/>
                        </a:lnSpc>
                        <a:spcAft>
                          <a:spcPts val="800"/>
                        </a:spcAft>
                        <a:buNone/>
                      </a:pPr>
                      <a:r>
                        <a:rPr lang="kk-KZ" sz="2400" kern="100" dirty="0">
                          <a:effectLst/>
                          <a:latin typeface="Times New Roman" pitchFamily="18" charset="0"/>
                          <a:cs typeface="Times New Roman" pitchFamily="18" charset="0"/>
                        </a:rPr>
                        <a:t> </a:t>
                      </a:r>
                      <a:endParaRPr lang="ru-RU" sz="2400" kern="100" dirty="0">
                        <a:effectLst/>
                        <a:latin typeface="Times New Roman" pitchFamily="18" charset="0"/>
                        <a:ea typeface="Calibri" panose="020F0502020204030204" pitchFamily="34" charset="0"/>
                        <a:cs typeface="Times New Roman" pitchFamily="18" charset="0"/>
                      </a:endParaRPr>
                    </a:p>
                  </a:txBody>
                  <a:tcPr marL="68580" marR="68580" marT="0" marB="0"/>
                </a:tc>
                <a:extLst>
                  <a:ext uri="{0D108BD9-81ED-4DB2-BD59-A6C34878D82A}">
                    <a16:rowId xmlns:a16="http://schemas.microsoft.com/office/drawing/2014/main" val="2298373539"/>
                  </a:ext>
                </a:extLst>
              </a:tr>
              <a:tr h="476560">
                <a:tc>
                  <a:txBody>
                    <a:bodyPr/>
                    <a:lstStyle/>
                    <a:p>
                      <a:pPr algn="ctr">
                        <a:lnSpc>
                          <a:spcPct val="107000"/>
                        </a:lnSpc>
                        <a:spcAft>
                          <a:spcPts val="800"/>
                        </a:spcAft>
                        <a:buNone/>
                      </a:pPr>
                      <a:r>
                        <a:rPr lang="kk-KZ" sz="1100" kern="100">
                          <a:effectLst/>
                          <a:latin typeface="Times New Roman" pitchFamily="18" charset="0"/>
                          <a:cs typeface="Times New Roman" pitchFamily="18" charset="0"/>
                        </a:rPr>
                        <a:t>2</a:t>
                      </a:r>
                      <a:endParaRPr lang="ru-RU" sz="1100" kern="10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algn="ctr">
                        <a:lnSpc>
                          <a:spcPct val="107000"/>
                        </a:lnSpc>
                        <a:spcAft>
                          <a:spcPts val="800"/>
                        </a:spcAft>
                        <a:buNone/>
                      </a:pPr>
                      <a:r>
                        <a:rPr lang="kk-KZ" sz="2400" kern="100" dirty="0">
                          <a:effectLst/>
                          <a:latin typeface="Times New Roman" pitchFamily="18" charset="0"/>
                          <a:cs typeface="Times New Roman" pitchFamily="18" charset="0"/>
                        </a:rPr>
                        <a:t>Педагог саны -14</a:t>
                      </a:r>
                      <a:endParaRPr lang="ru-RU" sz="2400" kern="1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algn="ctr">
                        <a:lnSpc>
                          <a:spcPct val="107000"/>
                        </a:lnSpc>
                        <a:spcAft>
                          <a:spcPts val="800"/>
                        </a:spcAft>
                        <a:buNone/>
                      </a:pPr>
                      <a:r>
                        <a:rPr lang="kk-KZ" sz="2400" kern="100" dirty="0">
                          <a:effectLst/>
                          <a:latin typeface="Times New Roman" pitchFamily="18" charset="0"/>
                          <a:cs typeface="Times New Roman" pitchFamily="18" charset="0"/>
                        </a:rPr>
                        <a:t>Педагог саны -20</a:t>
                      </a:r>
                      <a:endParaRPr lang="ru-RU" sz="2400" kern="1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algn="ctr">
                        <a:lnSpc>
                          <a:spcPct val="107000"/>
                        </a:lnSpc>
                        <a:spcAft>
                          <a:spcPts val="800"/>
                        </a:spcAft>
                        <a:buNone/>
                      </a:pPr>
                      <a:r>
                        <a:rPr lang="kk-KZ" sz="2400" kern="100" dirty="0">
                          <a:effectLst/>
                          <a:latin typeface="Times New Roman" pitchFamily="18" charset="0"/>
                          <a:cs typeface="Times New Roman" pitchFamily="18" charset="0"/>
                        </a:rPr>
                        <a:t>Педагог саны -19</a:t>
                      </a:r>
                      <a:endParaRPr lang="ru-RU" sz="2400" kern="100" dirty="0">
                        <a:effectLst/>
                        <a:latin typeface="Times New Roman" pitchFamily="18" charset="0"/>
                        <a:ea typeface="Calibri" panose="020F0502020204030204" pitchFamily="34" charset="0"/>
                        <a:cs typeface="Times New Roman" pitchFamily="18" charset="0"/>
                      </a:endParaRPr>
                    </a:p>
                  </a:txBody>
                  <a:tcPr marL="68580" marR="68580" marT="0" marB="0"/>
                </a:tc>
                <a:extLst>
                  <a:ext uri="{0D108BD9-81ED-4DB2-BD59-A6C34878D82A}">
                    <a16:rowId xmlns:a16="http://schemas.microsoft.com/office/drawing/2014/main" val="1378934708"/>
                  </a:ext>
                </a:extLst>
              </a:tr>
            </a:tbl>
          </a:graphicData>
        </a:graphic>
      </p:graphicFrame>
      <p:sp>
        <p:nvSpPr>
          <p:cNvPr id="6" name="TextBox 5">
            <a:extLst>
              <a:ext uri="{FF2B5EF4-FFF2-40B4-BE49-F238E27FC236}">
                <a16:creationId xmlns:a16="http://schemas.microsoft.com/office/drawing/2014/main" id="{8E846753-5242-240F-1561-7DF9AD140F5B}"/>
              </a:ext>
            </a:extLst>
          </p:cNvPr>
          <p:cNvSpPr txBox="1"/>
          <p:nvPr/>
        </p:nvSpPr>
        <p:spPr>
          <a:xfrm>
            <a:off x="2243667" y="373259"/>
            <a:ext cx="8695266" cy="707886"/>
          </a:xfrm>
          <a:prstGeom prst="rect">
            <a:avLst/>
          </a:prstGeom>
          <a:noFill/>
        </p:spPr>
        <p:txBody>
          <a:bodyPr wrap="square" rtlCol="0">
            <a:spAutoFit/>
          </a:bodyPr>
          <a:lstStyle/>
          <a:p>
            <a:r>
              <a:rPr lang="kk-KZ" sz="4000" dirty="0">
                <a:solidFill>
                  <a:schemeClr val="bg1"/>
                </a:solidFill>
                <a:latin typeface="Arial" panose="020B0604020202020204" pitchFamily="34" charset="0"/>
                <a:cs typeface="Arial" panose="020B0604020202020204" pitchFamily="34" charset="0"/>
              </a:rPr>
              <a:t>Мектеп  бойынша жалпы ақпарат</a:t>
            </a:r>
            <a:endParaRPr lang="ru-RU" sz="4000" dirty="0">
              <a:solidFill>
                <a:schemeClr val="bg1"/>
              </a:solidFill>
              <a:latin typeface="Arial" panose="020B0604020202020204" pitchFamily="34" charset="0"/>
              <a:cs typeface="Arial" panose="020B0604020202020204" pitchFamily="34" charset="0"/>
            </a:endParaRPr>
          </a:p>
        </p:txBody>
      </p:sp>
      <p:pic>
        <p:nvPicPr>
          <p:cNvPr id="8" name="Picture 3" descr="C:\Users\School 9\Desktop\WhatsApp Image 2024-09-10 at 22.28.21.jpeg"/>
          <p:cNvPicPr>
            <a:picLocks noChangeAspect="1" noChangeArrowheads="1"/>
          </p:cNvPicPr>
          <p:nvPr/>
        </p:nvPicPr>
        <p:blipFill>
          <a:blip r:embed="rId3" cstate="print"/>
          <a:srcRect/>
          <a:stretch>
            <a:fillRect/>
          </a:stretch>
        </p:blipFill>
        <p:spPr bwMode="auto">
          <a:xfrm>
            <a:off x="0" y="0"/>
            <a:ext cx="1768581" cy="1567543"/>
          </a:xfrm>
          <a:prstGeom prst="ellipse">
            <a:avLst/>
          </a:prstGeom>
          <a:noFill/>
        </p:spPr>
      </p:pic>
    </p:spTree>
    <p:extLst>
      <p:ext uri="{BB962C8B-B14F-4D97-AF65-F5344CB8AC3E}">
        <p14:creationId xmlns:p14="http://schemas.microsoft.com/office/powerpoint/2010/main" val="663286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a:extLst>
              <a:ext uri="{FF2B5EF4-FFF2-40B4-BE49-F238E27FC236}">
                <a16:creationId xmlns:a16="http://schemas.microsoft.com/office/drawing/2014/main" id="{D9F72BD1-0048-FE4D-20DD-CA147D0AB43E}"/>
              </a:ext>
            </a:extLst>
          </p:cNvPr>
          <p:cNvGrpSpPr/>
          <p:nvPr/>
        </p:nvGrpSpPr>
        <p:grpSpPr>
          <a:xfrm>
            <a:off x="0" y="-118574"/>
            <a:ext cx="12467153" cy="7039915"/>
            <a:chOff x="0" y="-118574"/>
            <a:chExt cx="12467153" cy="7039915"/>
          </a:xfrm>
        </p:grpSpPr>
        <p:grpSp>
          <p:nvGrpSpPr>
            <p:cNvPr id="7" name="Группа 6"/>
            <p:cNvGrpSpPr/>
            <p:nvPr/>
          </p:nvGrpSpPr>
          <p:grpSpPr>
            <a:xfrm>
              <a:off x="0" y="-118574"/>
              <a:ext cx="12467153" cy="7039915"/>
              <a:chOff x="-89065" y="0"/>
              <a:chExt cx="12467153" cy="7039915"/>
            </a:xfrm>
          </p:grpSpPr>
          <p:pic>
            <p:nvPicPr>
              <p:cNvPr id="5" name="Рисунок 4">
                <a:extLst>
                  <a:ext uri="{FF2B5EF4-FFF2-40B4-BE49-F238E27FC236}">
                    <a16:creationId xmlns:a16="http://schemas.microsoft.com/office/drawing/2014/main" id="{9352EBBE-BFF2-8B56-2570-CCC2E3242BB5}"/>
                  </a:ext>
                </a:extLst>
              </p:cNvPr>
              <p:cNvPicPr>
                <a:picLocks noChangeAspect="1"/>
              </p:cNvPicPr>
              <p:nvPr/>
            </p:nvPicPr>
            <p:blipFill>
              <a:blip r:embed="rId2"/>
              <a:stretch>
                <a:fillRect/>
              </a:stretch>
            </p:blipFill>
            <p:spPr>
              <a:xfrm>
                <a:off x="-89065" y="0"/>
                <a:ext cx="12467153" cy="7039915"/>
              </a:xfrm>
              <a:prstGeom prst="rect">
                <a:avLst/>
              </a:prstGeom>
            </p:spPr>
          </p:pic>
          <p:sp>
            <p:nvSpPr>
              <p:cNvPr id="6" name="Прямоугольник 5"/>
              <p:cNvSpPr/>
              <p:nvPr/>
            </p:nvSpPr>
            <p:spPr>
              <a:xfrm>
                <a:off x="0" y="0"/>
                <a:ext cx="3205212" cy="827773"/>
              </a:xfrm>
              <a:prstGeom prst="rect">
                <a:avLst/>
              </a:prstGeom>
              <a:solidFill>
                <a:srgbClr val="DEEDC6"/>
              </a:solidFill>
              <a:ln>
                <a:solidFill>
                  <a:srgbClr val="DEED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1" name="Прямоугольник 10">
              <a:extLst>
                <a:ext uri="{FF2B5EF4-FFF2-40B4-BE49-F238E27FC236}">
                  <a16:creationId xmlns:a16="http://schemas.microsoft.com/office/drawing/2014/main" id="{F2321F44-BAA3-AD2A-3F1C-5812E8786D66}"/>
                </a:ext>
              </a:extLst>
            </p:cNvPr>
            <p:cNvSpPr/>
            <p:nvPr/>
          </p:nvSpPr>
          <p:spPr>
            <a:xfrm>
              <a:off x="148664" y="2007826"/>
              <a:ext cx="6108535" cy="3011054"/>
            </a:xfrm>
            <a:prstGeom prst="rect">
              <a:avLst/>
            </a:prstGeom>
            <a:solidFill>
              <a:srgbClr val="DEE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k-KZ"/>
            </a:p>
          </p:txBody>
        </p:sp>
      </p:grpSp>
      <p:sp>
        <p:nvSpPr>
          <p:cNvPr id="4" name="Номер слайда 3"/>
          <p:cNvSpPr>
            <a:spLocks noGrp="1"/>
          </p:cNvSpPr>
          <p:nvPr>
            <p:ph type="sldNum" sz="quarter" idx="12"/>
          </p:nvPr>
        </p:nvSpPr>
        <p:spPr/>
        <p:txBody>
          <a:bodyPr/>
          <a:lstStyle/>
          <a:p>
            <a:fld id="{81DFAFED-7685-483D-BB3D-3688CA430C76}" type="slidenum">
              <a:rPr lang="ru-RU" smtClean="0"/>
              <a:pPr/>
              <a:t>6</a:t>
            </a:fld>
            <a:endParaRPr lang="ru-RU" dirty="0"/>
          </a:p>
        </p:txBody>
      </p:sp>
      <p:sp>
        <p:nvSpPr>
          <p:cNvPr id="8" name="Прямоугольник 7">
            <a:extLst>
              <a:ext uri="{FF2B5EF4-FFF2-40B4-BE49-F238E27FC236}">
                <a16:creationId xmlns:a16="http://schemas.microsoft.com/office/drawing/2014/main" id="{97F78F2A-40BF-AF7C-2729-9F68F4A59DB1}"/>
              </a:ext>
            </a:extLst>
          </p:cNvPr>
          <p:cNvSpPr/>
          <p:nvPr/>
        </p:nvSpPr>
        <p:spPr>
          <a:xfrm flipV="1">
            <a:off x="6447683" y="-90958"/>
            <a:ext cx="6108535" cy="365950"/>
          </a:xfrm>
          <a:prstGeom prst="rect">
            <a:avLst/>
          </a:prstGeom>
          <a:solidFill>
            <a:srgbClr val="DEED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k-KZ"/>
          </a:p>
        </p:txBody>
      </p:sp>
      <p:sp>
        <p:nvSpPr>
          <p:cNvPr id="9" name="Прямоугольник 8">
            <a:extLst>
              <a:ext uri="{FF2B5EF4-FFF2-40B4-BE49-F238E27FC236}">
                <a16:creationId xmlns:a16="http://schemas.microsoft.com/office/drawing/2014/main" id="{5D8B7708-761C-5892-00D2-3B9269107ADE}"/>
              </a:ext>
            </a:extLst>
          </p:cNvPr>
          <p:cNvSpPr/>
          <p:nvPr/>
        </p:nvSpPr>
        <p:spPr>
          <a:xfrm>
            <a:off x="399255" y="1788535"/>
            <a:ext cx="5344320" cy="200241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3200" b="1" dirty="0">
                <a:latin typeface="Arial" panose="020B0604020202020204" pitchFamily="34" charset="0"/>
                <a:cs typeface="Arial" panose="020B0604020202020204" pitchFamily="34" charset="0"/>
              </a:rPr>
              <a:t>Әлеуметтік жобалар</a:t>
            </a:r>
          </a:p>
          <a:p>
            <a:r>
              <a:rPr lang="kk-KZ" sz="3200" b="1" dirty="0">
                <a:latin typeface="Arial" panose="020B0604020202020204" pitchFamily="34" charset="0"/>
                <a:cs typeface="Arial" panose="020B0604020202020204" pitchFamily="34" charset="0"/>
              </a:rPr>
              <a:t>мен іс-шаралар арқылы</a:t>
            </a:r>
          </a:p>
          <a:p>
            <a:r>
              <a:rPr lang="kk-KZ" sz="3200" b="1" dirty="0">
                <a:latin typeface="Arial" panose="020B0604020202020204" pitchFamily="34" charset="0"/>
                <a:cs typeface="Arial" panose="020B0604020202020204" pitchFamily="34" charset="0"/>
              </a:rPr>
              <a:t>құндылықтарды енгізу</a:t>
            </a:r>
            <a:endParaRPr lang="x-none" sz="3200" b="1" dirty="0">
              <a:latin typeface="Arial" panose="020B0604020202020204" pitchFamily="34" charset="0"/>
              <a:cs typeface="Arial" panose="020B0604020202020204" pitchFamily="34" charset="0"/>
            </a:endParaRPr>
          </a:p>
        </p:txBody>
      </p:sp>
      <p:sp>
        <p:nvSpPr>
          <p:cNvPr id="10" name="Прямоугольник 9">
            <a:extLst>
              <a:ext uri="{FF2B5EF4-FFF2-40B4-BE49-F238E27FC236}">
                <a16:creationId xmlns:a16="http://schemas.microsoft.com/office/drawing/2014/main" id="{005A91FF-08CB-C5E7-D602-7D6C19FD4A42}"/>
              </a:ext>
            </a:extLst>
          </p:cNvPr>
          <p:cNvSpPr/>
          <p:nvPr/>
        </p:nvSpPr>
        <p:spPr>
          <a:xfrm>
            <a:off x="6549065" y="267278"/>
            <a:ext cx="5344320" cy="432915"/>
          </a:xfrm>
          <a:prstGeom prst="rect">
            <a:avLst/>
          </a:prstGeom>
          <a:solidFill>
            <a:srgbClr val="DEEDC6"/>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2400" b="1" dirty="0">
                <a:latin typeface="Arial" panose="020B0604020202020204" pitchFamily="34" charset="0"/>
                <a:cs typeface="Arial" panose="020B0604020202020204" pitchFamily="34" charset="0"/>
              </a:rPr>
              <a:t>Жобалар</a:t>
            </a:r>
            <a:endParaRPr lang="x-none" sz="2400" b="1" dirty="0">
              <a:latin typeface="Arial" panose="020B0604020202020204" pitchFamily="34" charset="0"/>
              <a:cs typeface="Arial" panose="020B0604020202020204" pitchFamily="34" charset="0"/>
            </a:endParaRPr>
          </a:p>
        </p:txBody>
      </p:sp>
      <p:sp>
        <p:nvSpPr>
          <p:cNvPr id="12" name="Прямоугольник 11">
            <a:extLst>
              <a:ext uri="{FF2B5EF4-FFF2-40B4-BE49-F238E27FC236}">
                <a16:creationId xmlns:a16="http://schemas.microsoft.com/office/drawing/2014/main" id="{17404E34-DC63-2690-570A-8CCEF5C01E92}"/>
              </a:ext>
            </a:extLst>
          </p:cNvPr>
          <p:cNvSpPr/>
          <p:nvPr/>
        </p:nvSpPr>
        <p:spPr>
          <a:xfrm>
            <a:off x="6549065" y="732260"/>
            <a:ext cx="5344320" cy="1295399"/>
          </a:xfrm>
          <a:prstGeom prst="rect">
            <a:avLst/>
          </a:prstGeom>
          <a:solidFill>
            <a:srgbClr val="DEEDC6"/>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200" dirty="0">
                <a:latin typeface="Arial" panose="020B0604020202020204" pitchFamily="34" charset="0"/>
                <a:cs typeface="Arial" panose="020B0604020202020204" pitchFamily="34" charset="0"/>
              </a:rPr>
              <a:t>Жобалар – бұл білім беру мен қоғамның әртүрлі</a:t>
            </a:r>
          </a:p>
          <a:p>
            <a:r>
              <a:rPr lang="kk-KZ" sz="1200" dirty="0">
                <a:latin typeface="Arial" panose="020B0604020202020204" pitchFamily="34" charset="0"/>
                <a:cs typeface="Arial" panose="020B0604020202020204" pitchFamily="34" charset="0"/>
              </a:rPr>
              <a:t>аспектілерін жақсартуға, білім алушыларды, ата-аналарды,</a:t>
            </a:r>
          </a:p>
          <a:p>
            <a:r>
              <a:rPr lang="kk-KZ" sz="1200" dirty="0">
                <a:latin typeface="Arial" panose="020B0604020202020204" pitchFamily="34" charset="0"/>
                <a:cs typeface="Arial" panose="020B0604020202020204" pitchFamily="34" charset="0"/>
              </a:rPr>
              <a:t>педагогтерді профилактикалық іс-шараларға тарту арқылы</a:t>
            </a:r>
          </a:p>
          <a:p>
            <a:r>
              <a:rPr lang="kk-KZ" sz="1200" dirty="0">
                <a:latin typeface="Arial" panose="020B0604020202020204" pitchFamily="34" charset="0"/>
                <a:cs typeface="Arial" panose="020B0604020202020204" pitchFamily="34" charset="0"/>
              </a:rPr>
              <a:t>жеке құндылықтарды қалыптастыруға бағытталған білім</a:t>
            </a:r>
          </a:p>
          <a:p>
            <a:r>
              <a:rPr lang="kk-KZ" sz="1200" dirty="0">
                <a:latin typeface="Arial" panose="020B0604020202020204" pitchFamily="34" charset="0"/>
                <a:cs typeface="Arial" panose="020B0604020202020204" pitchFamily="34" charset="0"/>
              </a:rPr>
              <a:t>беру бастамалары</a:t>
            </a:r>
            <a:endParaRPr lang="x-none" sz="1200" dirty="0">
              <a:latin typeface="Arial" panose="020B0604020202020204" pitchFamily="34" charset="0"/>
              <a:cs typeface="Arial" panose="020B0604020202020204" pitchFamily="34" charset="0"/>
            </a:endParaRPr>
          </a:p>
        </p:txBody>
      </p:sp>
      <p:sp>
        <p:nvSpPr>
          <p:cNvPr id="13" name="Прямоугольник 12">
            <a:extLst>
              <a:ext uri="{FF2B5EF4-FFF2-40B4-BE49-F238E27FC236}">
                <a16:creationId xmlns:a16="http://schemas.microsoft.com/office/drawing/2014/main" id="{51E110BF-E31C-6CFD-19EF-9C600768B525}"/>
              </a:ext>
            </a:extLst>
          </p:cNvPr>
          <p:cNvSpPr/>
          <p:nvPr/>
        </p:nvSpPr>
        <p:spPr>
          <a:xfrm>
            <a:off x="6623215" y="2286000"/>
            <a:ext cx="2672160" cy="1295399"/>
          </a:xfrm>
          <a:prstGeom prst="rect">
            <a:avLst/>
          </a:prstGeom>
          <a:solidFill>
            <a:srgbClr val="A7DDE7"/>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dirty="0">
                <a:latin typeface="Arial" panose="020B0604020202020204" pitchFamily="34" charset="0"/>
                <a:cs typeface="Arial" panose="020B0604020202020204" pitchFamily="34" charset="0"/>
              </a:rPr>
              <a:t>«Қамқор»</a:t>
            </a:r>
          </a:p>
          <a:p>
            <a:endParaRPr lang="kk-KZ"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kk-KZ" sz="12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Әлеуметтік жобаларды жүзеге</a:t>
            </a:r>
          </a:p>
          <a:p>
            <a:r>
              <a:rPr lang="kk-KZ" sz="1100" dirty="0">
                <a:latin typeface="Arial" panose="020B0604020202020204" pitchFamily="34" charset="0"/>
                <a:cs typeface="Arial" panose="020B0604020202020204" pitchFamily="34" charset="0"/>
              </a:rPr>
              <a:t>асыру арқылы құндылықтарды</a:t>
            </a:r>
          </a:p>
          <a:p>
            <a:r>
              <a:rPr lang="kk-KZ" sz="1100" dirty="0">
                <a:latin typeface="Arial" panose="020B0604020202020204" pitchFamily="34" charset="0"/>
                <a:cs typeface="Arial" panose="020B0604020202020204" pitchFamily="34" charset="0"/>
              </a:rPr>
              <a:t>дәріптеу</a:t>
            </a:r>
            <a:endParaRPr lang="x-none" sz="1100" dirty="0">
              <a:latin typeface="Arial" panose="020B0604020202020204" pitchFamily="34" charset="0"/>
              <a:cs typeface="Arial" panose="020B0604020202020204" pitchFamily="34" charset="0"/>
            </a:endParaRPr>
          </a:p>
        </p:txBody>
      </p:sp>
      <p:sp>
        <p:nvSpPr>
          <p:cNvPr id="14" name="Прямоугольник 13">
            <a:extLst>
              <a:ext uri="{FF2B5EF4-FFF2-40B4-BE49-F238E27FC236}">
                <a16:creationId xmlns:a16="http://schemas.microsoft.com/office/drawing/2014/main" id="{EF644B19-E8F3-DB9A-0C38-817C0A18A897}"/>
              </a:ext>
            </a:extLst>
          </p:cNvPr>
          <p:cNvSpPr/>
          <p:nvPr/>
        </p:nvSpPr>
        <p:spPr>
          <a:xfrm>
            <a:off x="9412095" y="2246208"/>
            <a:ext cx="2672160" cy="1295399"/>
          </a:xfrm>
          <a:prstGeom prst="rect">
            <a:avLst/>
          </a:prstGeom>
          <a:solidFill>
            <a:srgbClr val="FDCE9D"/>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kk-KZ" sz="1100" b="1" i="0" u="none" strike="noStrike" baseline="0" dirty="0">
                <a:latin typeface="PTSans-Bold"/>
              </a:rPr>
              <a:t>«Еңбегі адал - жас өрен»</a:t>
            </a:r>
            <a:endParaRPr lang="kk-KZ" sz="11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kk-KZ" sz="12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Білім алушылардың әртүрлі</a:t>
            </a:r>
          </a:p>
          <a:p>
            <a:r>
              <a:rPr lang="kk-KZ" sz="1100" dirty="0">
                <a:latin typeface="Arial" panose="020B0604020202020204" pitchFamily="34" charset="0"/>
                <a:cs typeface="Arial" panose="020B0604020202020204" pitchFamily="34" charset="0"/>
              </a:rPr>
              <a:t>мамандыққа деген қызығушылығын</a:t>
            </a:r>
          </a:p>
          <a:p>
            <a:r>
              <a:rPr lang="kk-KZ" sz="1100" dirty="0">
                <a:latin typeface="Arial" panose="020B0604020202020204" pitchFamily="34" charset="0"/>
                <a:cs typeface="Arial" panose="020B0604020202020204" pitchFamily="34" charset="0"/>
              </a:rPr>
              <a:t>арттыру және еңбекқорлық идеясы</a:t>
            </a:r>
          </a:p>
          <a:p>
            <a:r>
              <a:rPr lang="kk-KZ" sz="1100" dirty="0">
                <a:latin typeface="Arial" panose="020B0604020202020204" pitchFamily="34" charset="0"/>
                <a:cs typeface="Arial" panose="020B0604020202020204" pitchFamily="34" charset="0"/>
              </a:rPr>
              <a:t>арқылы құндылықтарды дәріптеу</a:t>
            </a:r>
            <a:endParaRPr lang="x-none" sz="1100" dirty="0">
              <a:latin typeface="Arial" panose="020B0604020202020204" pitchFamily="34" charset="0"/>
              <a:cs typeface="Arial" panose="020B0604020202020204" pitchFamily="34" charset="0"/>
            </a:endParaRPr>
          </a:p>
        </p:txBody>
      </p:sp>
      <p:sp>
        <p:nvSpPr>
          <p:cNvPr id="17" name="Прямоугольник 16">
            <a:extLst>
              <a:ext uri="{FF2B5EF4-FFF2-40B4-BE49-F238E27FC236}">
                <a16:creationId xmlns:a16="http://schemas.microsoft.com/office/drawing/2014/main" id="{45CC7A9D-3CA8-871D-7C46-403084CA00B3}"/>
              </a:ext>
            </a:extLst>
          </p:cNvPr>
          <p:cNvSpPr/>
          <p:nvPr/>
        </p:nvSpPr>
        <p:spPr>
          <a:xfrm>
            <a:off x="6621417" y="3723482"/>
            <a:ext cx="2672160" cy="1295399"/>
          </a:xfrm>
          <a:prstGeom prst="rect">
            <a:avLst/>
          </a:prstGeom>
          <a:solidFill>
            <a:srgbClr val="FABAA3"/>
          </a:solidFill>
          <a:ln>
            <a:noFill/>
          </a:ln>
        </p:spPr>
        <p:style>
          <a:lnRef idx="2">
            <a:schemeClr val="accent6"/>
          </a:lnRef>
          <a:fillRef idx="1">
            <a:schemeClr val="lt1"/>
          </a:fillRef>
          <a:effectRef idx="0">
            <a:schemeClr val="accent6"/>
          </a:effectRef>
          <a:fontRef idx="minor">
            <a:schemeClr val="dk1"/>
          </a:fontRef>
        </p:style>
        <p:txBody>
          <a:bodyPr rtlCol="0" anchor="t"/>
          <a:lstStyle/>
          <a:p>
            <a:r>
              <a:rPr lang="en-US" sz="1100" b="1" dirty="0">
                <a:latin typeface="Arial" panose="020B0604020202020204" pitchFamily="34" charset="0"/>
                <a:cs typeface="Arial" panose="020B0604020202020204" pitchFamily="34" charset="0"/>
              </a:rPr>
              <a:t>«SMART BALA»</a:t>
            </a:r>
            <a:endParaRPr lang="kk-KZ"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kk-KZ" sz="12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Инновациялық жобалар конкурсы</a:t>
            </a:r>
          </a:p>
          <a:p>
            <a:r>
              <a:rPr lang="kk-KZ" sz="1100" dirty="0">
                <a:latin typeface="Arial" panose="020B0604020202020204" pitchFamily="34" charset="0"/>
                <a:cs typeface="Arial" panose="020B0604020202020204" pitchFamily="34" charset="0"/>
              </a:rPr>
              <a:t>арқылы құндылықтарды дәріптеу</a:t>
            </a:r>
            <a:endParaRPr lang="x-none" sz="1100" dirty="0">
              <a:latin typeface="Arial" panose="020B0604020202020204" pitchFamily="34" charset="0"/>
              <a:cs typeface="Arial" panose="020B0604020202020204" pitchFamily="34" charset="0"/>
            </a:endParaRPr>
          </a:p>
        </p:txBody>
      </p:sp>
      <p:sp>
        <p:nvSpPr>
          <p:cNvPr id="18" name="Прямоугольник 17">
            <a:extLst>
              <a:ext uri="{FF2B5EF4-FFF2-40B4-BE49-F238E27FC236}">
                <a16:creationId xmlns:a16="http://schemas.microsoft.com/office/drawing/2014/main" id="{CC346F96-8770-0870-2670-C8F65F1D9966}"/>
              </a:ext>
            </a:extLst>
          </p:cNvPr>
          <p:cNvSpPr/>
          <p:nvPr/>
        </p:nvSpPr>
        <p:spPr>
          <a:xfrm>
            <a:off x="9430775" y="3723481"/>
            <a:ext cx="2672160" cy="1295399"/>
          </a:xfrm>
          <a:prstGeom prst="rect">
            <a:avLst/>
          </a:prstGeom>
          <a:solidFill>
            <a:srgbClr val="BEB9DC"/>
          </a:solidFill>
          <a:ln>
            <a:noFill/>
          </a:ln>
        </p:spPr>
        <p:style>
          <a:lnRef idx="2">
            <a:schemeClr val="accent6"/>
          </a:lnRef>
          <a:fillRef idx="1">
            <a:schemeClr val="lt1"/>
          </a:fillRef>
          <a:effectRef idx="0">
            <a:schemeClr val="accent6"/>
          </a:effectRef>
          <a:fontRef idx="minor">
            <a:schemeClr val="dk1"/>
          </a:fontRef>
        </p:style>
        <p:txBody>
          <a:bodyPr rtlCol="0" anchor="t"/>
          <a:lstStyle/>
          <a:p>
            <a:r>
              <a:rPr lang="kk-KZ" sz="1100" b="1" dirty="0">
                <a:latin typeface="Arial" panose="020B0604020202020204" pitchFamily="34" charset="0"/>
                <a:cs typeface="Arial" panose="020B0604020202020204" pitchFamily="34" charset="0"/>
              </a:rPr>
              <a:t>«Шабыт»</a:t>
            </a:r>
            <a:endParaRPr lang="en-US" sz="1200" dirty="0">
              <a:latin typeface="Arial" panose="020B0604020202020204" pitchFamily="34" charset="0"/>
              <a:cs typeface="Arial" panose="020B0604020202020204" pitchFamily="34" charset="0"/>
            </a:endParaRPr>
          </a:p>
          <a:p>
            <a:endParaRPr lang="kk-KZ" sz="12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Білім алушылардың</a:t>
            </a:r>
          </a:p>
          <a:p>
            <a:r>
              <a:rPr lang="kk-KZ" sz="1100" dirty="0">
                <a:latin typeface="Arial" panose="020B0604020202020204" pitchFamily="34" charset="0"/>
                <a:cs typeface="Arial" panose="020B0604020202020204" pitchFamily="34" charset="0"/>
              </a:rPr>
              <a:t>шығармашылық әлеуетін ашу</a:t>
            </a:r>
          </a:p>
          <a:p>
            <a:r>
              <a:rPr lang="kk-KZ" sz="1100" dirty="0">
                <a:latin typeface="Arial" panose="020B0604020202020204" pitchFamily="34" charset="0"/>
                <a:cs typeface="Arial" panose="020B0604020202020204" pitchFamily="34" charset="0"/>
              </a:rPr>
              <a:t>арқылы құндылықтарды дәріптеу</a:t>
            </a:r>
            <a:endParaRPr lang="x-none" sz="1100" dirty="0">
              <a:latin typeface="Arial" panose="020B0604020202020204" pitchFamily="34" charset="0"/>
              <a:cs typeface="Arial" panose="020B0604020202020204" pitchFamily="34" charset="0"/>
            </a:endParaRPr>
          </a:p>
        </p:txBody>
      </p:sp>
      <p:sp>
        <p:nvSpPr>
          <p:cNvPr id="19" name="Прямоугольник 18">
            <a:extLst>
              <a:ext uri="{FF2B5EF4-FFF2-40B4-BE49-F238E27FC236}">
                <a16:creationId xmlns:a16="http://schemas.microsoft.com/office/drawing/2014/main" id="{6FBBB6C1-40B8-4AE5-8122-2EA69A4B6BCA}"/>
              </a:ext>
            </a:extLst>
          </p:cNvPr>
          <p:cNvSpPr/>
          <p:nvPr/>
        </p:nvSpPr>
        <p:spPr>
          <a:xfrm>
            <a:off x="6641897" y="5183981"/>
            <a:ext cx="2672160" cy="1295399"/>
          </a:xfrm>
          <a:prstGeom prst="rect">
            <a:avLst/>
          </a:prstGeom>
          <a:solidFill>
            <a:srgbClr val="D4E7B5"/>
          </a:solidFill>
          <a:ln>
            <a:noFill/>
          </a:ln>
        </p:spPr>
        <p:style>
          <a:lnRef idx="2">
            <a:schemeClr val="accent6"/>
          </a:lnRef>
          <a:fillRef idx="1">
            <a:schemeClr val="lt1"/>
          </a:fillRef>
          <a:effectRef idx="0">
            <a:schemeClr val="accent6"/>
          </a:effectRef>
          <a:fontRef idx="minor">
            <a:schemeClr val="dk1"/>
          </a:fontRef>
        </p:style>
        <p:txBody>
          <a:bodyPr rtlCol="0" anchor="t"/>
          <a:lstStyle/>
          <a:p>
            <a:r>
              <a:rPr lang="kk-KZ" sz="1100" b="1" dirty="0">
                <a:latin typeface="Arial" panose="020B0604020202020204" pitchFamily="34" charset="0"/>
                <a:cs typeface="Arial" panose="020B0604020202020204" pitchFamily="34" charset="0"/>
              </a:rPr>
              <a:t>«Ұшқыр ой алаңы»</a:t>
            </a:r>
            <a:endParaRPr lang="en-US" sz="1200" dirty="0">
              <a:latin typeface="Arial" panose="020B0604020202020204" pitchFamily="34" charset="0"/>
              <a:cs typeface="Arial" panose="020B0604020202020204" pitchFamily="34" charset="0"/>
            </a:endParaRPr>
          </a:p>
          <a:p>
            <a:endParaRPr lang="kk-KZ" sz="12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Тілдік дағдыларды дамыту және</a:t>
            </a:r>
          </a:p>
          <a:p>
            <a:r>
              <a:rPr lang="kk-KZ" sz="1100" dirty="0">
                <a:latin typeface="Arial" panose="020B0604020202020204" pitchFamily="34" charset="0"/>
                <a:cs typeface="Arial" panose="020B0604020202020204" pitchFamily="34" charset="0"/>
              </a:rPr>
              <a:t>тақырыптық талқылау арқылы</a:t>
            </a:r>
          </a:p>
          <a:p>
            <a:r>
              <a:rPr lang="kk-KZ" sz="1100" dirty="0">
                <a:latin typeface="Arial" panose="020B0604020202020204" pitchFamily="34" charset="0"/>
                <a:cs typeface="Arial" panose="020B0604020202020204" pitchFamily="34" charset="0"/>
              </a:rPr>
              <a:t>құндылықтарды дәріптеу</a:t>
            </a:r>
            <a:endParaRPr lang="x-none" sz="1100" dirty="0">
              <a:latin typeface="Arial" panose="020B0604020202020204" pitchFamily="34" charset="0"/>
              <a:cs typeface="Arial" panose="020B0604020202020204" pitchFamily="34" charset="0"/>
            </a:endParaRPr>
          </a:p>
        </p:txBody>
      </p:sp>
      <p:sp>
        <p:nvSpPr>
          <p:cNvPr id="20" name="Прямоугольник 19">
            <a:extLst>
              <a:ext uri="{FF2B5EF4-FFF2-40B4-BE49-F238E27FC236}">
                <a16:creationId xmlns:a16="http://schemas.microsoft.com/office/drawing/2014/main" id="{293329DB-87FB-01CA-685F-328F11188247}"/>
              </a:ext>
            </a:extLst>
          </p:cNvPr>
          <p:cNvSpPr/>
          <p:nvPr/>
        </p:nvSpPr>
        <p:spPr>
          <a:xfrm>
            <a:off x="9412095" y="5200754"/>
            <a:ext cx="2672160" cy="1295399"/>
          </a:xfrm>
          <a:prstGeom prst="rect">
            <a:avLst/>
          </a:prstGeom>
          <a:solidFill>
            <a:srgbClr val="F6ADCD"/>
          </a:solidFill>
          <a:ln>
            <a:noFill/>
          </a:ln>
        </p:spPr>
        <p:style>
          <a:lnRef idx="2">
            <a:schemeClr val="accent6"/>
          </a:lnRef>
          <a:fillRef idx="1">
            <a:schemeClr val="lt1"/>
          </a:fillRef>
          <a:effectRef idx="0">
            <a:schemeClr val="accent6"/>
          </a:effectRef>
          <a:fontRef idx="minor">
            <a:schemeClr val="dk1"/>
          </a:fontRef>
        </p:style>
        <p:txBody>
          <a:bodyPr rtlCol="0" anchor="t"/>
          <a:lstStyle/>
          <a:p>
            <a:r>
              <a:rPr lang="kk-KZ" sz="1100" b="1" dirty="0">
                <a:latin typeface="Arial" panose="020B0604020202020204" pitchFamily="34" charset="0"/>
                <a:cs typeface="Arial" panose="020B0604020202020204" pitchFamily="34" charset="0"/>
              </a:rPr>
              <a:t>«Балалар кітапханасы»</a:t>
            </a:r>
            <a:endParaRPr lang="kk-KZ" sz="1200" dirty="0">
              <a:latin typeface="Arial" panose="020B0604020202020204" pitchFamily="34" charset="0"/>
              <a:cs typeface="Arial" panose="020B0604020202020204" pitchFamily="34" charset="0"/>
            </a:endParaRPr>
          </a:p>
          <a:p>
            <a:endParaRPr lang="kk-KZ" sz="1100" dirty="0">
              <a:latin typeface="Arial" panose="020B0604020202020204" pitchFamily="34" charset="0"/>
              <a:cs typeface="Arial" panose="020B0604020202020204" pitchFamily="34" charset="0"/>
            </a:endParaRPr>
          </a:p>
          <a:p>
            <a:r>
              <a:rPr lang="kk-KZ" sz="1100" dirty="0">
                <a:latin typeface="Arial" panose="020B0604020202020204" pitchFamily="34" charset="0"/>
                <a:cs typeface="Arial" panose="020B0604020202020204" pitchFamily="34" charset="0"/>
              </a:rPr>
              <a:t>Кітап оқуға және білім алуға</a:t>
            </a:r>
          </a:p>
          <a:p>
            <a:r>
              <a:rPr lang="kk-KZ" sz="1100" dirty="0">
                <a:latin typeface="Arial" panose="020B0604020202020204" pitchFamily="34" charset="0"/>
                <a:cs typeface="Arial" panose="020B0604020202020204" pitchFamily="34" charset="0"/>
              </a:rPr>
              <a:t>қызығушылықты қалыптастыру</a:t>
            </a:r>
            <a:endParaRPr lang="x-non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5755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82A2C-0BC2-CE94-5FA6-9F37D583A3BD}"/>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3BB7C292-C5CC-6F39-558D-55339C251CC1}"/>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D514DF2A-6069-3FF9-3E6F-70CB9F5CF7F4}"/>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DC4C4436-3D3F-DC30-EBD2-F13D8FE206F0}"/>
              </a:ext>
            </a:extLst>
          </p:cNvPr>
          <p:cNvSpPr>
            <a:spLocks noGrp="1"/>
          </p:cNvSpPr>
          <p:nvPr>
            <p:ph type="sldNum" sz="quarter" idx="12"/>
          </p:nvPr>
        </p:nvSpPr>
        <p:spPr/>
        <p:txBody>
          <a:bodyPr/>
          <a:lstStyle/>
          <a:p>
            <a:fld id="{48F63A3B-78C7-47BE-AE5E-E10140E04643}" type="slidenum">
              <a:rPr lang="en-US" smtClean="0"/>
              <a:pPr/>
              <a:t>7</a:t>
            </a:fld>
            <a:endParaRPr lang="en-US" dirty="0"/>
          </a:p>
        </p:txBody>
      </p:sp>
      <p:sp>
        <p:nvSpPr>
          <p:cNvPr id="4" name="Freeform 12">
            <a:extLst>
              <a:ext uri="{FF2B5EF4-FFF2-40B4-BE49-F238E27FC236}">
                <a16:creationId xmlns:a16="http://schemas.microsoft.com/office/drawing/2014/main" id="{74A31E14-CF5E-5F74-3763-487A01602370}"/>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60A3F93A-0FEF-5A5D-7485-E17B72996071}"/>
              </a:ext>
            </a:extLst>
          </p:cNvPr>
          <p:cNvSpPr txBox="1"/>
          <p:nvPr/>
        </p:nvSpPr>
        <p:spPr>
          <a:xfrm>
            <a:off x="2243667" y="373259"/>
            <a:ext cx="6366933" cy="707886"/>
          </a:xfrm>
          <a:prstGeom prst="rect">
            <a:avLst/>
          </a:prstGeom>
          <a:noFill/>
        </p:spPr>
        <p:txBody>
          <a:bodyPr wrap="square" rtlCol="0">
            <a:spAutoFit/>
          </a:bodyPr>
          <a:lstStyle/>
          <a:p>
            <a:r>
              <a:rPr lang="kk-KZ" sz="4000" dirty="0">
                <a:solidFill>
                  <a:schemeClr val="bg1"/>
                </a:solidFill>
                <a:latin typeface="Arial" panose="020B0604020202020204" pitchFamily="34" charset="0"/>
                <a:cs typeface="Arial" panose="020B0604020202020204" pitchFamily="34" charset="0"/>
              </a:rPr>
              <a:t>Қамқор жобасы</a:t>
            </a:r>
            <a:endParaRPr lang="ru-RU" sz="4000"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1DE655E-3119-5ECB-8484-7E5AFD462235}"/>
              </a:ext>
            </a:extLst>
          </p:cNvPr>
          <p:cNvSpPr txBox="1"/>
          <p:nvPr/>
        </p:nvSpPr>
        <p:spPr>
          <a:xfrm>
            <a:off x="276447" y="1898469"/>
            <a:ext cx="3519378" cy="2862322"/>
          </a:xfrm>
          <a:prstGeom prst="rect">
            <a:avLst/>
          </a:prstGeom>
          <a:noFill/>
        </p:spPr>
        <p:txBody>
          <a:bodyPr wrap="square" rtlCol="0">
            <a:spAutoFit/>
          </a:bodyPr>
          <a:lstStyle/>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Жоба аясында атқарылған шаралар сандық/сапалық көрсеткіші</a:t>
            </a:r>
          </a:p>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Қамту: </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Білім алушы – 120</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Ата-ана - 350</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Педагог - 24</a:t>
            </a:r>
            <a:br>
              <a:rPr lang="kk-KZ" b="1" dirty="0">
                <a:solidFill>
                  <a:srgbClr val="002060"/>
                </a:solidFill>
                <a:latin typeface="Times New Roman" pitchFamily="18" charset="0"/>
                <a:cs typeface="Times New Roman" pitchFamily="18" charset="0"/>
              </a:rPr>
            </a:br>
            <a:br>
              <a:rPr lang="kk-KZ" b="1" dirty="0">
                <a:solidFill>
                  <a:srgbClr val="002060"/>
                </a:solidFill>
                <a:latin typeface="Times New Roman" pitchFamily="18" charset="0"/>
                <a:cs typeface="Times New Roman" pitchFamily="18" charset="0"/>
              </a:rPr>
            </a:br>
            <a:endParaRPr lang="kk-KZ" b="1" dirty="0">
              <a:solidFill>
                <a:srgbClr val="002060"/>
              </a:solidFill>
              <a:latin typeface="Times New Roman" pitchFamily="18" charset="0"/>
              <a:cs typeface="Times New Roman" pitchFamily="18" charset="0"/>
            </a:endParaRPr>
          </a:p>
          <a:p>
            <a:endParaRPr lang="ru-RU" dirty="0"/>
          </a:p>
        </p:txBody>
      </p:sp>
      <p:pic>
        <p:nvPicPr>
          <p:cNvPr id="1026" name="Picture 2" descr="C:\Users\School 9\Desktop\WhatsApp Image 2025-04-24 at 10.42.00.jpeg"/>
          <p:cNvPicPr>
            <a:picLocks noChangeAspect="1" noChangeArrowheads="1"/>
          </p:cNvPicPr>
          <p:nvPr/>
        </p:nvPicPr>
        <p:blipFill>
          <a:blip r:embed="rId3"/>
          <a:srcRect/>
          <a:stretch>
            <a:fillRect/>
          </a:stretch>
        </p:blipFill>
        <p:spPr bwMode="auto">
          <a:xfrm>
            <a:off x="6709144" y="2052083"/>
            <a:ext cx="5241851" cy="3870251"/>
          </a:xfrm>
          <a:prstGeom prst="rect">
            <a:avLst/>
          </a:prstGeom>
          <a:noFill/>
        </p:spPr>
      </p:pic>
      <p:pic>
        <p:nvPicPr>
          <p:cNvPr id="1027" name="Picture 3" descr="C:\Users\School 9\Desktop\WhatsApp Image 2025-04-24 at 11.02.11.jpeg"/>
          <p:cNvPicPr>
            <a:picLocks noChangeAspect="1" noChangeArrowheads="1"/>
          </p:cNvPicPr>
          <p:nvPr/>
        </p:nvPicPr>
        <p:blipFill>
          <a:blip r:embed="rId4"/>
          <a:srcRect r="14925"/>
          <a:stretch>
            <a:fillRect/>
          </a:stretch>
        </p:blipFill>
        <p:spPr bwMode="auto">
          <a:xfrm>
            <a:off x="3551274" y="2030819"/>
            <a:ext cx="3030279" cy="3891516"/>
          </a:xfrm>
          <a:prstGeom prst="rect">
            <a:avLst/>
          </a:prstGeom>
          <a:noFill/>
        </p:spPr>
      </p:pic>
      <p:pic>
        <p:nvPicPr>
          <p:cNvPr id="10" name="Picture 3" descr="C:\Users\School 9\Desktop\WhatsApp Image 2024-09-10 at 22.28.21.jpeg"/>
          <p:cNvPicPr>
            <a:picLocks noChangeAspect="1" noChangeArrowheads="1"/>
          </p:cNvPicPr>
          <p:nvPr/>
        </p:nvPicPr>
        <p:blipFill>
          <a:blip r:embed="rId5" cstate="print"/>
          <a:srcRect/>
          <a:stretch>
            <a:fillRect/>
          </a:stretch>
        </p:blipFill>
        <p:spPr bwMode="auto">
          <a:xfrm>
            <a:off x="0" y="0"/>
            <a:ext cx="1907177" cy="1690384"/>
          </a:xfrm>
          <a:prstGeom prst="ellipse">
            <a:avLst/>
          </a:prstGeom>
          <a:noFill/>
        </p:spPr>
      </p:pic>
    </p:spTree>
    <p:extLst>
      <p:ext uri="{BB962C8B-B14F-4D97-AF65-F5344CB8AC3E}">
        <p14:creationId xmlns:p14="http://schemas.microsoft.com/office/powerpoint/2010/main" val="666868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8C351-4E0B-9FDA-B9EF-DB021EBC3390}"/>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337DDF16-997D-0921-6F38-EFEAD12CCAE0}"/>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51451078-817E-323F-5CC9-CA2ABC75F6D1}"/>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799BA5CA-90ED-F319-88E3-6F3CAF326B7C}"/>
              </a:ext>
            </a:extLst>
          </p:cNvPr>
          <p:cNvSpPr>
            <a:spLocks noGrp="1"/>
          </p:cNvSpPr>
          <p:nvPr>
            <p:ph type="sldNum" sz="quarter" idx="12"/>
          </p:nvPr>
        </p:nvSpPr>
        <p:spPr/>
        <p:txBody>
          <a:bodyPr/>
          <a:lstStyle/>
          <a:p>
            <a:fld id="{48F63A3B-78C7-47BE-AE5E-E10140E04643}" type="slidenum">
              <a:rPr lang="en-US" smtClean="0"/>
              <a:pPr/>
              <a:t>8</a:t>
            </a:fld>
            <a:endParaRPr lang="en-US" dirty="0"/>
          </a:p>
        </p:txBody>
      </p:sp>
      <p:sp>
        <p:nvSpPr>
          <p:cNvPr id="4" name="Freeform 12">
            <a:extLst>
              <a:ext uri="{FF2B5EF4-FFF2-40B4-BE49-F238E27FC236}">
                <a16:creationId xmlns:a16="http://schemas.microsoft.com/office/drawing/2014/main" id="{10A3BC70-7865-E6BF-20C8-5DFC2840CD3D}"/>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4B77F956-DC86-874B-9FC8-0C8583105013}"/>
              </a:ext>
            </a:extLst>
          </p:cNvPr>
          <p:cNvSpPr txBox="1"/>
          <p:nvPr/>
        </p:nvSpPr>
        <p:spPr>
          <a:xfrm>
            <a:off x="2243667" y="373259"/>
            <a:ext cx="6366933" cy="707886"/>
          </a:xfrm>
          <a:prstGeom prst="rect">
            <a:avLst/>
          </a:prstGeom>
          <a:noFill/>
        </p:spPr>
        <p:txBody>
          <a:bodyPr wrap="square" rtlCol="0">
            <a:spAutoFit/>
          </a:bodyPr>
          <a:lstStyle/>
          <a:p>
            <a:r>
              <a:rPr lang="kk-KZ" sz="4000" dirty="0">
                <a:solidFill>
                  <a:schemeClr val="bg1"/>
                </a:solidFill>
                <a:latin typeface="Arial" panose="020B0604020202020204" pitchFamily="34" charset="0"/>
                <a:cs typeface="Arial" panose="020B0604020202020204" pitchFamily="34" charset="0"/>
              </a:rPr>
              <a:t>Еңбегі адал – жас өрен</a:t>
            </a:r>
            <a:endParaRPr lang="ru-RU" sz="4000"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754E38C-7C4B-0C5D-667A-CC6BF38A0BE1}"/>
              </a:ext>
            </a:extLst>
          </p:cNvPr>
          <p:cNvSpPr txBox="1"/>
          <p:nvPr/>
        </p:nvSpPr>
        <p:spPr>
          <a:xfrm>
            <a:off x="330926" y="1828800"/>
            <a:ext cx="3370217" cy="2585323"/>
          </a:xfrm>
          <a:prstGeom prst="rect">
            <a:avLst/>
          </a:prstGeom>
          <a:noFill/>
        </p:spPr>
        <p:txBody>
          <a:bodyPr wrap="square" rtlCol="0">
            <a:spAutoFit/>
          </a:bodyPr>
          <a:lstStyle/>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Жоба аясында атқарылған шаралар сандық/сапалық көрсеткіш</a:t>
            </a:r>
          </a:p>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Қамту: </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Білім алушы – 340</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Ата-ана - 380</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Педагог - 38</a:t>
            </a:r>
            <a:br>
              <a:rPr lang="kk-KZ" b="1" dirty="0">
                <a:solidFill>
                  <a:srgbClr val="002060"/>
                </a:solidFill>
                <a:latin typeface="Times New Roman" pitchFamily="18" charset="0"/>
                <a:cs typeface="Times New Roman" pitchFamily="18" charset="0"/>
              </a:rPr>
            </a:br>
            <a:endParaRPr lang="kk-KZ" b="1" dirty="0">
              <a:solidFill>
                <a:srgbClr val="002060"/>
              </a:solidFill>
              <a:latin typeface="Times New Roman" pitchFamily="18" charset="0"/>
              <a:cs typeface="Times New Roman" pitchFamily="18" charset="0"/>
            </a:endParaRPr>
          </a:p>
          <a:p>
            <a:endParaRPr lang="ru-RU" dirty="0"/>
          </a:p>
        </p:txBody>
      </p:sp>
      <p:pic>
        <p:nvPicPr>
          <p:cNvPr id="1026" name="Picture 2" descr="C:\Users\School 9\Desktop\001.jpeg"/>
          <p:cNvPicPr>
            <a:picLocks noChangeAspect="1" noChangeArrowheads="1"/>
          </p:cNvPicPr>
          <p:nvPr/>
        </p:nvPicPr>
        <p:blipFill>
          <a:blip r:embed="rId3" cstate="print"/>
          <a:srcRect l="10043" t="22768" b="18488"/>
          <a:stretch>
            <a:fillRect/>
          </a:stretch>
        </p:blipFill>
        <p:spPr bwMode="auto">
          <a:xfrm>
            <a:off x="7210698" y="4093029"/>
            <a:ext cx="4667794" cy="2403566"/>
          </a:xfrm>
          <a:prstGeom prst="rect">
            <a:avLst/>
          </a:prstGeom>
          <a:noFill/>
        </p:spPr>
      </p:pic>
      <p:pic>
        <p:nvPicPr>
          <p:cNvPr id="1027" name="Picture 3" descr="C:\Users\School 9\Desktop\002.jpeg"/>
          <p:cNvPicPr>
            <a:picLocks noChangeAspect="1" noChangeArrowheads="1"/>
          </p:cNvPicPr>
          <p:nvPr/>
        </p:nvPicPr>
        <p:blipFill>
          <a:blip r:embed="rId4" cstate="print"/>
          <a:srcRect/>
          <a:stretch>
            <a:fillRect/>
          </a:stretch>
        </p:blipFill>
        <p:spPr bwMode="auto">
          <a:xfrm>
            <a:off x="4258491" y="1480456"/>
            <a:ext cx="3762103" cy="2464525"/>
          </a:xfrm>
          <a:prstGeom prst="rect">
            <a:avLst/>
          </a:prstGeom>
          <a:noFill/>
        </p:spPr>
      </p:pic>
      <p:sp>
        <p:nvSpPr>
          <p:cNvPr id="10" name="Прямоугольник 9"/>
          <p:cNvSpPr/>
          <p:nvPr/>
        </p:nvSpPr>
        <p:spPr>
          <a:xfrm>
            <a:off x="513807" y="4014651"/>
            <a:ext cx="3387634" cy="2395411"/>
          </a:xfrm>
          <a:prstGeom prst="rect">
            <a:avLst/>
          </a:prstGeom>
        </p:spPr>
        <p:txBody>
          <a:bodyPr wrap="square">
            <a:spAutoFit/>
          </a:bodyPr>
          <a:lstStyle/>
          <a:p>
            <a:pPr fontAlgn="base"/>
            <a:r>
              <a:rPr lang="kk-KZ" sz="1600" b="1" i="1" dirty="0">
                <a:solidFill>
                  <a:srgbClr val="002060"/>
                </a:solidFill>
                <a:latin typeface="Times New Roman" pitchFamily="18" charset="0"/>
                <a:cs typeface="Times New Roman" pitchFamily="18" charset="0"/>
              </a:rPr>
              <a:t>“Еңбегі алал – жас өрен” </a:t>
            </a:r>
            <a:r>
              <a:rPr lang="kk-KZ" sz="1600" i="1" dirty="0">
                <a:solidFill>
                  <a:srgbClr val="002060"/>
                </a:solidFill>
                <a:latin typeface="Times New Roman" pitchFamily="18" charset="0"/>
                <a:cs typeface="Times New Roman" pitchFamily="18" charset="0"/>
              </a:rPr>
              <a:t>жобасы аясында “Тұрақты әдеттерді қалыптастыру” жобасы  іске асырылды. </a:t>
            </a:r>
          </a:p>
          <a:p>
            <a:pPr fontAlgn="base"/>
            <a:r>
              <a:rPr lang="kk-KZ" sz="1600" b="1" i="1" dirty="0">
                <a:solidFill>
                  <a:srgbClr val="002060"/>
                </a:solidFill>
                <a:latin typeface="Times New Roman" pitchFamily="18" charset="0"/>
                <a:cs typeface="Times New Roman" pitchFamily="18" charset="0"/>
              </a:rPr>
              <a:t>Оқушы: </a:t>
            </a:r>
            <a:r>
              <a:rPr lang="kk-KZ" sz="1600" i="1" dirty="0">
                <a:solidFill>
                  <a:srgbClr val="002060"/>
                </a:solidFill>
                <a:latin typeface="Times New Roman" pitchFamily="18" charset="0"/>
                <a:cs typeface="Times New Roman" pitchFamily="18" charset="0"/>
              </a:rPr>
              <a:t>Жанпеисова Мадина 9Ә сынып оқушысы . </a:t>
            </a:r>
          </a:p>
          <a:p>
            <a:pPr fontAlgn="base"/>
            <a:r>
              <a:rPr lang="kk-KZ" sz="1600" b="1" i="1" dirty="0">
                <a:solidFill>
                  <a:srgbClr val="002060"/>
                </a:solidFill>
                <a:latin typeface="Times New Roman" pitchFamily="18" charset="0"/>
                <a:cs typeface="Times New Roman" pitchFamily="18" charset="0"/>
              </a:rPr>
              <a:t>Жетекшісі: </a:t>
            </a:r>
            <a:r>
              <a:rPr lang="kk-KZ" sz="1600" i="1" dirty="0">
                <a:solidFill>
                  <a:srgbClr val="002060"/>
                </a:solidFill>
                <a:latin typeface="Times New Roman" pitchFamily="18" charset="0"/>
                <a:cs typeface="Times New Roman" pitchFamily="18" charset="0"/>
              </a:rPr>
              <a:t>Мадиярова З.Ш. 87712670715</a:t>
            </a:r>
          </a:p>
          <a:p>
            <a:pPr fontAlgn="base"/>
            <a:r>
              <a:rPr lang="kk-KZ" sz="1600" i="1" dirty="0">
                <a:solidFill>
                  <a:srgbClr val="002060"/>
                </a:solidFill>
                <a:latin typeface="Times New Roman" pitchFamily="18" charset="0"/>
                <a:cs typeface="Times New Roman" pitchFamily="18" charset="0"/>
              </a:rPr>
              <a:t>Және шабыт жобасы аясында</a:t>
            </a:r>
            <a:endParaRPr lang="ru-RU" sz="1600" i="1" dirty="0">
              <a:solidFill>
                <a:srgbClr val="002060"/>
              </a:solidFill>
              <a:latin typeface="Times New Roman" pitchFamily="18" charset="0"/>
              <a:cs typeface="Times New Roman" pitchFamily="18" charset="0"/>
            </a:endParaRPr>
          </a:p>
        </p:txBody>
      </p:sp>
      <p:pic>
        <p:nvPicPr>
          <p:cNvPr id="13" name="Picture 2" descr="C:\Users\School 9\Desktop\жанпеисова М.jpeg"/>
          <p:cNvPicPr>
            <a:picLocks noChangeAspect="1" noChangeArrowheads="1"/>
          </p:cNvPicPr>
          <p:nvPr/>
        </p:nvPicPr>
        <p:blipFill>
          <a:blip r:embed="rId5" cstate="print"/>
          <a:srcRect/>
          <a:stretch>
            <a:fillRect/>
          </a:stretch>
        </p:blipFill>
        <p:spPr bwMode="auto">
          <a:xfrm>
            <a:off x="4275910" y="4119153"/>
            <a:ext cx="2246810" cy="2394857"/>
          </a:xfrm>
          <a:prstGeom prst="rect">
            <a:avLst/>
          </a:prstGeom>
          <a:noFill/>
        </p:spPr>
      </p:pic>
      <p:pic>
        <p:nvPicPr>
          <p:cNvPr id="14" name="Picture 3" descr="C:\Users\School 9\Desktop\WhatsApp Image 2024-09-10 at 22.28.21.jpeg"/>
          <p:cNvPicPr>
            <a:picLocks noChangeAspect="1" noChangeArrowheads="1"/>
          </p:cNvPicPr>
          <p:nvPr/>
        </p:nvPicPr>
        <p:blipFill>
          <a:blip r:embed="rId6" cstate="print"/>
          <a:srcRect/>
          <a:stretch>
            <a:fillRect/>
          </a:stretch>
        </p:blipFill>
        <p:spPr bwMode="auto">
          <a:xfrm>
            <a:off x="0" y="0"/>
            <a:ext cx="1872343" cy="1659510"/>
          </a:xfrm>
          <a:prstGeom prst="ellipse">
            <a:avLst/>
          </a:prstGeom>
          <a:noFill/>
        </p:spPr>
      </p:pic>
      <p:pic>
        <p:nvPicPr>
          <p:cNvPr id="1028" name="Picture 4" descr="C:\Users\School 9\Desktop\015.jpeg"/>
          <p:cNvPicPr>
            <a:picLocks noChangeAspect="1" noChangeArrowheads="1"/>
          </p:cNvPicPr>
          <p:nvPr/>
        </p:nvPicPr>
        <p:blipFill>
          <a:blip r:embed="rId7"/>
          <a:srcRect t="18809" b="36050"/>
          <a:stretch>
            <a:fillRect/>
          </a:stretch>
        </p:blipFill>
        <p:spPr bwMode="auto">
          <a:xfrm>
            <a:off x="8708570" y="1524000"/>
            <a:ext cx="2725783" cy="2438399"/>
          </a:xfrm>
          <a:prstGeom prst="rect">
            <a:avLst/>
          </a:prstGeom>
          <a:noFill/>
        </p:spPr>
      </p:pic>
    </p:spTree>
    <p:extLst>
      <p:ext uri="{BB962C8B-B14F-4D97-AF65-F5344CB8AC3E}">
        <p14:creationId xmlns:p14="http://schemas.microsoft.com/office/powerpoint/2010/main" val="781205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BE2FF-10F3-3D06-E1A9-1B805BE312AE}"/>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935D7A22-0FFA-EBD4-D9CA-7EE69808A837}"/>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04811858-70A0-A5FD-A382-12FEBC5DE268}"/>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710E3BFE-E844-455A-554F-128BFF5AC05A}"/>
              </a:ext>
            </a:extLst>
          </p:cNvPr>
          <p:cNvSpPr>
            <a:spLocks noGrp="1"/>
          </p:cNvSpPr>
          <p:nvPr>
            <p:ph type="sldNum" sz="quarter" idx="12"/>
          </p:nvPr>
        </p:nvSpPr>
        <p:spPr/>
        <p:txBody>
          <a:bodyPr/>
          <a:lstStyle/>
          <a:p>
            <a:fld id="{48F63A3B-78C7-47BE-AE5E-E10140E04643}" type="slidenum">
              <a:rPr lang="en-US" smtClean="0"/>
              <a:pPr/>
              <a:t>9</a:t>
            </a:fld>
            <a:endParaRPr lang="en-US" dirty="0"/>
          </a:p>
        </p:txBody>
      </p:sp>
      <p:sp>
        <p:nvSpPr>
          <p:cNvPr id="4" name="Freeform 12">
            <a:extLst>
              <a:ext uri="{FF2B5EF4-FFF2-40B4-BE49-F238E27FC236}">
                <a16:creationId xmlns:a16="http://schemas.microsoft.com/office/drawing/2014/main" id="{41623BFE-8153-5158-5F3D-B8A3344309EC}"/>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8DB306E2-367A-6ED4-228E-0B07E12838D4}"/>
              </a:ext>
            </a:extLst>
          </p:cNvPr>
          <p:cNvSpPr txBox="1"/>
          <p:nvPr/>
        </p:nvSpPr>
        <p:spPr>
          <a:xfrm>
            <a:off x="2243667" y="373259"/>
            <a:ext cx="6366933" cy="707886"/>
          </a:xfrm>
          <a:prstGeom prst="rect">
            <a:avLst/>
          </a:prstGeom>
          <a:noFill/>
        </p:spPr>
        <p:txBody>
          <a:bodyPr wrap="square" rtlCol="0">
            <a:spAutoFit/>
          </a:bodyPr>
          <a:lstStyle/>
          <a:p>
            <a:r>
              <a:rPr lang="en-US" sz="4000" dirty="0">
                <a:solidFill>
                  <a:schemeClr val="bg1"/>
                </a:solidFill>
                <a:latin typeface="Arial" panose="020B0604020202020204" pitchFamily="34" charset="0"/>
                <a:cs typeface="Arial" panose="020B0604020202020204" pitchFamily="34" charset="0"/>
              </a:rPr>
              <a:t>Smart Bala</a:t>
            </a:r>
            <a:endParaRPr lang="ru-RU" sz="4000"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F70F2A96-79C3-D7EA-4534-060350B25C07}"/>
              </a:ext>
            </a:extLst>
          </p:cNvPr>
          <p:cNvSpPr txBox="1"/>
          <p:nvPr/>
        </p:nvSpPr>
        <p:spPr>
          <a:xfrm>
            <a:off x="348343" y="1497874"/>
            <a:ext cx="5660571" cy="3139321"/>
          </a:xfrm>
          <a:prstGeom prst="rect">
            <a:avLst/>
          </a:prstGeom>
          <a:noFill/>
        </p:spPr>
        <p:txBody>
          <a:bodyPr wrap="square" rtlCol="0">
            <a:spAutoFit/>
          </a:bodyPr>
          <a:lstStyle/>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Жоба аясында атқарылған шаралар сандық/сапалық көрсеткіш</a:t>
            </a:r>
          </a:p>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Қамту: </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Білім алушы – 280</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Ата-ана - 230</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Педагог - 24</a:t>
            </a:r>
            <a:br>
              <a:rPr lang="kk-KZ" b="1" dirty="0">
                <a:solidFill>
                  <a:srgbClr val="002060"/>
                </a:solidFill>
                <a:latin typeface="Times New Roman" pitchFamily="18" charset="0"/>
                <a:cs typeface="Times New Roman" pitchFamily="18" charset="0"/>
              </a:rPr>
            </a:b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a:t>
            </a:r>
            <a:r>
              <a:rPr lang="en-US" b="1" dirty="0" err="1">
                <a:solidFill>
                  <a:srgbClr val="002060"/>
                </a:solidFill>
                <a:latin typeface="Times New Roman" pitchFamily="18" charset="0"/>
                <a:cs typeface="Times New Roman" pitchFamily="18" charset="0"/>
              </a:rPr>
              <a:t>BioGrind</a:t>
            </a:r>
            <a:r>
              <a:rPr lang="kk-KZ" b="1" dirty="0">
                <a:solidFill>
                  <a:srgbClr val="002060"/>
                </a:solidFill>
                <a:latin typeface="Times New Roman" pitchFamily="18" charset="0"/>
                <a:cs typeface="Times New Roman" pitchFamily="18" charset="0"/>
              </a:rPr>
              <a:t>”</a:t>
            </a:r>
            <a:r>
              <a:rPr lang="en-US" b="1" dirty="0">
                <a:solidFill>
                  <a:srgbClr val="002060"/>
                </a:solidFill>
                <a:latin typeface="Times New Roman" pitchFamily="18" charset="0"/>
                <a:cs typeface="Times New Roman" pitchFamily="18" charset="0"/>
              </a:rPr>
              <a:t> – </a:t>
            </a:r>
            <a:r>
              <a:rPr lang="kk-KZ" b="1" dirty="0">
                <a:solidFill>
                  <a:srgbClr val="002060"/>
                </a:solidFill>
                <a:latin typeface="Times New Roman" pitchFamily="18" charset="0"/>
                <a:cs typeface="Times New Roman" pitchFamily="18" charset="0"/>
              </a:rPr>
              <a:t>жобасы </a:t>
            </a:r>
          </a:p>
          <a:p>
            <a:pPr marL="285750" indent="-285750"/>
            <a:r>
              <a:rPr lang="kk-KZ" b="1" dirty="0">
                <a:solidFill>
                  <a:srgbClr val="002060"/>
                </a:solidFill>
                <a:latin typeface="Times New Roman" pitchFamily="18" charset="0"/>
                <a:cs typeface="Times New Roman" pitchFamily="18" charset="0"/>
              </a:rPr>
              <a:t>	Авторы: Әзен Руслан Әлібекұлы тел.87024829686</a:t>
            </a:r>
          </a:p>
          <a:p>
            <a:pPr marL="285750" indent="-285750"/>
            <a:r>
              <a:rPr lang="kk-KZ" b="1" dirty="0">
                <a:solidFill>
                  <a:srgbClr val="002060"/>
                </a:solidFill>
                <a:latin typeface="Times New Roman" pitchFamily="18" charset="0"/>
                <a:cs typeface="Times New Roman" pitchFamily="18" charset="0"/>
              </a:rPr>
              <a:t>	Оқушылар: Мереке Айлин және Ордабек Айару </a:t>
            </a:r>
          </a:p>
          <a:p>
            <a:endParaRPr lang="ru-RU" dirty="0"/>
          </a:p>
        </p:txBody>
      </p:sp>
      <p:pic>
        <p:nvPicPr>
          <p:cNvPr id="1027" name="Picture 3" descr="C:\Users\School 9\Desktop\Снимок экрана 2025-04-24 144937.png"/>
          <p:cNvPicPr>
            <a:picLocks noChangeAspect="1" noChangeArrowheads="1"/>
          </p:cNvPicPr>
          <p:nvPr/>
        </p:nvPicPr>
        <p:blipFill>
          <a:blip r:embed="rId3"/>
          <a:srcRect/>
          <a:stretch>
            <a:fillRect/>
          </a:stretch>
        </p:blipFill>
        <p:spPr bwMode="auto">
          <a:xfrm>
            <a:off x="6635930" y="1602377"/>
            <a:ext cx="4455803" cy="2316480"/>
          </a:xfrm>
          <a:prstGeom prst="rect">
            <a:avLst/>
          </a:prstGeom>
          <a:noFill/>
          <a:ln w="38100">
            <a:solidFill>
              <a:srgbClr val="00B050"/>
            </a:solidFill>
          </a:ln>
        </p:spPr>
      </p:pic>
      <p:pic>
        <p:nvPicPr>
          <p:cNvPr id="1028" name="Picture 4" descr="C:\Users\School 9\Desktop\Снимок экрана  002.png"/>
          <p:cNvPicPr>
            <a:picLocks noChangeAspect="1" noChangeArrowheads="1"/>
          </p:cNvPicPr>
          <p:nvPr/>
        </p:nvPicPr>
        <p:blipFill>
          <a:blip r:embed="rId4"/>
          <a:srcRect/>
          <a:stretch>
            <a:fillRect/>
          </a:stretch>
        </p:blipFill>
        <p:spPr bwMode="auto">
          <a:xfrm>
            <a:off x="6627223" y="4142053"/>
            <a:ext cx="4484914" cy="2284873"/>
          </a:xfrm>
          <a:prstGeom prst="rect">
            <a:avLst/>
          </a:prstGeom>
          <a:noFill/>
          <a:ln w="38100">
            <a:solidFill>
              <a:srgbClr val="00B050"/>
            </a:solidFill>
          </a:ln>
        </p:spPr>
      </p:pic>
      <p:pic>
        <p:nvPicPr>
          <p:cNvPr id="1029" name="Picture 5" descr="C:\Users\School 9\Desktop\WhatsApp Image 2025-04-24 at 16.01.31.jpeg"/>
          <p:cNvPicPr>
            <a:picLocks noChangeAspect="1" noChangeArrowheads="1"/>
          </p:cNvPicPr>
          <p:nvPr/>
        </p:nvPicPr>
        <p:blipFill>
          <a:blip r:embed="rId5"/>
          <a:srcRect l="6421" r="4365" b="12744"/>
          <a:stretch>
            <a:fillRect/>
          </a:stretch>
        </p:blipFill>
        <p:spPr bwMode="auto">
          <a:xfrm>
            <a:off x="1166949" y="4441370"/>
            <a:ext cx="3988526" cy="1933303"/>
          </a:xfrm>
          <a:prstGeom prst="rect">
            <a:avLst/>
          </a:prstGeom>
          <a:noFill/>
          <a:ln w="38100">
            <a:solidFill>
              <a:srgbClr val="00B050"/>
            </a:solidFill>
          </a:ln>
        </p:spPr>
      </p:pic>
      <p:pic>
        <p:nvPicPr>
          <p:cNvPr id="13" name="Picture 3" descr="C:\Users\School 9\Desktop\WhatsApp Image 2024-09-10 at 22.28.21.jpeg"/>
          <p:cNvPicPr>
            <a:picLocks noChangeAspect="1" noChangeArrowheads="1"/>
          </p:cNvPicPr>
          <p:nvPr/>
        </p:nvPicPr>
        <p:blipFill>
          <a:blip r:embed="rId6" cstate="print"/>
          <a:srcRect/>
          <a:stretch>
            <a:fillRect/>
          </a:stretch>
        </p:blipFill>
        <p:spPr bwMode="auto">
          <a:xfrm>
            <a:off x="0" y="0"/>
            <a:ext cx="1704715" cy="1510936"/>
          </a:xfrm>
          <a:prstGeom prst="ellipse">
            <a:avLst/>
          </a:prstGeom>
          <a:noFill/>
        </p:spPr>
      </p:pic>
    </p:spTree>
    <p:extLst>
      <p:ext uri="{BB962C8B-B14F-4D97-AF65-F5344CB8AC3E}">
        <p14:creationId xmlns:p14="http://schemas.microsoft.com/office/powerpoint/2010/main" val="3417518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94D63-66F5-B258-D845-EAA566407A61}"/>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9F3077A2-84FB-AFAD-1884-FD128A1C15AB}"/>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FF7568AE-FF6F-81EA-3317-7C3C94E6224A}"/>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4568D148-752D-1D25-0F93-3CE03F360D3E}"/>
              </a:ext>
            </a:extLst>
          </p:cNvPr>
          <p:cNvSpPr>
            <a:spLocks noGrp="1"/>
          </p:cNvSpPr>
          <p:nvPr>
            <p:ph type="sldNum" sz="quarter" idx="12"/>
          </p:nvPr>
        </p:nvSpPr>
        <p:spPr/>
        <p:txBody>
          <a:bodyPr/>
          <a:lstStyle/>
          <a:p>
            <a:fld id="{48F63A3B-78C7-47BE-AE5E-E10140E04643}" type="slidenum">
              <a:rPr lang="en-US" smtClean="0"/>
              <a:pPr/>
              <a:t>10</a:t>
            </a:fld>
            <a:endParaRPr lang="en-US" dirty="0"/>
          </a:p>
        </p:txBody>
      </p:sp>
      <p:sp>
        <p:nvSpPr>
          <p:cNvPr id="4" name="Freeform 12">
            <a:extLst>
              <a:ext uri="{FF2B5EF4-FFF2-40B4-BE49-F238E27FC236}">
                <a16:creationId xmlns:a16="http://schemas.microsoft.com/office/drawing/2014/main" id="{797B6F1D-386A-7A57-BA81-B58AB7EE8CDD}"/>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19839644-1801-C17B-6B7A-8E817AEAF200}"/>
              </a:ext>
            </a:extLst>
          </p:cNvPr>
          <p:cNvSpPr txBox="1"/>
          <p:nvPr/>
        </p:nvSpPr>
        <p:spPr>
          <a:xfrm>
            <a:off x="2243667" y="373259"/>
            <a:ext cx="6366933" cy="707886"/>
          </a:xfrm>
          <a:prstGeom prst="rect">
            <a:avLst/>
          </a:prstGeom>
          <a:noFill/>
        </p:spPr>
        <p:txBody>
          <a:bodyPr wrap="square" rtlCol="0">
            <a:spAutoFit/>
          </a:bodyPr>
          <a:lstStyle/>
          <a:p>
            <a:r>
              <a:rPr lang="kk-KZ" sz="4000" dirty="0">
                <a:solidFill>
                  <a:schemeClr val="bg1"/>
                </a:solidFill>
                <a:latin typeface="Arial" panose="020B0604020202020204" pitchFamily="34" charset="0"/>
                <a:cs typeface="Arial" panose="020B0604020202020204" pitchFamily="34" charset="0"/>
              </a:rPr>
              <a:t>Шабыт</a:t>
            </a:r>
            <a:endParaRPr lang="ru-RU" sz="4000"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7E2F397-E029-1E16-2374-37E1E04A19C5}"/>
              </a:ext>
            </a:extLst>
          </p:cNvPr>
          <p:cNvSpPr txBox="1"/>
          <p:nvPr/>
        </p:nvSpPr>
        <p:spPr>
          <a:xfrm>
            <a:off x="295003" y="2455818"/>
            <a:ext cx="2959099" cy="3139321"/>
          </a:xfrm>
          <a:prstGeom prst="rect">
            <a:avLst/>
          </a:prstGeom>
          <a:noFill/>
        </p:spPr>
        <p:txBody>
          <a:bodyPr wrap="square" rtlCol="0">
            <a:spAutoFit/>
          </a:bodyPr>
          <a:lstStyle/>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Жоба аясында атқарылған шаралар сандық/сапалық көрсеткіш</a:t>
            </a:r>
          </a:p>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Қамту: </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Білім алушы –  744</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Ата-ана - 600</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Педагог - 36</a:t>
            </a:r>
            <a:br>
              <a:rPr lang="kk-KZ" b="1" dirty="0">
                <a:solidFill>
                  <a:srgbClr val="002060"/>
                </a:solidFill>
                <a:latin typeface="Times New Roman" pitchFamily="18" charset="0"/>
                <a:cs typeface="Times New Roman" pitchFamily="18" charset="0"/>
              </a:rPr>
            </a:br>
            <a:br>
              <a:rPr lang="kk-KZ" b="1" dirty="0">
                <a:solidFill>
                  <a:srgbClr val="002060"/>
                </a:solidFill>
                <a:latin typeface="Times New Roman" pitchFamily="18" charset="0"/>
                <a:cs typeface="Times New Roman" pitchFamily="18" charset="0"/>
              </a:rPr>
            </a:br>
            <a:endParaRPr lang="kk-KZ" b="1" dirty="0">
              <a:solidFill>
                <a:srgbClr val="002060"/>
              </a:solidFill>
              <a:latin typeface="Times New Roman" pitchFamily="18" charset="0"/>
              <a:cs typeface="Times New Roman" pitchFamily="18" charset="0"/>
            </a:endParaRPr>
          </a:p>
          <a:p>
            <a:endParaRPr lang="ru-RU" dirty="0"/>
          </a:p>
        </p:txBody>
      </p:sp>
      <p:pic>
        <p:nvPicPr>
          <p:cNvPr id="2050" name="Picture 2" descr="C:\Users\School 9\Desktop\WhatsApp Image 2025-04-24 at 10.53.57.jpeg"/>
          <p:cNvPicPr>
            <a:picLocks noChangeAspect="1" noChangeArrowheads="1"/>
          </p:cNvPicPr>
          <p:nvPr/>
        </p:nvPicPr>
        <p:blipFill>
          <a:blip r:embed="rId3"/>
          <a:srcRect b="10894"/>
          <a:stretch>
            <a:fillRect/>
          </a:stretch>
        </p:blipFill>
        <p:spPr bwMode="auto">
          <a:xfrm>
            <a:off x="6883400" y="1767841"/>
            <a:ext cx="5067300" cy="4502330"/>
          </a:xfrm>
          <a:prstGeom prst="rect">
            <a:avLst/>
          </a:prstGeom>
          <a:noFill/>
          <a:ln w="38100">
            <a:solidFill>
              <a:srgbClr val="FFFF00"/>
            </a:solidFill>
          </a:ln>
        </p:spPr>
      </p:pic>
      <p:pic>
        <p:nvPicPr>
          <p:cNvPr id="2051" name="Picture 3" descr="C:\Users\School 9\Desktop\WhatsApp Image 2025-04-24 at 10.52.41.jpeg"/>
          <p:cNvPicPr>
            <a:picLocks noChangeAspect="1" noChangeArrowheads="1"/>
          </p:cNvPicPr>
          <p:nvPr/>
        </p:nvPicPr>
        <p:blipFill>
          <a:blip r:embed="rId4" cstate="print"/>
          <a:srcRect/>
          <a:stretch>
            <a:fillRect/>
          </a:stretch>
        </p:blipFill>
        <p:spPr bwMode="auto">
          <a:xfrm>
            <a:off x="3441700" y="1790699"/>
            <a:ext cx="3327400" cy="4479471"/>
          </a:xfrm>
          <a:prstGeom prst="rect">
            <a:avLst/>
          </a:prstGeom>
          <a:noFill/>
          <a:ln w="38100">
            <a:solidFill>
              <a:srgbClr val="FFFF00"/>
            </a:solidFill>
          </a:ln>
        </p:spPr>
      </p:pic>
      <p:pic>
        <p:nvPicPr>
          <p:cNvPr id="10" name="Picture 3" descr="C:\Users\School 9\Desktop\WhatsApp Image 2024-09-10 at 22.28.21.jpeg"/>
          <p:cNvPicPr>
            <a:picLocks noChangeAspect="1" noChangeArrowheads="1"/>
          </p:cNvPicPr>
          <p:nvPr/>
        </p:nvPicPr>
        <p:blipFill>
          <a:blip r:embed="rId5" cstate="print"/>
          <a:srcRect/>
          <a:stretch>
            <a:fillRect/>
          </a:stretch>
        </p:blipFill>
        <p:spPr bwMode="auto">
          <a:xfrm>
            <a:off x="0" y="0"/>
            <a:ext cx="1846217" cy="1636353"/>
          </a:xfrm>
          <a:prstGeom prst="ellipse">
            <a:avLst/>
          </a:prstGeom>
          <a:noFill/>
        </p:spPr>
      </p:pic>
    </p:spTree>
    <p:extLst>
      <p:ext uri="{BB962C8B-B14F-4D97-AF65-F5344CB8AC3E}">
        <p14:creationId xmlns:p14="http://schemas.microsoft.com/office/powerpoint/2010/main" val="3303038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B0782-16C1-09F7-8349-82DF64BD4F5A}"/>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B1E62E08-D36A-B58E-2C5E-7B0E898739EC}"/>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253122E0-18B6-67B8-2C6E-F5F3057FD5CC}"/>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CF92C91B-795A-AA6C-4829-924EE21A4341}"/>
              </a:ext>
            </a:extLst>
          </p:cNvPr>
          <p:cNvSpPr>
            <a:spLocks noGrp="1"/>
          </p:cNvSpPr>
          <p:nvPr>
            <p:ph type="sldNum" sz="quarter" idx="12"/>
          </p:nvPr>
        </p:nvSpPr>
        <p:spPr/>
        <p:txBody>
          <a:bodyPr/>
          <a:lstStyle/>
          <a:p>
            <a:fld id="{48F63A3B-78C7-47BE-AE5E-E10140E04643}" type="slidenum">
              <a:rPr lang="en-US" smtClean="0"/>
              <a:pPr/>
              <a:t>11</a:t>
            </a:fld>
            <a:endParaRPr lang="en-US" dirty="0"/>
          </a:p>
        </p:txBody>
      </p:sp>
      <p:sp>
        <p:nvSpPr>
          <p:cNvPr id="4" name="Freeform 12">
            <a:extLst>
              <a:ext uri="{FF2B5EF4-FFF2-40B4-BE49-F238E27FC236}">
                <a16:creationId xmlns:a16="http://schemas.microsoft.com/office/drawing/2014/main" id="{4F296BF6-740A-0CD7-F4C5-9F8044B8D3E7}"/>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40E1A048-7337-B308-83A3-19826C91BCB8}"/>
              </a:ext>
            </a:extLst>
          </p:cNvPr>
          <p:cNvSpPr txBox="1"/>
          <p:nvPr/>
        </p:nvSpPr>
        <p:spPr>
          <a:xfrm>
            <a:off x="2243667" y="373259"/>
            <a:ext cx="6366933" cy="707886"/>
          </a:xfrm>
          <a:prstGeom prst="rect">
            <a:avLst/>
          </a:prstGeom>
          <a:noFill/>
        </p:spPr>
        <p:txBody>
          <a:bodyPr wrap="square" rtlCol="0">
            <a:spAutoFit/>
          </a:bodyPr>
          <a:lstStyle/>
          <a:p>
            <a:r>
              <a:rPr lang="kk-KZ" sz="4000" dirty="0">
                <a:solidFill>
                  <a:schemeClr val="bg1"/>
                </a:solidFill>
                <a:latin typeface="Arial" panose="020B0604020202020204" pitchFamily="34" charset="0"/>
                <a:cs typeface="Arial" panose="020B0604020202020204" pitchFamily="34" charset="0"/>
              </a:rPr>
              <a:t>Ұшқыр ой алаңы</a:t>
            </a:r>
            <a:endParaRPr lang="ru-RU" sz="4000"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E1427520-1F10-39E9-A590-406AF287E363}"/>
              </a:ext>
            </a:extLst>
          </p:cNvPr>
          <p:cNvSpPr txBox="1"/>
          <p:nvPr/>
        </p:nvSpPr>
        <p:spPr>
          <a:xfrm>
            <a:off x="560614" y="4781004"/>
            <a:ext cx="7433853" cy="2308324"/>
          </a:xfrm>
          <a:prstGeom prst="rect">
            <a:avLst/>
          </a:prstGeom>
          <a:noFill/>
        </p:spPr>
        <p:txBody>
          <a:bodyPr wrap="square" rtlCol="0">
            <a:spAutoFit/>
          </a:bodyPr>
          <a:lstStyle/>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Жоба аясында атқарылған шаралар сандық/сапалық көрсеткіш</a:t>
            </a:r>
          </a:p>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Қамту : </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Білім алушы – 112</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Ата-ана - 220</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Педагог - 26</a:t>
            </a:r>
            <a:br>
              <a:rPr lang="kk-KZ" b="1" dirty="0">
                <a:solidFill>
                  <a:srgbClr val="002060"/>
                </a:solidFill>
                <a:latin typeface="Times New Roman" pitchFamily="18" charset="0"/>
                <a:cs typeface="Times New Roman" pitchFamily="18" charset="0"/>
              </a:rPr>
            </a:br>
            <a:br>
              <a:rPr lang="kk-KZ" b="1" dirty="0">
                <a:solidFill>
                  <a:srgbClr val="002060"/>
                </a:solidFill>
                <a:latin typeface="Times New Roman" pitchFamily="18" charset="0"/>
                <a:cs typeface="Times New Roman" pitchFamily="18" charset="0"/>
              </a:rPr>
            </a:br>
            <a:endParaRPr lang="kk-KZ" b="1" dirty="0">
              <a:solidFill>
                <a:srgbClr val="002060"/>
              </a:solidFill>
              <a:latin typeface="Times New Roman" pitchFamily="18" charset="0"/>
              <a:cs typeface="Times New Roman" pitchFamily="18" charset="0"/>
            </a:endParaRPr>
          </a:p>
          <a:p>
            <a:endParaRPr lang="ru-RU" dirty="0"/>
          </a:p>
        </p:txBody>
      </p:sp>
      <p:pic>
        <p:nvPicPr>
          <p:cNvPr id="3074" name="Picture 2" descr="C:\Users\School 9\Desktop\WhatsApp Image 2025-04-24 at 10.40.00.jpeg"/>
          <p:cNvPicPr>
            <a:picLocks noChangeAspect="1" noChangeArrowheads="1"/>
          </p:cNvPicPr>
          <p:nvPr/>
        </p:nvPicPr>
        <p:blipFill>
          <a:blip r:embed="rId3"/>
          <a:srcRect t="29210" r="10423" b="10252"/>
          <a:stretch>
            <a:fillRect/>
          </a:stretch>
        </p:blipFill>
        <p:spPr bwMode="auto">
          <a:xfrm>
            <a:off x="849087" y="1797595"/>
            <a:ext cx="3374570" cy="2704737"/>
          </a:xfrm>
          <a:prstGeom prst="rect">
            <a:avLst/>
          </a:prstGeom>
          <a:noFill/>
          <a:ln w="38100">
            <a:solidFill>
              <a:srgbClr val="7030A0"/>
            </a:solidFill>
          </a:ln>
        </p:spPr>
      </p:pic>
      <p:pic>
        <p:nvPicPr>
          <p:cNvPr id="1026" name="Picture 2" descr="C:\Users\School 9\Desktop\WhatsApp Image 2025-04-24 at 18.04.23.jpeg"/>
          <p:cNvPicPr>
            <a:picLocks noChangeAspect="1" noChangeArrowheads="1"/>
          </p:cNvPicPr>
          <p:nvPr/>
        </p:nvPicPr>
        <p:blipFill>
          <a:blip r:embed="rId4"/>
          <a:srcRect/>
          <a:stretch>
            <a:fillRect/>
          </a:stretch>
        </p:blipFill>
        <p:spPr bwMode="auto">
          <a:xfrm>
            <a:off x="4450079" y="1804850"/>
            <a:ext cx="3962402" cy="2741023"/>
          </a:xfrm>
          <a:prstGeom prst="rect">
            <a:avLst/>
          </a:prstGeom>
          <a:noFill/>
          <a:ln w="38100">
            <a:solidFill>
              <a:srgbClr val="7030A0"/>
            </a:solidFill>
          </a:ln>
        </p:spPr>
      </p:pic>
      <p:pic>
        <p:nvPicPr>
          <p:cNvPr id="1027" name="Picture 3" descr="C:\Users\School 9\Desktop\WhatsApp Image 2025-04-24 at 18.12.38.jpeg"/>
          <p:cNvPicPr>
            <a:picLocks noChangeAspect="1" noChangeArrowheads="1"/>
          </p:cNvPicPr>
          <p:nvPr/>
        </p:nvPicPr>
        <p:blipFill>
          <a:blip r:embed="rId5"/>
          <a:srcRect/>
          <a:stretch>
            <a:fillRect/>
          </a:stretch>
        </p:blipFill>
        <p:spPr bwMode="auto">
          <a:xfrm>
            <a:off x="8621487" y="1785256"/>
            <a:ext cx="3135084" cy="2812869"/>
          </a:xfrm>
          <a:prstGeom prst="rect">
            <a:avLst/>
          </a:prstGeom>
          <a:noFill/>
          <a:ln w="38100">
            <a:solidFill>
              <a:srgbClr val="7030A0"/>
            </a:solidFill>
          </a:ln>
        </p:spPr>
      </p:pic>
      <p:pic>
        <p:nvPicPr>
          <p:cNvPr id="13" name="Picture 3" descr="C:\Users\School 9\Desktop\WhatsApp Image 2024-09-10 at 22.28.21.jpeg"/>
          <p:cNvPicPr>
            <a:picLocks noChangeAspect="1" noChangeArrowheads="1"/>
          </p:cNvPicPr>
          <p:nvPr/>
        </p:nvPicPr>
        <p:blipFill>
          <a:blip r:embed="rId6" cstate="print"/>
          <a:srcRect/>
          <a:stretch>
            <a:fillRect/>
          </a:stretch>
        </p:blipFill>
        <p:spPr bwMode="auto">
          <a:xfrm>
            <a:off x="0" y="1"/>
            <a:ext cx="1767840" cy="1566886"/>
          </a:xfrm>
          <a:prstGeom prst="ellipse">
            <a:avLst/>
          </a:prstGeom>
          <a:noFill/>
        </p:spPr>
      </p:pic>
    </p:spTree>
    <p:extLst>
      <p:ext uri="{BB962C8B-B14F-4D97-AF65-F5344CB8AC3E}">
        <p14:creationId xmlns:p14="http://schemas.microsoft.com/office/powerpoint/2010/main" val="3229131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0A4FE-8E4F-BF33-8A06-5320658CD41C}"/>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5ECEDE56-C18B-A732-E0F8-6E7B49A18FD9}"/>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5CFC3C20-A2AB-675D-32AA-85A01B863954}"/>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8A1CCADD-F91D-DA01-740F-3BDC5BDBD59D}"/>
              </a:ext>
            </a:extLst>
          </p:cNvPr>
          <p:cNvSpPr>
            <a:spLocks noGrp="1"/>
          </p:cNvSpPr>
          <p:nvPr>
            <p:ph type="sldNum" sz="quarter" idx="12"/>
          </p:nvPr>
        </p:nvSpPr>
        <p:spPr/>
        <p:txBody>
          <a:bodyPr/>
          <a:lstStyle/>
          <a:p>
            <a:fld id="{48F63A3B-78C7-47BE-AE5E-E10140E04643}" type="slidenum">
              <a:rPr lang="en-US" smtClean="0"/>
              <a:pPr/>
              <a:t>12</a:t>
            </a:fld>
            <a:endParaRPr lang="en-US" dirty="0"/>
          </a:p>
        </p:txBody>
      </p:sp>
      <p:sp>
        <p:nvSpPr>
          <p:cNvPr id="4" name="Freeform 12">
            <a:extLst>
              <a:ext uri="{FF2B5EF4-FFF2-40B4-BE49-F238E27FC236}">
                <a16:creationId xmlns:a16="http://schemas.microsoft.com/office/drawing/2014/main" id="{D0894096-2D7A-D606-57DA-95444CE7CA2B}"/>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A30AD366-4E7B-6796-9D1B-630F02D1EC52}"/>
              </a:ext>
            </a:extLst>
          </p:cNvPr>
          <p:cNvSpPr txBox="1"/>
          <p:nvPr/>
        </p:nvSpPr>
        <p:spPr>
          <a:xfrm>
            <a:off x="2243667" y="373259"/>
            <a:ext cx="6366933" cy="707886"/>
          </a:xfrm>
          <a:prstGeom prst="rect">
            <a:avLst/>
          </a:prstGeom>
          <a:noFill/>
        </p:spPr>
        <p:txBody>
          <a:bodyPr wrap="square" rtlCol="0">
            <a:spAutoFit/>
          </a:bodyPr>
          <a:lstStyle/>
          <a:p>
            <a:r>
              <a:rPr lang="kk-KZ" sz="4000" dirty="0">
                <a:solidFill>
                  <a:schemeClr val="bg1"/>
                </a:solidFill>
                <a:latin typeface="Arial" panose="020B0604020202020204" pitchFamily="34" charset="0"/>
                <a:cs typeface="Arial" panose="020B0604020202020204" pitchFamily="34" charset="0"/>
              </a:rPr>
              <a:t>Балалар кітапханасы</a:t>
            </a:r>
            <a:endParaRPr lang="ru-RU" sz="4000"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F95B25E-79EA-DFEB-57AA-1FC942DC9FC1}"/>
              </a:ext>
            </a:extLst>
          </p:cNvPr>
          <p:cNvSpPr txBox="1"/>
          <p:nvPr/>
        </p:nvSpPr>
        <p:spPr>
          <a:xfrm>
            <a:off x="368300" y="1846217"/>
            <a:ext cx="3454400" cy="2862322"/>
          </a:xfrm>
          <a:prstGeom prst="rect">
            <a:avLst/>
          </a:prstGeom>
          <a:noFill/>
        </p:spPr>
        <p:txBody>
          <a:bodyPr wrap="square" rtlCol="0">
            <a:spAutoFit/>
          </a:bodyPr>
          <a:lstStyle/>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Жоба аясында атқарылған шаралар сандық/сапалық көрсеткіш</a:t>
            </a:r>
          </a:p>
          <a:p>
            <a:pPr marL="285750" indent="-285750">
              <a:buFont typeface="Arial" panose="020B0604020202020204" pitchFamily="34" charset="0"/>
              <a:buChar char="•"/>
            </a:pPr>
            <a:r>
              <a:rPr lang="kk-KZ" b="1" dirty="0">
                <a:solidFill>
                  <a:srgbClr val="002060"/>
                </a:solidFill>
                <a:latin typeface="Times New Roman" pitchFamily="18" charset="0"/>
                <a:cs typeface="Times New Roman" pitchFamily="18" charset="0"/>
              </a:rPr>
              <a:t>Қамту : </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Білім алушы – 744</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Ата-ана - 650</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Педагог - 53</a:t>
            </a:r>
            <a:br>
              <a:rPr lang="kk-KZ" b="1" dirty="0">
                <a:solidFill>
                  <a:srgbClr val="002060"/>
                </a:solidFill>
                <a:latin typeface="Times New Roman" pitchFamily="18" charset="0"/>
                <a:cs typeface="Times New Roman" pitchFamily="18" charset="0"/>
              </a:rPr>
            </a:br>
            <a:br>
              <a:rPr lang="kk-KZ" b="1" dirty="0">
                <a:solidFill>
                  <a:srgbClr val="002060"/>
                </a:solidFill>
                <a:latin typeface="Times New Roman" pitchFamily="18" charset="0"/>
                <a:cs typeface="Times New Roman" pitchFamily="18" charset="0"/>
              </a:rPr>
            </a:br>
            <a:endParaRPr lang="kk-KZ" b="1" dirty="0">
              <a:solidFill>
                <a:srgbClr val="002060"/>
              </a:solidFill>
              <a:latin typeface="Times New Roman" pitchFamily="18" charset="0"/>
              <a:cs typeface="Times New Roman" pitchFamily="18" charset="0"/>
            </a:endParaRPr>
          </a:p>
          <a:p>
            <a:endParaRPr lang="ru-RU" dirty="0"/>
          </a:p>
        </p:txBody>
      </p:sp>
      <p:pic>
        <p:nvPicPr>
          <p:cNvPr id="4098" name="Picture 2" descr="C:\Users\School 9\Desktop\WhatsApp Image 2025-04-24 at 11.04.59.jpeg"/>
          <p:cNvPicPr>
            <a:picLocks noChangeAspect="1" noChangeArrowheads="1"/>
          </p:cNvPicPr>
          <p:nvPr/>
        </p:nvPicPr>
        <p:blipFill>
          <a:blip r:embed="rId3"/>
          <a:srcRect/>
          <a:stretch>
            <a:fillRect/>
          </a:stretch>
        </p:blipFill>
        <p:spPr bwMode="auto">
          <a:xfrm>
            <a:off x="3962400" y="1739900"/>
            <a:ext cx="3797300" cy="4114800"/>
          </a:xfrm>
          <a:prstGeom prst="rect">
            <a:avLst/>
          </a:prstGeom>
          <a:noFill/>
        </p:spPr>
      </p:pic>
      <p:pic>
        <p:nvPicPr>
          <p:cNvPr id="4099" name="Picture 3" descr="C:\Users\School 9\Desktop\WhatsApp Image 2025-04-24 at 11.05.23.jpeg"/>
          <p:cNvPicPr>
            <a:picLocks noChangeAspect="1" noChangeArrowheads="1"/>
          </p:cNvPicPr>
          <p:nvPr/>
        </p:nvPicPr>
        <p:blipFill>
          <a:blip r:embed="rId4"/>
          <a:srcRect/>
          <a:stretch>
            <a:fillRect/>
          </a:stretch>
        </p:blipFill>
        <p:spPr bwMode="auto">
          <a:xfrm>
            <a:off x="8001000" y="1784350"/>
            <a:ext cx="3721099" cy="4044950"/>
          </a:xfrm>
          <a:prstGeom prst="rect">
            <a:avLst/>
          </a:prstGeom>
          <a:noFill/>
        </p:spPr>
      </p:pic>
      <p:pic>
        <p:nvPicPr>
          <p:cNvPr id="10" name="Picture 3" descr="C:\Users\School 9\Desktop\WhatsApp Image 2024-09-10 at 22.28.21.jpeg"/>
          <p:cNvPicPr>
            <a:picLocks noChangeAspect="1" noChangeArrowheads="1"/>
          </p:cNvPicPr>
          <p:nvPr/>
        </p:nvPicPr>
        <p:blipFill>
          <a:blip r:embed="rId5" cstate="print"/>
          <a:srcRect/>
          <a:stretch>
            <a:fillRect/>
          </a:stretch>
        </p:blipFill>
        <p:spPr bwMode="auto">
          <a:xfrm>
            <a:off x="0" y="0"/>
            <a:ext cx="1808116" cy="1602584"/>
          </a:xfrm>
          <a:prstGeom prst="ellipse">
            <a:avLst/>
          </a:prstGeom>
          <a:noFill/>
        </p:spPr>
      </p:pic>
    </p:spTree>
    <p:extLst>
      <p:ext uri="{BB962C8B-B14F-4D97-AF65-F5344CB8AC3E}">
        <p14:creationId xmlns:p14="http://schemas.microsoft.com/office/powerpoint/2010/main" val="741715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A8050-B643-30D0-9A9B-6A8AD96C2A6A}"/>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36DDDA1B-46BA-9AA7-F4D5-50211C6ED787}"/>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201D5FDE-9004-96AC-0C5A-B38B01DCFA34}"/>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33A613AA-B1B5-F8D9-A32A-BA45EB78888B}"/>
              </a:ext>
            </a:extLst>
          </p:cNvPr>
          <p:cNvSpPr>
            <a:spLocks noGrp="1"/>
          </p:cNvSpPr>
          <p:nvPr>
            <p:ph type="sldNum" sz="quarter" idx="12"/>
          </p:nvPr>
        </p:nvSpPr>
        <p:spPr/>
        <p:txBody>
          <a:bodyPr/>
          <a:lstStyle/>
          <a:p>
            <a:fld id="{48F63A3B-78C7-47BE-AE5E-E10140E04643}" type="slidenum">
              <a:rPr lang="en-US" smtClean="0"/>
              <a:pPr/>
              <a:t>13</a:t>
            </a:fld>
            <a:endParaRPr lang="en-US" dirty="0"/>
          </a:p>
        </p:txBody>
      </p:sp>
      <p:sp>
        <p:nvSpPr>
          <p:cNvPr id="4" name="Freeform 12">
            <a:extLst>
              <a:ext uri="{FF2B5EF4-FFF2-40B4-BE49-F238E27FC236}">
                <a16:creationId xmlns:a16="http://schemas.microsoft.com/office/drawing/2014/main" id="{B5529636-1154-382C-C5DB-E503DBFF0B59}"/>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DD00B562-426C-3DD2-EE7E-71B7479F4229}"/>
              </a:ext>
            </a:extLst>
          </p:cNvPr>
          <p:cNvSpPr txBox="1"/>
          <p:nvPr/>
        </p:nvSpPr>
        <p:spPr>
          <a:xfrm>
            <a:off x="2243667" y="373259"/>
            <a:ext cx="6366933" cy="707886"/>
          </a:xfrm>
          <a:prstGeom prst="rect">
            <a:avLst/>
          </a:prstGeom>
          <a:noFill/>
        </p:spPr>
        <p:txBody>
          <a:bodyPr wrap="square" rtlCol="0">
            <a:spAutoFit/>
          </a:bodyPr>
          <a:lstStyle/>
          <a:p>
            <a:r>
              <a:rPr lang="kk-KZ" sz="4000" dirty="0">
                <a:solidFill>
                  <a:schemeClr val="bg1"/>
                </a:solidFill>
                <a:latin typeface="Arial" panose="020B0604020202020204" pitchFamily="34" charset="0"/>
                <a:cs typeface="Arial" panose="020B0604020202020204" pitchFamily="34" charset="0"/>
              </a:rPr>
              <a:t>Алдын алу шаралары</a:t>
            </a:r>
            <a:endParaRPr lang="ru-RU" sz="40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0FB0D98B-A076-0FE7-DB3A-6C5AA2741039}"/>
              </a:ext>
            </a:extLst>
          </p:cNvPr>
          <p:cNvSpPr txBox="1"/>
          <p:nvPr/>
        </p:nvSpPr>
        <p:spPr>
          <a:xfrm>
            <a:off x="368301" y="1868472"/>
            <a:ext cx="2853870" cy="3416320"/>
          </a:xfrm>
          <a:prstGeom prst="rect">
            <a:avLst/>
          </a:prstGeom>
          <a:noFill/>
        </p:spPr>
        <p:txBody>
          <a:bodyPr wrap="square" rtlCol="0">
            <a:spAutoFit/>
          </a:bodyPr>
          <a:lstStyle/>
          <a:p>
            <a:pPr algn="l"/>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Цифрлық</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әлемде</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қауіпсіз</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қадам</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жобасы</a:t>
            </a:r>
            <a:endParaRPr lang="ru-RU" sz="1800" b="1" i="0" u="none" strike="noStrike" baseline="0" dirty="0">
              <a:solidFill>
                <a:srgbClr val="002060"/>
              </a:solidFill>
              <a:latin typeface="Times New Roman" pitchFamily="18" charset="0"/>
              <a:cs typeface="Times New Roman" pitchFamily="18" charset="0"/>
            </a:endParaRPr>
          </a:p>
          <a:p>
            <a:pPr algn="l"/>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Буллингтен</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қорған</a:t>
            </a:r>
            <a:r>
              <a:rPr lang="ru-RU" sz="1800" b="1" i="0" u="none" strike="noStrike" baseline="0" dirty="0">
                <a:solidFill>
                  <a:srgbClr val="002060"/>
                </a:solidFill>
                <a:latin typeface="Times New Roman" pitchFamily="18" charset="0"/>
                <a:cs typeface="Times New Roman" pitchFamily="18" charset="0"/>
              </a:rPr>
              <a:t>!</a:t>
            </a:r>
          </a:p>
          <a:p>
            <a:pPr algn="l"/>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Ойынға</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салауатты</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көзқарас</a:t>
            </a:r>
            <a:endParaRPr lang="ru-RU" sz="1800" b="1" i="0" u="none" strike="noStrike" baseline="0" dirty="0">
              <a:solidFill>
                <a:srgbClr val="002060"/>
              </a:solidFill>
              <a:latin typeface="Times New Roman" pitchFamily="18" charset="0"/>
              <a:cs typeface="Times New Roman" pitchFamily="18" charset="0"/>
            </a:endParaRPr>
          </a:p>
          <a:p>
            <a:pPr algn="l"/>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Өмірге</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салауатты</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қадам</a:t>
            </a:r>
            <a:endParaRPr lang="ru-RU" sz="1800" b="1" i="0" u="none" strike="noStrike" baseline="0" dirty="0">
              <a:solidFill>
                <a:srgbClr val="002060"/>
              </a:solidFill>
              <a:latin typeface="Times New Roman" pitchFamily="18" charset="0"/>
              <a:cs typeface="Times New Roman" pitchFamily="18" charset="0"/>
            </a:endParaRPr>
          </a:p>
          <a:p>
            <a:pPr algn="l"/>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Қоғамдық</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мүлікті</a:t>
            </a:r>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қорға</a:t>
            </a:r>
            <a:r>
              <a:rPr lang="ru-RU" sz="1800" b="1" i="0" u="none" strike="noStrike" baseline="0" dirty="0">
                <a:solidFill>
                  <a:srgbClr val="002060"/>
                </a:solidFill>
                <a:latin typeface="Times New Roman" pitchFamily="18" charset="0"/>
                <a:cs typeface="Times New Roman" pitchFamily="18" charset="0"/>
              </a:rPr>
              <a:t>!</a:t>
            </a:r>
          </a:p>
          <a:p>
            <a:pPr algn="l"/>
            <a:r>
              <a:rPr lang="ru-RU" sz="1800" b="1" i="0" u="none" strike="noStrike" baseline="0" dirty="0">
                <a:solidFill>
                  <a:srgbClr val="002060"/>
                </a:solidFill>
                <a:latin typeface="Times New Roman" pitchFamily="18" charset="0"/>
                <a:cs typeface="Times New Roman" pitchFamily="18" charset="0"/>
              </a:rPr>
              <a:t>• </a:t>
            </a:r>
            <a:r>
              <a:rPr lang="ru-RU" sz="1800" b="1" i="0" u="none" strike="noStrike" baseline="0" dirty="0" err="1">
                <a:solidFill>
                  <a:srgbClr val="002060"/>
                </a:solidFill>
                <a:latin typeface="Times New Roman" pitchFamily="18" charset="0"/>
                <a:cs typeface="Times New Roman" pitchFamily="18" charset="0"/>
              </a:rPr>
              <a:t>Қауіпсіз қоғам</a:t>
            </a:r>
            <a:br>
              <a:rPr lang="ru-RU" sz="1800" b="1" i="0" u="none" strike="noStrike" baseline="0" dirty="0">
                <a:solidFill>
                  <a:srgbClr val="002060"/>
                </a:solidFill>
                <a:latin typeface="Times New Roman" pitchFamily="18" charset="0"/>
                <a:cs typeface="Times New Roman" pitchFamily="18" charset="0"/>
              </a:rPr>
            </a:br>
            <a:br>
              <a:rPr lang="ru-RU" sz="1800" b="1" i="0" u="none" strike="noStrike" baseline="0" dirty="0">
                <a:solidFill>
                  <a:srgbClr val="002060"/>
                </a:solidFill>
                <a:latin typeface="Times New Roman" pitchFamily="18" charset="0"/>
                <a:cs typeface="Times New Roman" pitchFamily="18" charset="0"/>
              </a:rPr>
            </a:br>
            <a:endParaRPr lang="ru-RU" b="1" dirty="0">
              <a:solidFill>
                <a:srgbClr val="002060"/>
              </a:solidFill>
              <a:latin typeface="Times New Roman" pitchFamily="18" charset="0"/>
              <a:cs typeface="Times New Roman" pitchFamily="18" charset="0"/>
            </a:endParaRPr>
          </a:p>
        </p:txBody>
      </p:sp>
      <p:pic>
        <p:nvPicPr>
          <p:cNvPr id="8" name="Picture 3" descr="C:\Users\School 9\Desktop\WhatsApp Image 2024-09-10 at 22.28.21.jpeg"/>
          <p:cNvPicPr>
            <a:picLocks noChangeAspect="1" noChangeArrowheads="1"/>
          </p:cNvPicPr>
          <p:nvPr/>
        </p:nvPicPr>
        <p:blipFill>
          <a:blip r:embed="rId3" cstate="print"/>
          <a:srcRect/>
          <a:stretch>
            <a:fillRect/>
          </a:stretch>
        </p:blipFill>
        <p:spPr bwMode="auto">
          <a:xfrm>
            <a:off x="0" y="0"/>
            <a:ext cx="1907177" cy="1690384"/>
          </a:xfrm>
          <a:prstGeom prst="ellipse">
            <a:avLst/>
          </a:prstGeom>
          <a:noFill/>
        </p:spPr>
      </p:pic>
      <p:pic>
        <p:nvPicPr>
          <p:cNvPr id="4098" name="Picture 2" descr="C:\Users\School 9\Desktop\005.jpeg"/>
          <p:cNvPicPr>
            <a:picLocks noChangeAspect="1" noChangeArrowheads="1"/>
          </p:cNvPicPr>
          <p:nvPr/>
        </p:nvPicPr>
        <p:blipFill>
          <a:blip r:embed="rId4"/>
          <a:srcRect/>
          <a:stretch>
            <a:fillRect/>
          </a:stretch>
        </p:blipFill>
        <p:spPr bwMode="auto">
          <a:xfrm>
            <a:off x="6139542" y="1705655"/>
            <a:ext cx="2612572" cy="3954917"/>
          </a:xfrm>
          <a:prstGeom prst="rect">
            <a:avLst/>
          </a:prstGeom>
          <a:noFill/>
          <a:ln w="38100">
            <a:solidFill>
              <a:srgbClr val="00B050"/>
            </a:solidFill>
          </a:ln>
        </p:spPr>
      </p:pic>
      <p:pic>
        <p:nvPicPr>
          <p:cNvPr id="4099" name="Picture 3" descr="C:\Users\School 9\Desktop\009.jpeg"/>
          <p:cNvPicPr>
            <a:picLocks noChangeAspect="1" noChangeArrowheads="1"/>
          </p:cNvPicPr>
          <p:nvPr/>
        </p:nvPicPr>
        <p:blipFill>
          <a:blip r:embed="rId5"/>
          <a:srcRect t="18019" b="24759"/>
          <a:stretch>
            <a:fillRect/>
          </a:stretch>
        </p:blipFill>
        <p:spPr bwMode="auto">
          <a:xfrm>
            <a:off x="8874034" y="1698171"/>
            <a:ext cx="2987039" cy="3962400"/>
          </a:xfrm>
          <a:prstGeom prst="rect">
            <a:avLst/>
          </a:prstGeom>
          <a:noFill/>
          <a:ln w="38100">
            <a:solidFill>
              <a:srgbClr val="00B050"/>
            </a:solidFill>
          </a:ln>
        </p:spPr>
      </p:pic>
      <p:pic>
        <p:nvPicPr>
          <p:cNvPr id="13" name="Picture 4" descr="C:\Users\School 9\Desktop\010.jpeg"/>
          <p:cNvPicPr>
            <a:picLocks noChangeAspect="1" noChangeArrowheads="1"/>
          </p:cNvPicPr>
          <p:nvPr/>
        </p:nvPicPr>
        <p:blipFill>
          <a:blip r:embed="rId6"/>
          <a:srcRect t="17485" b="36484"/>
          <a:stretch>
            <a:fillRect/>
          </a:stretch>
        </p:blipFill>
        <p:spPr bwMode="auto">
          <a:xfrm>
            <a:off x="2978331" y="1689463"/>
            <a:ext cx="2995749" cy="3962400"/>
          </a:xfrm>
          <a:prstGeom prst="rect">
            <a:avLst/>
          </a:prstGeom>
          <a:noFill/>
          <a:ln w="38100">
            <a:solidFill>
              <a:srgbClr val="00B050"/>
            </a:solidFill>
          </a:ln>
        </p:spPr>
      </p:pic>
    </p:spTree>
    <p:extLst>
      <p:ext uri="{BB962C8B-B14F-4D97-AF65-F5344CB8AC3E}">
        <p14:creationId xmlns:p14="http://schemas.microsoft.com/office/powerpoint/2010/main" val="3764189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20FA5-1723-3011-2133-09F534592959}"/>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FC710F04-91C2-A580-B454-08FA0BB21114}"/>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9C95511B-E300-A7B2-6019-3622200DE6D8}"/>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CCD53879-4769-76B5-665E-F37D15FAFC74}"/>
              </a:ext>
            </a:extLst>
          </p:cNvPr>
          <p:cNvSpPr>
            <a:spLocks noGrp="1"/>
          </p:cNvSpPr>
          <p:nvPr>
            <p:ph type="sldNum" sz="quarter" idx="12"/>
          </p:nvPr>
        </p:nvSpPr>
        <p:spPr/>
        <p:txBody>
          <a:bodyPr/>
          <a:lstStyle/>
          <a:p>
            <a:fld id="{48F63A3B-78C7-47BE-AE5E-E10140E04643}" type="slidenum">
              <a:rPr lang="en-US" smtClean="0"/>
              <a:pPr/>
              <a:t>14</a:t>
            </a:fld>
            <a:endParaRPr lang="en-US" dirty="0"/>
          </a:p>
        </p:txBody>
      </p:sp>
      <p:sp>
        <p:nvSpPr>
          <p:cNvPr id="4" name="Freeform 12">
            <a:extLst>
              <a:ext uri="{FF2B5EF4-FFF2-40B4-BE49-F238E27FC236}">
                <a16:creationId xmlns:a16="http://schemas.microsoft.com/office/drawing/2014/main" id="{C6332BDF-2CFD-911B-43B9-01C435F6844D}"/>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5E459C6D-1058-1F54-CE44-0292E42BD55E}"/>
              </a:ext>
            </a:extLst>
          </p:cNvPr>
          <p:cNvSpPr txBox="1"/>
          <p:nvPr/>
        </p:nvSpPr>
        <p:spPr>
          <a:xfrm>
            <a:off x="2243667" y="373259"/>
            <a:ext cx="6366933" cy="707886"/>
          </a:xfrm>
          <a:prstGeom prst="rect">
            <a:avLst/>
          </a:prstGeom>
          <a:noFill/>
        </p:spPr>
        <p:txBody>
          <a:bodyPr wrap="square" rtlCol="0">
            <a:spAutoFit/>
          </a:bodyPr>
          <a:lstStyle/>
          <a:p>
            <a:r>
              <a:rPr lang="kk-KZ" sz="4000" dirty="0">
                <a:solidFill>
                  <a:schemeClr val="bg1"/>
                </a:solidFill>
                <a:latin typeface="Arial" panose="020B0604020202020204" pitchFamily="34" charset="0"/>
                <a:cs typeface="Arial" panose="020B0604020202020204" pitchFamily="34" charset="0"/>
              </a:rPr>
              <a:t>Қауіпсіздік шаралары</a:t>
            </a:r>
            <a:endParaRPr lang="ru-RU" sz="4000" dirty="0">
              <a:solidFill>
                <a:schemeClr val="bg1"/>
              </a:solidFill>
              <a:latin typeface="Arial" panose="020B0604020202020204" pitchFamily="34" charset="0"/>
              <a:cs typeface="Arial" panose="020B0604020202020204" pitchFamily="34" charset="0"/>
            </a:endParaRPr>
          </a:p>
        </p:txBody>
      </p:sp>
      <p:pic>
        <p:nvPicPr>
          <p:cNvPr id="8" name="Picture 3" descr="C:\Users\School 9\Desktop\WhatsApp Image 2024-09-10 at 22.28.21.jpeg"/>
          <p:cNvPicPr>
            <a:picLocks noChangeAspect="1" noChangeArrowheads="1"/>
          </p:cNvPicPr>
          <p:nvPr/>
        </p:nvPicPr>
        <p:blipFill>
          <a:blip r:embed="rId3" cstate="print"/>
          <a:srcRect/>
          <a:stretch>
            <a:fillRect/>
          </a:stretch>
        </p:blipFill>
        <p:spPr bwMode="auto">
          <a:xfrm>
            <a:off x="0" y="0"/>
            <a:ext cx="1802674" cy="1597760"/>
          </a:xfrm>
          <a:prstGeom prst="ellipse">
            <a:avLst/>
          </a:prstGeom>
          <a:noFill/>
        </p:spPr>
      </p:pic>
      <p:sp>
        <p:nvSpPr>
          <p:cNvPr id="9" name="Содержимое 8"/>
          <p:cNvSpPr txBox="1">
            <a:spLocks/>
          </p:cNvSpPr>
          <p:nvPr/>
        </p:nvSpPr>
        <p:spPr>
          <a:xfrm>
            <a:off x="269966" y="1734775"/>
            <a:ext cx="4188823" cy="4304619"/>
          </a:xfrm>
          <a:prstGeom prst="rect">
            <a:avLst/>
          </a:prstGeom>
        </p:spPr>
        <p:txBody>
          <a:bodyPr vert="horz" lIns="91440" tIns="45720" rIns="91440" bIns="45720" rtlCol="0">
            <a:normAutofit fontScale="92500" lnSpcReduction="1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Біртұтас тәрбие бағдарламасы аясында</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қауіпсіздік шараларының маңызы зор</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Бұл шаралар</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балалар</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мен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жастардың қауіпсіздігін қамтамасыз ету</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олардың психологиялық және физикалық денсаулығын қорғау</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сондай-ақ әлеуметтік ортада</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дұрыс тәрбие алуына</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ықпал ету</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мақсатында жүзеге асырылып</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жатыр.</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қауіпсіздік сағаттары</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Алақан, камералар</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Турникет, вахта, охрана, 111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ақпараттық кьюар</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ru-RU" sz="2400" b="0"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жиналыстар</a:t>
            </a:r>
            <a:r>
              <a:rPr kumimoji="0" lang="ru-RU"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т.б.</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8194" name="Picture 2" descr="C:\Users\School 9\Desktop\001.jpeg"/>
          <p:cNvPicPr>
            <a:picLocks noChangeAspect="1" noChangeArrowheads="1"/>
          </p:cNvPicPr>
          <p:nvPr/>
        </p:nvPicPr>
        <p:blipFill>
          <a:blip r:embed="rId4"/>
          <a:srcRect t="18875" b="35572"/>
          <a:stretch>
            <a:fillRect/>
          </a:stretch>
        </p:blipFill>
        <p:spPr bwMode="auto">
          <a:xfrm>
            <a:off x="8133804" y="1532710"/>
            <a:ext cx="3474719" cy="2659456"/>
          </a:xfrm>
          <a:prstGeom prst="rect">
            <a:avLst/>
          </a:prstGeom>
          <a:noFill/>
          <a:ln w="38100">
            <a:solidFill>
              <a:srgbClr val="0070C0"/>
            </a:solidFill>
          </a:ln>
        </p:spPr>
      </p:pic>
      <p:pic>
        <p:nvPicPr>
          <p:cNvPr id="8195" name="Picture 3" descr="C:\Users\School 9\Desktop\001.jpeg"/>
          <p:cNvPicPr>
            <a:picLocks noChangeAspect="1" noChangeArrowheads="1"/>
          </p:cNvPicPr>
          <p:nvPr/>
        </p:nvPicPr>
        <p:blipFill>
          <a:blip r:embed="rId5"/>
          <a:srcRect t="15100" b="39539"/>
          <a:stretch>
            <a:fillRect/>
          </a:stretch>
        </p:blipFill>
        <p:spPr bwMode="auto">
          <a:xfrm>
            <a:off x="4789714" y="1550126"/>
            <a:ext cx="3039293" cy="2629988"/>
          </a:xfrm>
          <a:prstGeom prst="rect">
            <a:avLst/>
          </a:prstGeom>
          <a:noFill/>
          <a:ln w="38100">
            <a:solidFill>
              <a:srgbClr val="0070C0"/>
            </a:solidFill>
          </a:ln>
        </p:spPr>
      </p:pic>
      <p:pic>
        <p:nvPicPr>
          <p:cNvPr id="8196" name="Picture 4" descr="C:\Users\School 9\Desktop\002.jpeg"/>
          <p:cNvPicPr>
            <a:picLocks noChangeAspect="1" noChangeArrowheads="1"/>
          </p:cNvPicPr>
          <p:nvPr/>
        </p:nvPicPr>
        <p:blipFill>
          <a:blip r:embed="rId6"/>
          <a:srcRect t="17727" b="35613"/>
          <a:stretch>
            <a:fillRect/>
          </a:stretch>
        </p:blipFill>
        <p:spPr bwMode="auto">
          <a:xfrm>
            <a:off x="5564777" y="4362994"/>
            <a:ext cx="5303520" cy="2229394"/>
          </a:xfrm>
          <a:prstGeom prst="rect">
            <a:avLst/>
          </a:prstGeom>
          <a:noFill/>
          <a:ln w="19050">
            <a:solidFill>
              <a:srgbClr val="0070C0"/>
            </a:solidFill>
          </a:ln>
        </p:spPr>
      </p:pic>
    </p:spTree>
    <p:extLst>
      <p:ext uri="{BB962C8B-B14F-4D97-AF65-F5344CB8AC3E}">
        <p14:creationId xmlns:p14="http://schemas.microsoft.com/office/powerpoint/2010/main" val="1553546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ECC5D-223B-0DB2-37EA-A27E65B96BFA}"/>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993F6AB2-8E77-4793-8480-C3ED2ADFE74B}"/>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A5104C29-D6EA-5B40-BB93-6C95CEA75DA5}"/>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FEFAC454-6436-63A4-40D2-F0DD46DD43D5}"/>
              </a:ext>
            </a:extLst>
          </p:cNvPr>
          <p:cNvSpPr>
            <a:spLocks noGrp="1"/>
          </p:cNvSpPr>
          <p:nvPr>
            <p:ph type="sldNum" sz="quarter" idx="12"/>
          </p:nvPr>
        </p:nvSpPr>
        <p:spPr/>
        <p:txBody>
          <a:bodyPr/>
          <a:lstStyle/>
          <a:p>
            <a:fld id="{48F63A3B-78C7-47BE-AE5E-E10140E04643}" type="slidenum">
              <a:rPr lang="en-US" smtClean="0"/>
              <a:pPr/>
              <a:t>15</a:t>
            </a:fld>
            <a:endParaRPr lang="en-US" dirty="0"/>
          </a:p>
        </p:txBody>
      </p:sp>
      <p:sp>
        <p:nvSpPr>
          <p:cNvPr id="4" name="Freeform 12">
            <a:extLst>
              <a:ext uri="{FF2B5EF4-FFF2-40B4-BE49-F238E27FC236}">
                <a16:creationId xmlns:a16="http://schemas.microsoft.com/office/drawing/2014/main" id="{4316A47A-476E-3C8C-2AFA-020DB1BB9392}"/>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F5C7DB89-03EE-5F81-5FD5-55173CC5C49D}"/>
              </a:ext>
            </a:extLst>
          </p:cNvPr>
          <p:cNvSpPr txBox="1"/>
          <p:nvPr/>
        </p:nvSpPr>
        <p:spPr>
          <a:xfrm>
            <a:off x="2243667" y="373259"/>
            <a:ext cx="6366933" cy="707886"/>
          </a:xfrm>
          <a:prstGeom prst="rect">
            <a:avLst/>
          </a:prstGeom>
          <a:noFill/>
        </p:spPr>
        <p:txBody>
          <a:bodyPr wrap="square" rtlCol="0">
            <a:spAutoFit/>
          </a:bodyPr>
          <a:lstStyle/>
          <a:p>
            <a:r>
              <a:rPr lang="kk-KZ" sz="4000" dirty="0">
                <a:solidFill>
                  <a:schemeClr val="bg1"/>
                </a:solidFill>
                <a:latin typeface="Arial" panose="020B0604020202020204" pitchFamily="34" charset="0"/>
                <a:cs typeface="Arial" panose="020B0604020202020204" pitchFamily="34" charset="0"/>
              </a:rPr>
              <a:t>Қауіпсіздік шаралары</a:t>
            </a:r>
            <a:endParaRPr lang="ru-RU" sz="40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7191488-C36A-BF7B-655F-5D7060F9818E}"/>
              </a:ext>
            </a:extLst>
          </p:cNvPr>
          <p:cNvSpPr txBox="1"/>
          <p:nvPr/>
        </p:nvSpPr>
        <p:spPr>
          <a:xfrm>
            <a:off x="905691" y="2199399"/>
            <a:ext cx="6383383" cy="646331"/>
          </a:xfrm>
          <a:prstGeom prst="rect">
            <a:avLst/>
          </a:prstGeom>
          <a:noFill/>
        </p:spPr>
        <p:txBody>
          <a:bodyPr wrap="square" rtlCol="0">
            <a:spAutoFit/>
          </a:bodyPr>
          <a:lstStyle/>
          <a:p>
            <a:pPr algn="l"/>
            <a:br>
              <a:rPr lang="kk-KZ" b="1" dirty="0">
                <a:solidFill>
                  <a:srgbClr val="002060"/>
                </a:solidFill>
                <a:latin typeface="Times New Roman" pitchFamily="18" charset="0"/>
                <a:cs typeface="Times New Roman" pitchFamily="18" charset="0"/>
              </a:rPr>
            </a:br>
            <a:endParaRPr lang="ru-RU" b="1" dirty="0">
              <a:solidFill>
                <a:srgbClr val="002060"/>
              </a:solidFill>
              <a:latin typeface="Times New Roman" pitchFamily="18" charset="0"/>
              <a:cs typeface="Times New Roman" pitchFamily="18" charset="0"/>
            </a:endParaRPr>
          </a:p>
        </p:txBody>
      </p:sp>
      <p:pic>
        <p:nvPicPr>
          <p:cNvPr id="10" name="Picture 3" descr="C:\Users\School 9\Desktop\WhatsApp Image 2024-09-10 at 22.28.21.jpeg"/>
          <p:cNvPicPr>
            <a:picLocks noChangeAspect="1" noChangeArrowheads="1"/>
          </p:cNvPicPr>
          <p:nvPr/>
        </p:nvPicPr>
        <p:blipFill>
          <a:blip r:embed="rId3" cstate="print"/>
          <a:srcRect/>
          <a:stretch>
            <a:fillRect/>
          </a:stretch>
        </p:blipFill>
        <p:spPr bwMode="auto">
          <a:xfrm>
            <a:off x="0" y="0"/>
            <a:ext cx="1854926" cy="1644073"/>
          </a:xfrm>
          <a:prstGeom prst="ellipse">
            <a:avLst/>
          </a:prstGeom>
          <a:noFill/>
        </p:spPr>
      </p:pic>
      <p:pic>
        <p:nvPicPr>
          <p:cNvPr id="13" name="Picture 3" descr="C:\Users\School 9\Desktop\008.jpeg"/>
          <p:cNvPicPr>
            <a:picLocks noChangeAspect="1" noChangeArrowheads="1"/>
          </p:cNvPicPr>
          <p:nvPr/>
        </p:nvPicPr>
        <p:blipFill>
          <a:blip r:embed="rId4"/>
          <a:srcRect t="17360" b="36277"/>
          <a:stretch>
            <a:fillRect/>
          </a:stretch>
        </p:blipFill>
        <p:spPr bwMode="auto">
          <a:xfrm>
            <a:off x="4798423" y="1593669"/>
            <a:ext cx="4206240" cy="2560320"/>
          </a:xfrm>
          <a:prstGeom prst="rect">
            <a:avLst/>
          </a:prstGeom>
          <a:noFill/>
        </p:spPr>
      </p:pic>
      <p:pic>
        <p:nvPicPr>
          <p:cNvPr id="6147" name="Picture 3" descr="C:\Users\School 9\Desktop\013.jpeg"/>
          <p:cNvPicPr>
            <a:picLocks noChangeAspect="1" noChangeArrowheads="1"/>
          </p:cNvPicPr>
          <p:nvPr/>
        </p:nvPicPr>
        <p:blipFill>
          <a:blip r:embed="rId5"/>
          <a:srcRect t="40593" b="37289"/>
          <a:stretch>
            <a:fillRect/>
          </a:stretch>
        </p:blipFill>
        <p:spPr bwMode="auto">
          <a:xfrm>
            <a:off x="7768046" y="3796937"/>
            <a:ext cx="4049485" cy="2821576"/>
          </a:xfrm>
          <a:prstGeom prst="rect">
            <a:avLst/>
          </a:prstGeom>
          <a:noFill/>
        </p:spPr>
      </p:pic>
      <p:pic>
        <p:nvPicPr>
          <p:cNvPr id="6150" name="Picture 6" descr="C:\Users\School 9\Desktop\005.jpeg"/>
          <p:cNvPicPr>
            <a:picLocks noGrp="1" noChangeAspect="1" noChangeArrowheads="1"/>
          </p:cNvPicPr>
          <p:nvPr>
            <p:ph idx="1"/>
          </p:nvPr>
        </p:nvPicPr>
        <p:blipFill>
          <a:blip r:embed="rId6"/>
          <a:srcRect t="24890" b="40887"/>
          <a:stretch>
            <a:fillRect/>
          </a:stretch>
        </p:blipFill>
        <p:spPr bwMode="auto">
          <a:xfrm>
            <a:off x="5199018" y="4397829"/>
            <a:ext cx="2124892" cy="2176592"/>
          </a:xfrm>
          <a:prstGeom prst="rect">
            <a:avLst/>
          </a:prstGeom>
          <a:noFill/>
        </p:spPr>
      </p:pic>
      <p:pic>
        <p:nvPicPr>
          <p:cNvPr id="6151" name="Picture 7" descr="C:\Users\School 9\Desktop\001.jpeg"/>
          <p:cNvPicPr>
            <a:picLocks noChangeAspect="1" noChangeArrowheads="1"/>
          </p:cNvPicPr>
          <p:nvPr/>
        </p:nvPicPr>
        <p:blipFill>
          <a:blip r:embed="rId7"/>
          <a:srcRect t="23526" b="34879"/>
          <a:stretch>
            <a:fillRect/>
          </a:stretch>
        </p:blipFill>
        <p:spPr bwMode="auto">
          <a:xfrm>
            <a:off x="418013" y="1802673"/>
            <a:ext cx="4162697" cy="4724401"/>
          </a:xfrm>
          <a:prstGeom prst="rect">
            <a:avLst/>
          </a:prstGeom>
          <a:noFill/>
        </p:spPr>
      </p:pic>
      <p:pic>
        <p:nvPicPr>
          <p:cNvPr id="14" name="Picture 2" descr="C:\Users\School 9\Desktop\WhatsApp Image 2024-09-10 at 22.28.06.jpeg"/>
          <p:cNvPicPr>
            <a:picLocks noChangeAspect="1" noChangeArrowheads="1"/>
          </p:cNvPicPr>
          <p:nvPr/>
        </p:nvPicPr>
        <p:blipFill>
          <a:blip r:embed="rId8" cstate="print"/>
          <a:srcRect/>
          <a:stretch>
            <a:fillRect/>
          </a:stretch>
        </p:blipFill>
        <p:spPr bwMode="auto">
          <a:xfrm>
            <a:off x="9916019" y="0"/>
            <a:ext cx="2104008" cy="1961053"/>
          </a:xfrm>
          <a:prstGeom prst="ellipse">
            <a:avLst/>
          </a:prstGeom>
          <a:noFill/>
        </p:spPr>
      </p:pic>
    </p:spTree>
    <p:extLst>
      <p:ext uri="{BB962C8B-B14F-4D97-AF65-F5344CB8AC3E}">
        <p14:creationId xmlns:p14="http://schemas.microsoft.com/office/powerpoint/2010/main" val="3535525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71D71-A734-2B4B-6154-4CE197DE393D}"/>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167F4E50-E0F0-CFB3-E98A-12906DF835E6}"/>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77E85ED5-D7C9-0A8D-9E08-5FFF4026BEBB}"/>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A4FFE049-1761-167A-F147-CAA9DFBAC0CC}"/>
              </a:ext>
            </a:extLst>
          </p:cNvPr>
          <p:cNvSpPr>
            <a:spLocks noGrp="1"/>
          </p:cNvSpPr>
          <p:nvPr>
            <p:ph type="sldNum" sz="quarter" idx="12"/>
          </p:nvPr>
        </p:nvSpPr>
        <p:spPr/>
        <p:txBody>
          <a:bodyPr/>
          <a:lstStyle/>
          <a:p>
            <a:fld id="{48F63A3B-78C7-47BE-AE5E-E10140E04643}" type="slidenum">
              <a:rPr lang="en-US" smtClean="0"/>
              <a:pPr/>
              <a:t>16</a:t>
            </a:fld>
            <a:endParaRPr lang="en-US" dirty="0"/>
          </a:p>
        </p:txBody>
      </p:sp>
      <p:sp>
        <p:nvSpPr>
          <p:cNvPr id="4" name="Freeform 12">
            <a:extLst>
              <a:ext uri="{FF2B5EF4-FFF2-40B4-BE49-F238E27FC236}">
                <a16:creationId xmlns:a16="http://schemas.microsoft.com/office/drawing/2014/main" id="{BD58C650-C4D9-3400-2791-A51AB3084786}"/>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F3E30D09-B7DA-9767-9723-6312D7C9F491}"/>
              </a:ext>
            </a:extLst>
          </p:cNvPr>
          <p:cNvSpPr txBox="1"/>
          <p:nvPr/>
        </p:nvSpPr>
        <p:spPr>
          <a:xfrm>
            <a:off x="2169056" y="505539"/>
            <a:ext cx="10297509" cy="646331"/>
          </a:xfrm>
          <a:prstGeom prst="rect">
            <a:avLst/>
          </a:prstGeom>
          <a:noFill/>
        </p:spPr>
        <p:txBody>
          <a:bodyPr wrap="square" rtlCol="0">
            <a:spAutoFit/>
          </a:bodyPr>
          <a:lstStyle/>
          <a:p>
            <a:r>
              <a:rPr lang="ru-RU" sz="3600" dirty="0" err="1">
                <a:solidFill>
                  <a:schemeClr val="bg1"/>
                </a:solidFill>
                <a:effectLst/>
                <a:latin typeface="Times New Roman" panose="02020603050405020304" pitchFamily="18" charset="0"/>
                <a:ea typeface="Calibri" panose="020F0502020204030204" pitchFamily="34" charset="0"/>
              </a:rPr>
              <a:t>Ата-аналар</a:t>
            </a:r>
            <a:r>
              <a:rPr lang="kk-KZ" sz="3600" dirty="0">
                <a:solidFill>
                  <a:schemeClr val="bg1"/>
                </a:solidFill>
                <a:effectLst/>
                <a:latin typeface="Times New Roman" panose="02020603050405020304" pitchFamily="18" charset="0"/>
                <a:ea typeface="Calibri" panose="020F0502020204030204" pitchFamily="34" charset="0"/>
              </a:rPr>
              <a:t>ды қолдау </a:t>
            </a:r>
            <a:r>
              <a:rPr lang="ru-RU" sz="3600" dirty="0" err="1">
                <a:solidFill>
                  <a:schemeClr val="bg1"/>
                </a:solidFill>
                <a:effectLst/>
                <a:latin typeface="Times New Roman" panose="02020603050405020304" pitchFamily="18" charset="0"/>
                <a:ea typeface="Calibri" panose="020F0502020204030204" pitchFamily="34" charset="0"/>
              </a:rPr>
              <a:t>орталығы</a:t>
            </a:r>
            <a:endParaRPr lang="ru-RU" sz="54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E6820022-2606-380A-49E8-BF899D432FA3}"/>
              </a:ext>
            </a:extLst>
          </p:cNvPr>
          <p:cNvSpPr txBox="1"/>
          <p:nvPr/>
        </p:nvSpPr>
        <p:spPr>
          <a:xfrm>
            <a:off x="635726" y="1589800"/>
            <a:ext cx="3814355" cy="3693319"/>
          </a:xfrm>
          <a:prstGeom prst="rect">
            <a:avLst/>
          </a:prstGeom>
          <a:noFill/>
        </p:spPr>
        <p:txBody>
          <a:bodyPr wrap="square" rtlCol="0">
            <a:spAutoFit/>
          </a:bodyPr>
          <a:lstStyle/>
          <a:p>
            <a:r>
              <a:rPr lang="kk-KZ" b="1" dirty="0">
                <a:solidFill>
                  <a:srgbClr val="002060"/>
                </a:solidFill>
                <a:latin typeface="Times New Roman" pitchFamily="18" charset="0"/>
                <a:cs typeface="Times New Roman" pitchFamily="18" charset="0"/>
              </a:rPr>
              <a:t>Соның ішінде: </a:t>
            </a:r>
            <a:br>
              <a:rPr lang="kk-KZ" b="1" dirty="0">
                <a:solidFill>
                  <a:srgbClr val="002060"/>
                </a:solidFill>
                <a:latin typeface="Times New Roman" pitchFamily="18" charset="0"/>
                <a:cs typeface="Times New Roman" pitchFamily="18" charset="0"/>
              </a:rPr>
            </a:br>
            <a:r>
              <a:rPr lang="kk-KZ" b="1" dirty="0">
                <a:solidFill>
                  <a:srgbClr val="002060"/>
                </a:solidFill>
                <a:latin typeface="Times New Roman" pitchFamily="18" charset="0"/>
                <a:cs typeface="Times New Roman" pitchFamily="18" charset="0"/>
              </a:rPr>
              <a:t>2023-2024 және 2024-2025 оқу жылдарын салыстыра отырып </a:t>
            </a:r>
            <a:r>
              <a:rPr lang="ru-RU" b="1" dirty="0" err="1">
                <a:solidFill>
                  <a:srgbClr val="002060"/>
                </a:solidFill>
                <a:latin typeface="Times New Roman" pitchFamily="18" charset="0"/>
                <a:ea typeface="Calibri" panose="020F0502020204030204" pitchFamily="34" charset="0"/>
                <a:cs typeface="Times New Roman" pitchFamily="18" charset="0"/>
              </a:rPr>
              <a:t>Ата-аналар</a:t>
            </a:r>
            <a:r>
              <a:rPr lang="kk-KZ" b="1" dirty="0">
                <a:solidFill>
                  <a:srgbClr val="002060"/>
                </a:solidFill>
                <a:latin typeface="Times New Roman" pitchFamily="18" charset="0"/>
                <a:ea typeface="Calibri" panose="020F0502020204030204" pitchFamily="34" charset="0"/>
                <a:cs typeface="Times New Roman" pitchFamily="18" charset="0"/>
              </a:rPr>
              <a:t>ды қолдау </a:t>
            </a:r>
            <a:r>
              <a:rPr lang="ru-RU" b="1" dirty="0" err="1">
                <a:solidFill>
                  <a:srgbClr val="002060"/>
                </a:solidFill>
                <a:latin typeface="Times New Roman" pitchFamily="18" charset="0"/>
                <a:ea typeface="Calibri" panose="020F0502020204030204" pitchFamily="34" charset="0"/>
                <a:cs typeface="Times New Roman" pitchFamily="18" charset="0"/>
              </a:rPr>
              <a:t>орталығы  </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Даналық мектебі</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аясында</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аналар</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әкелер, аталар</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және әжелер клубтары</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ашылды</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Жиналыстар</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мерекелер</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байқаулар, тренингтер</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өткізілді, бағдарлама бойынша</a:t>
            </a:r>
            <a:r>
              <a:rPr lang="ru-RU" b="1" dirty="0">
                <a:solidFill>
                  <a:srgbClr val="002060"/>
                </a:solidFill>
                <a:latin typeface="Times New Roman" pitchFamily="18" charset="0"/>
                <a:cs typeface="Times New Roman" pitchFamily="18" charset="0"/>
              </a:rPr>
              <a:t> </a:t>
            </a:r>
            <a:r>
              <a:rPr lang="ru-RU" b="1" dirty="0" err="1">
                <a:solidFill>
                  <a:srgbClr val="002060"/>
                </a:solidFill>
                <a:latin typeface="Times New Roman" pitchFamily="18" charset="0"/>
                <a:cs typeface="Times New Roman" pitchFamily="18" charset="0"/>
              </a:rPr>
              <a:t>сабақтар өткізілді және </a:t>
            </a:r>
            <a:r>
              <a:rPr lang="ru-RU" b="1" dirty="0">
                <a:solidFill>
                  <a:srgbClr val="002060"/>
                </a:solidFill>
                <a:latin typeface="Times New Roman" pitchFamily="18" charset="0"/>
                <a:cs typeface="Times New Roman" pitchFamily="18" charset="0"/>
              </a:rPr>
              <a:t>т.б.</a:t>
            </a:r>
          </a:p>
          <a:p>
            <a:pPr algn="l"/>
            <a:br>
              <a:rPr lang="kk-KZ" dirty="0"/>
            </a:br>
            <a:endParaRPr lang="ru-RU" dirty="0"/>
          </a:p>
        </p:txBody>
      </p:sp>
      <p:pic>
        <p:nvPicPr>
          <p:cNvPr id="9" name="Picture 3" descr="C:\Users\School 9\Desktop\WhatsApp Image 2024-09-10 at 22.28.21.jpeg"/>
          <p:cNvPicPr>
            <a:picLocks noChangeAspect="1" noChangeArrowheads="1"/>
          </p:cNvPicPr>
          <p:nvPr/>
        </p:nvPicPr>
        <p:blipFill>
          <a:blip r:embed="rId3" cstate="print"/>
          <a:srcRect/>
          <a:stretch>
            <a:fillRect/>
          </a:stretch>
        </p:blipFill>
        <p:spPr bwMode="auto">
          <a:xfrm>
            <a:off x="0" y="0"/>
            <a:ext cx="1820091" cy="1613197"/>
          </a:xfrm>
          <a:prstGeom prst="ellipse">
            <a:avLst/>
          </a:prstGeom>
          <a:noFill/>
        </p:spPr>
      </p:pic>
      <p:pic>
        <p:nvPicPr>
          <p:cNvPr id="7170" name="Picture 2" descr="C:\Users\School 9\Desktop\011.jpeg"/>
          <p:cNvPicPr>
            <a:picLocks noChangeAspect="1" noChangeArrowheads="1"/>
          </p:cNvPicPr>
          <p:nvPr/>
        </p:nvPicPr>
        <p:blipFill>
          <a:blip r:embed="rId4"/>
          <a:srcRect t="17577" b="45510"/>
          <a:stretch>
            <a:fillRect/>
          </a:stretch>
        </p:blipFill>
        <p:spPr bwMode="auto">
          <a:xfrm>
            <a:off x="961483" y="4737463"/>
            <a:ext cx="3323135" cy="1676400"/>
          </a:xfrm>
          <a:prstGeom prst="rect">
            <a:avLst/>
          </a:prstGeom>
          <a:noFill/>
          <a:ln w="38100">
            <a:solidFill>
              <a:schemeClr val="bg1"/>
            </a:solidFill>
          </a:ln>
        </p:spPr>
      </p:pic>
      <p:pic>
        <p:nvPicPr>
          <p:cNvPr id="7171" name="Picture 3" descr="C:\Users\School 9\Desktop\007.jpeg"/>
          <p:cNvPicPr>
            <a:picLocks noChangeAspect="1" noChangeArrowheads="1"/>
          </p:cNvPicPr>
          <p:nvPr/>
        </p:nvPicPr>
        <p:blipFill>
          <a:blip r:embed="rId5"/>
          <a:srcRect t="17496" b="61430"/>
          <a:stretch>
            <a:fillRect/>
          </a:stretch>
        </p:blipFill>
        <p:spPr bwMode="auto">
          <a:xfrm>
            <a:off x="8525693" y="1463040"/>
            <a:ext cx="3283130" cy="1515294"/>
          </a:xfrm>
          <a:prstGeom prst="rect">
            <a:avLst/>
          </a:prstGeom>
          <a:noFill/>
          <a:ln w="57150">
            <a:solidFill>
              <a:schemeClr val="bg1"/>
            </a:solidFill>
          </a:ln>
        </p:spPr>
      </p:pic>
      <p:pic>
        <p:nvPicPr>
          <p:cNvPr id="13" name="Picture 5" descr="C:\Users\School 9\Desktop\002.jpeg"/>
          <p:cNvPicPr>
            <a:picLocks noChangeAspect="1" noChangeArrowheads="1"/>
          </p:cNvPicPr>
          <p:nvPr/>
        </p:nvPicPr>
        <p:blipFill>
          <a:blip r:embed="rId6"/>
          <a:srcRect t="16284" b="58299"/>
          <a:stretch>
            <a:fillRect/>
          </a:stretch>
        </p:blipFill>
        <p:spPr bwMode="auto">
          <a:xfrm>
            <a:off x="5116949" y="3709852"/>
            <a:ext cx="3077817" cy="2760617"/>
          </a:xfrm>
          <a:prstGeom prst="rect">
            <a:avLst/>
          </a:prstGeom>
          <a:noFill/>
          <a:ln w="57150">
            <a:solidFill>
              <a:schemeClr val="bg1"/>
            </a:solidFill>
          </a:ln>
        </p:spPr>
      </p:pic>
      <p:pic>
        <p:nvPicPr>
          <p:cNvPr id="7172" name="Picture 4" descr="C:\Users\School 9\Desktop\000.jpeg"/>
          <p:cNvPicPr>
            <a:picLocks noChangeAspect="1" noChangeArrowheads="1"/>
          </p:cNvPicPr>
          <p:nvPr/>
        </p:nvPicPr>
        <p:blipFill>
          <a:blip r:embed="rId7"/>
          <a:srcRect t="28961" b="26234"/>
          <a:stretch>
            <a:fillRect/>
          </a:stretch>
        </p:blipFill>
        <p:spPr bwMode="auto">
          <a:xfrm>
            <a:off x="8569236" y="3265714"/>
            <a:ext cx="3309256" cy="3152502"/>
          </a:xfrm>
          <a:prstGeom prst="rect">
            <a:avLst/>
          </a:prstGeom>
          <a:noFill/>
          <a:ln w="57150">
            <a:solidFill>
              <a:schemeClr val="bg1"/>
            </a:solidFill>
          </a:ln>
        </p:spPr>
      </p:pic>
      <p:pic>
        <p:nvPicPr>
          <p:cNvPr id="7173" name="Picture 5" descr="C:\Users\School 9\Desktop\002.jpeg"/>
          <p:cNvPicPr>
            <a:picLocks noChangeAspect="1" noChangeArrowheads="1"/>
          </p:cNvPicPr>
          <p:nvPr/>
        </p:nvPicPr>
        <p:blipFill>
          <a:blip r:embed="rId8"/>
          <a:srcRect t="26002" b="28041"/>
          <a:stretch>
            <a:fillRect/>
          </a:stretch>
        </p:blipFill>
        <p:spPr bwMode="auto">
          <a:xfrm>
            <a:off x="5111931" y="1419495"/>
            <a:ext cx="3117669" cy="2107475"/>
          </a:xfrm>
          <a:prstGeom prst="rect">
            <a:avLst/>
          </a:prstGeom>
          <a:noFill/>
        </p:spPr>
      </p:pic>
    </p:spTree>
    <p:extLst>
      <p:ext uri="{BB962C8B-B14F-4D97-AF65-F5344CB8AC3E}">
        <p14:creationId xmlns:p14="http://schemas.microsoft.com/office/powerpoint/2010/main" val="1342605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8574E-D0CE-7055-D5BE-C63168CDF36E}"/>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9484F1D6-0825-8B7C-79EB-814954550E32}"/>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9E91303B-BF07-8BCE-A46D-4A6383B7E994}"/>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Номер слайда 1">
            <a:extLst>
              <a:ext uri="{FF2B5EF4-FFF2-40B4-BE49-F238E27FC236}">
                <a16:creationId xmlns:a16="http://schemas.microsoft.com/office/drawing/2014/main" id="{009B291C-B580-8851-FDB4-6A494358053D}"/>
              </a:ext>
            </a:extLst>
          </p:cNvPr>
          <p:cNvSpPr>
            <a:spLocks noGrp="1"/>
          </p:cNvSpPr>
          <p:nvPr>
            <p:ph type="sldNum" sz="quarter" idx="12"/>
          </p:nvPr>
        </p:nvSpPr>
        <p:spPr/>
        <p:txBody>
          <a:bodyPr/>
          <a:lstStyle/>
          <a:p>
            <a:fld id="{48F63A3B-78C7-47BE-AE5E-E10140E04643}" type="slidenum">
              <a:rPr lang="en-US" smtClean="0"/>
              <a:pPr/>
              <a:t>17</a:t>
            </a:fld>
            <a:endParaRPr lang="en-US" dirty="0"/>
          </a:p>
        </p:txBody>
      </p:sp>
      <p:sp>
        <p:nvSpPr>
          <p:cNvPr id="4" name="Freeform 12">
            <a:extLst>
              <a:ext uri="{FF2B5EF4-FFF2-40B4-BE49-F238E27FC236}">
                <a16:creationId xmlns:a16="http://schemas.microsoft.com/office/drawing/2014/main" id="{CDEEA555-F9A5-CAD3-6FCC-BE2F981613AD}"/>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A9886E57-5E75-880B-DEEE-7DE5F80E1CFC}"/>
              </a:ext>
            </a:extLst>
          </p:cNvPr>
          <p:cNvSpPr txBox="1"/>
          <p:nvPr/>
        </p:nvSpPr>
        <p:spPr>
          <a:xfrm>
            <a:off x="2169056" y="505539"/>
            <a:ext cx="10297509" cy="584775"/>
          </a:xfrm>
          <a:prstGeom prst="rect">
            <a:avLst/>
          </a:prstGeom>
          <a:noFill/>
        </p:spPr>
        <p:txBody>
          <a:bodyPr wrap="square" rtlCol="0">
            <a:spAutoFit/>
          </a:bodyPr>
          <a:lstStyle/>
          <a:p>
            <a:r>
              <a:rPr lang="kk-KZ" sz="3200" dirty="0">
                <a:solidFill>
                  <a:schemeClr val="bg1"/>
                </a:solidFill>
                <a:effectLst/>
                <a:latin typeface="Times New Roman" panose="02020603050405020304" pitchFamily="18" charset="0"/>
                <a:ea typeface="Calibri" panose="020F0502020204030204" pitchFamily="34" charset="0"/>
              </a:rPr>
              <a:t>Ақпараттық  және медиа қолдау</a:t>
            </a:r>
            <a:endParaRPr lang="ru-RU" sz="8000" dirty="0">
              <a:solidFill>
                <a:schemeClr val="bg1"/>
              </a:solidFill>
              <a:latin typeface="Arial" panose="020B0604020202020204" pitchFamily="34" charset="0"/>
              <a:cs typeface="Arial" panose="020B0604020202020204" pitchFamily="34" charset="0"/>
            </a:endParaRPr>
          </a:p>
        </p:txBody>
      </p:sp>
      <p:pic>
        <p:nvPicPr>
          <p:cNvPr id="8" name="Picture 3" descr="C:\Users\School 9\Desktop\WhatsApp Image 2024-09-10 at 22.28.21.jpeg"/>
          <p:cNvPicPr>
            <a:picLocks noChangeAspect="1" noChangeArrowheads="1"/>
          </p:cNvPicPr>
          <p:nvPr/>
        </p:nvPicPr>
        <p:blipFill>
          <a:blip r:embed="rId3" cstate="print"/>
          <a:srcRect/>
          <a:stretch>
            <a:fillRect/>
          </a:stretch>
        </p:blipFill>
        <p:spPr bwMode="auto">
          <a:xfrm>
            <a:off x="0" y="0"/>
            <a:ext cx="1837509" cy="1628635"/>
          </a:xfrm>
          <a:prstGeom prst="ellipse">
            <a:avLst/>
          </a:prstGeom>
          <a:noFill/>
        </p:spPr>
      </p:pic>
      <p:pic>
        <p:nvPicPr>
          <p:cNvPr id="3074" name="Picture 2" descr="C:\Users\School 9\Desktop\003.jpeg"/>
          <p:cNvPicPr>
            <a:picLocks noChangeAspect="1" noChangeArrowheads="1"/>
          </p:cNvPicPr>
          <p:nvPr/>
        </p:nvPicPr>
        <p:blipFill>
          <a:blip r:embed="rId4"/>
          <a:srcRect/>
          <a:stretch>
            <a:fillRect/>
          </a:stretch>
        </p:blipFill>
        <p:spPr bwMode="auto">
          <a:xfrm>
            <a:off x="295839" y="1671706"/>
            <a:ext cx="3770811" cy="4833257"/>
          </a:xfrm>
          <a:prstGeom prst="rect">
            <a:avLst/>
          </a:prstGeom>
          <a:noFill/>
          <a:ln w="57150">
            <a:solidFill>
              <a:schemeClr val="bg1"/>
            </a:solidFill>
            <a:prstDash val="solid"/>
          </a:ln>
        </p:spPr>
      </p:pic>
      <p:pic>
        <p:nvPicPr>
          <p:cNvPr id="3075" name="Picture 3" descr="C:\Users\School 9\Desktop\004.jpeg"/>
          <p:cNvPicPr>
            <a:picLocks noChangeAspect="1" noChangeArrowheads="1"/>
          </p:cNvPicPr>
          <p:nvPr/>
        </p:nvPicPr>
        <p:blipFill>
          <a:blip r:embed="rId5"/>
          <a:srcRect/>
          <a:stretch>
            <a:fillRect/>
          </a:stretch>
        </p:blipFill>
        <p:spPr bwMode="auto">
          <a:xfrm>
            <a:off x="7977051" y="1663337"/>
            <a:ext cx="3709851" cy="4798422"/>
          </a:xfrm>
          <a:prstGeom prst="rect">
            <a:avLst/>
          </a:prstGeom>
          <a:noFill/>
          <a:ln w="57150">
            <a:solidFill>
              <a:schemeClr val="bg1"/>
            </a:solidFill>
            <a:prstDash val="solid"/>
          </a:ln>
        </p:spPr>
      </p:pic>
      <p:sp>
        <p:nvSpPr>
          <p:cNvPr id="13" name="Прямоугольник 12"/>
          <p:cNvSpPr/>
          <p:nvPr/>
        </p:nvSpPr>
        <p:spPr>
          <a:xfrm>
            <a:off x="4407045" y="2040521"/>
            <a:ext cx="3135085" cy="3170099"/>
          </a:xfrm>
          <a:prstGeom prst="rect">
            <a:avLst/>
          </a:prstGeom>
          <a:ln w="57150">
            <a:solidFill>
              <a:schemeClr val="bg1"/>
            </a:solidFill>
          </a:ln>
        </p:spPr>
        <p:txBody>
          <a:bodyPr wrap="square">
            <a:spAutoFit/>
          </a:bodyPr>
          <a:lstStyle/>
          <a:p>
            <a:pPr algn="ctr"/>
            <a:r>
              <a:rPr lang="kk-KZ" sz="4000" b="1" dirty="0">
                <a:solidFill>
                  <a:srgbClr val="0070C0"/>
                </a:solidFill>
              </a:rPr>
              <a:t>Мектеп сайты:</a:t>
            </a:r>
          </a:p>
          <a:p>
            <a:pPr algn="ctr"/>
            <a:r>
              <a:rPr lang="en-US" sz="4000" b="1" dirty="0">
                <a:solidFill>
                  <a:srgbClr val="0070C0"/>
                </a:solidFill>
              </a:rPr>
              <a:t>http://sc0013.stepnogorsk.aqmoedu.kz/</a:t>
            </a:r>
            <a:endParaRPr lang="ru-RU" sz="4000" b="1" dirty="0">
              <a:solidFill>
                <a:srgbClr val="0070C0"/>
              </a:solidFill>
            </a:endParaRPr>
          </a:p>
        </p:txBody>
      </p:sp>
    </p:spTree>
    <p:extLst>
      <p:ext uri="{BB962C8B-B14F-4D97-AF65-F5344CB8AC3E}">
        <p14:creationId xmlns:p14="http://schemas.microsoft.com/office/powerpoint/2010/main" val="1953462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642AE-F4E9-2A83-B740-C9C80A7D01D7}"/>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0551B794-1A03-2F27-5A6F-3FBF4BBA1AB8}"/>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B683CE8A-9591-9008-F173-A7EAF2284836}"/>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0" name="Содержимое 9"/>
          <p:cNvSpPr>
            <a:spLocks noGrp="1"/>
          </p:cNvSpPr>
          <p:nvPr>
            <p:ph sz="half" idx="1"/>
          </p:nvPr>
        </p:nvSpPr>
        <p:spPr>
          <a:xfrm>
            <a:off x="838200" y="2673531"/>
            <a:ext cx="5181600" cy="3503432"/>
          </a:xfrm>
        </p:spPr>
        <p:txBody>
          <a:bodyPr>
            <a:normAutofit fontScale="55000" lnSpcReduction="20000"/>
          </a:bodyPr>
          <a:lstStyle/>
          <a:p>
            <a:r>
              <a:rPr lang="ru-RU" b="1" dirty="0">
                <a:solidFill>
                  <a:srgbClr val="0070C0"/>
                </a:solidFill>
                <a:latin typeface="Times New Roman" pitchFamily="18" charset="0"/>
                <a:cs typeface="Times New Roman" pitchFamily="18" charset="0"/>
              </a:rPr>
              <a:t>1. </a:t>
            </a:r>
            <a:r>
              <a:rPr lang="ru-RU" b="1" dirty="0" err="1">
                <a:solidFill>
                  <a:srgbClr val="0070C0"/>
                </a:solidFill>
                <a:latin typeface="Times New Roman" pitchFamily="18" charset="0"/>
                <a:cs typeface="Times New Roman" pitchFamily="18" charset="0"/>
              </a:rPr>
              <a:t>Уақыттың шектеулілігі</a:t>
            </a:r>
            <a:br>
              <a:rPr lang="ru-RU" b="1" dirty="0">
                <a:solidFill>
                  <a:srgbClr val="0070C0"/>
                </a:solidFill>
                <a:latin typeface="Times New Roman" pitchFamily="18" charset="0"/>
                <a:cs typeface="Times New Roman" pitchFamily="18" charset="0"/>
              </a:rPr>
            </a:br>
            <a:r>
              <a:rPr lang="ru-RU" b="1" dirty="0" err="1">
                <a:solidFill>
                  <a:srgbClr val="0070C0"/>
                </a:solidFill>
                <a:latin typeface="Times New Roman" pitchFamily="18" charset="0"/>
                <a:cs typeface="Times New Roman" pitchFamily="18" charset="0"/>
              </a:rPr>
              <a:t>Мұғалімдер </a:t>
            </a:r>
            <a:r>
              <a:rPr lang="ru-RU" b="1" dirty="0">
                <a:solidFill>
                  <a:srgbClr val="0070C0"/>
                </a:solidFill>
                <a:latin typeface="Times New Roman" pitchFamily="18" charset="0"/>
                <a:cs typeface="Times New Roman" pitchFamily="18" charset="0"/>
              </a:rPr>
              <a:t>мен </a:t>
            </a:r>
            <a:r>
              <a:rPr lang="ru-RU" b="1" dirty="0" err="1">
                <a:solidFill>
                  <a:srgbClr val="0070C0"/>
                </a:solidFill>
                <a:latin typeface="Times New Roman" pitchFamily="18" charset="0"/>
                <a:cs typeface="Times New Roman" pitchFamily="18" charset="0"/>
              </a:rPr>
              <a:t>сынып</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жетекшілердің оқу-тәрбие процесіндегі</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жүктемесінің көптігі </a:t>
            </a:r>
            <a:r>
              <a:rPr lang="ru-RU" b="1" dirty="0">
                <a:solidFill>
                  <a:srgbClr val="0070C0"/>
                </a:solidFill>
                <a:latin typeface="Times New Roman" pitchFamily="18" charset="0"/>
                <a:cs typeface="Times New Roman" pitchFamily="18" charset="0"/>
              </a:rPr>
              <a:t>«</a:t>
            </a:r>
            <a:r>
              <a:rPr lang="ru-RU" b="1" dirty="0" err="1">
                <a:solidFill>
                  <a:srgbClr val="0070C0"/>
                </a:solidFill>
                <a:latin typeface="Times New Roman" pitchFamily="18" charset="0"/>
                <a:cs typeface="Times New Roman" pitchFamily="18" charset="0"/>
              </a:rPr>
              <a:t>Біртұтас тәрбие</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бағдарламасына жүйелі түрде уақыт бөлуге қиындық туғызады</a:t>
            </a:r>
            <a:r>
              <a:rPr lang="ru-RU" b="1" dirty="0">
                <a:solidFill>
                  <a:srgbClr val="0070C0"/>
                </a:solidFill>
                <a:latin typeface="Times New Roman" pitchFamily="18" charset="0"/>
                <a:cs typeface="Times New Roman" pitchFamily="18" charset="0"/>
              </a:rPr>
              <a:t>.</a:t>
            </a:r>
            <a:br>
              <a:rPr lang="ru-RU" b="1" dirty="0">
                <a:solidFill>
                  <a:srgbClr val="0070C0"/>
                </a:solidFill>
                <a:latin typeface="Times New Roman" pitchFamily="18" charset="0"/>
                <a:cs typeface="Times New Roman" pitchFamily="18" charset="0"/>
              </a:rPr>
            </a:br>
            <a:r>
              <a:rPr lang="ru-RU" b="1" dirty="0" err="1">
                <a:solidFill>
                  <a:srgbClr val="0070C0"/>
                </a:solidFill>
                <a:latin typeface="Times New Roman" pitchFamily="18" charset="0"/>
                <a:cs typeface="Times New Roman" pitchFamily="18" charset="0"/>
              </a:rPr>
              <a:t>Кейбір</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тәрбие шараларын</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өткізуге қажетті көрнекі құралдар, әдістемелік материалдар</a:t>
            </a:r>
            <a:r>
              <a:rPr lang="ru-RU" b="1" dirty="0">
                <a:solidFill>
                  <a:srgbClr val="0070C0"/>
                </a:solidFill>
                <a:latin typeface="Times New Roman" pitchFamily="18" charset="0"/>
                <a:cs typeface="Times New Roman" pitchFamily="18" charset="0"/>
              </a:rPr>
              <a:t> мен </a:t>
            </a:r>
            <a:r>
              <a:rPr lang="ru-RU" b="1" dirty="0" err="1">
                <a:solidFill>
                  <a:srgbClr val="0070C0"/>
                </a:solidFill>
                <a:latin typeface="Times New Roman" pitchFamily="18" charset="0"/>
                <a:cs typeface="Times New Roman" pitchFamily="18" charset="0"/>
              </a:rPr>
              <a:t>техникалық жабдықтардың болмауы</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бағдарламаның тиімділігін</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төмендетеді</a:t>
            </a:r>
            <a:r>
              <a:rPr lang="ru-RU" b="1" dirty="0">
                <a:solidFill>
                  <a:srgbClr val="0070C0"/>
                </a:solidFill>
                <a:latin typeface="Times New Roman" pitchFamily="18" charset="0"/>
                <a:cs typeface="Times New Roman" pitchFamily="18" charset="0"/>
              </a:rPr>
              <a:t>.</a:t>
            </a:r>
          </a:p>
          <a:p>
            <a:r>
              <a:rPr lang="ru-RU" b="1" dirty="0">
                <a:solidFill>
                  <a:srgbClr val="0070C0"/>
                </a:solidFill>
                <a:latin typeface="Times New Roman" pitchFamily="18" charset="0"/>
                <a:cs typeface="Times New Roman" pitchFamily="18" charset="0"/>
              </a:rPr>
              <a:t>2. </a:t>
            </a:r>
            <a:r>
              <a:rPr lang="ru-RU" b="1" dirty="0" err="1">
                <a:solidFill>
                  <a:srgbClr val="0070C0"/>
                </a:solidFill>
                <a:latin typeface="Times New Roman" pitchFamily="18" charset="0"/>
                <a:cs typeface="Times New Roman" pitchFamily="18" charset="0"/>
              </a:rPr>
              <a:t>Ата-аналардың белсенділігінің төмендігі</a:t>
            </a:r>
            <a:br>
              <a:rPr lang="ru-RU" b="1" dirty="0">
                <a:solidFill>
                  <a:srgbClr val="0070C0"/>
                </a:solidFill>
                <a:latin typeface="Times New Roman" pitchFamily="18" charset="0"/>
                <a:cs typeface="Times New Roman" pitchFamily="18" charset="0"/>
              </a:rPr>
            </a:br>
            <a:r>
              <a:rPr lang="ru-RU" b="1" dirty="0" err="1">
                <a:solidFill>
                  <a:srgbClr val="0070C0"/>
                </a:solidFill>
                <a:latin typeface="Times New Roman" pitchFamily="18" charset="0"/>
                <a:cs typeface="Times New Roman" pitchFamily="18" charset="0"/>
              </a:rPr>
              <a:t>Кейбір</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ата-аналардың мектептегі</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тәрбие процесіне</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немқұрайлы қарауы, өткізілетін іс-шараларға қатыспауы бағдарламаны толыққанды жүзеге асыруға кедергі</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келтіреді</a:t>
            </a:r>
            <a:r>
              <a:rPr lang="ru-RU" b="1" dirty="0">
                <a:solidFill>
                  <a:srgbClr val="0070C0"/>
                </a:solidFill>
                <a:latin typeface="Times New Roman" pitchFamily="18" charset="0"/>
                <a:cs typeface="Times New Roman" pitchFamily="18" charset="0"/>
              </a:rPr>
              <a:t>.</a:t>
            </a:r>
          </a:p>
          <a:p>
            <a:r>
              <a:rPr lang="ru-RU" b="1" dirty="0">
                <a:solidFill>
                  <a:srgbClr val="0070C0"/>
                </a:solidFill>
                <a:latin typeface="Times New Roman" pitchFamily="18" charset="0"/>
                <a:cs typeface="Times New Roman" pitchFamily="18" charset="0"/>
              </a:rPr>
              <a:t>3. </a:t>
            </a:r>
            <a:r>
              <a:rPr lang="ru-RU" b="1" dirty="0" err="1">
                <a:solidFill>
                  <a:srgbClr val="0070C0"/>
                </a:solidFill>
                <a:latin typeface="Times New Roman" pitchFamily="18" charset="0"/>
                <a:cs typeface="Times New Roman" pitchFamily="18" charset="0"/>
              </a:rPr>
              <a:t>Әлеуметтік желілерді</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сапалы</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жүргізетін маманның жоқ болуы</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Ол</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міндетті</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мектептің қызметкерлеріне жүктелуі.</a:t>
            </a:r>
            <a:endParaRPr lang="ru-RU" b="1" dirty="0">
              <a:solidFill>
                <a:srgbClr val="0070C0"/>
              </a:solidFill>
              <a:latin typeface="Times New Roman" pitchFamily="18" charset="0"/>
              <a:cs typeface="Times New Roman" pitchFamily="18" charset="0"/>
            </a:endParaRPr>
          </a:p>
          <a:p>
            <a:endParaRPr lang="ru-RU" dirty="0"/>
          </a:p>
        </p:txBody>
      </p:sp>
      <p:sp>
        <p:nvSpPr>
          <p:cNvPr id="13" name="Содержимое 12"/>
          <p:cNvSpPr>
            <a:spLocks noGrp="1"/>
          </p:cNvSpPr>
          <p:nvPr>
            <p:ph sz="half" idx="2"/>
          </p:nvPr>
        </p:nvSpPr>
        <p:spPr>
          <a:xfrm>
            <a:off x="6172200" y="2725783"/>
            <a:ext cx="5181600" cy="3204754"/>
          </a:xfrm>
        </p:spPr>
        <p:txBody>
          <a:bodyPr>
            <a:normAutofit fontScale="55000" lnSpcReduction="20000"/>
          </a:bodyPr>
          <a:lstStyle/>
          <a:p>
            <a:r>
              <a:rPr lang="ru-RU" b="1" dirty="0">
                <a:solidFill>
                  <a:srgbClr val="0070C0"/>
                </a:solidFill>
                <a:latin typeface="Times New Roman" pitchFamily="18" charset="0"/>
                <a:cs typeface="Times New Roman" pitchFamily="18" charset="0"/>
              </a:rPr>
              <a:t>1. </a:t>
            </a:r>
            <a:r>
              <a:rPr lang="ru-RU" b="1" dirty="0" err="1">
                <a:solidFill>
                  <a:srgbClr val="0070C0"/>
                </a:solidFill>
                <a:latin typeface="Times New Roman" pitchFamily="18" charset="0"/>
                <a:cs typeface="Times New Roman" pitchFamily="18" charset="0"/>
              </a:rPr>
              <a:t>Уақыттың шектеулігі</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мәселесін шешу</a:t>
            </a:r>
            <a:endParaRPr lang="ru-RU" b="1" dirty="0">
              <a:solidFill>
                <a:srgbClr val="0070C0"/>
              </a:solidFill>
              <a:latin typeface="Times New Roman" pitchFamily="18" charset="0"/>
              <a:cs typeface="Times New Roman" pitchFamily="18" charset="0"/>
            </a:endParaRPr>
          </a:p>
          <a:p>
            <a:r>
              <a:rPr lang="ru-RU" b="1" dirty="0" err="1">
                <a:solidFill>
                  <a:srgbClr val="0070C0"/>
                </a:solidFill>
                <a:latin typeface="Times New Roman" pitchFamily="18" charset="0"/>
                <a:cs typeface="Times New Roman" pitchFamily="18" charset="0"/>
              </a:rPr>
              <a:t>Сынып</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жетекшілерге</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арналған нақты, оңтайлы жоспарлау</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құралдарын ұсыну.</a:t>
            </a:r>
            <a:endParaRPr lang="ru-RU" b="1" dirty="0">
              <a:solidFill>
                <a:srgbClr val="0070C0"/>
              </a:solidFill>
              <a:latin typeface="Times New Roman" pitchFamily="18" charset="0"/>
              <a:cs typeface="Times New Roman" pitchFamily="18" charset="0"/>
            </a:endParaRPr>
          </a:p>
          <a:p>
            <a:r>
              <a:rPr lang="kk-KZ" b="1" dirty="0">
                <a:solidFill>
                  <a:srgbClr val="0070C0"/>
                </a:solidFill>
                <a:latin typeface="Times New Roman" pitchFamily="18" charset="0"/>
                <a:cs typeface="Times New Roman" pitchFamily="18" charset="0"/>
              </a:rPr>
              <a:t>2.</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Ата-аналардың белсенділігінің төмендігін жою</a:t>
            </a:r>
            <a:endParaRPr lang="ru-RU" b="1" dirty="0">
              <a:solidFill>
                <a:srgbClr val="0070C0"/>
              </a:solidFill>
              <a:latin typeface="Times New Roman" pitchFamily="18" charset="0"/>
              <a:cs typeface="Times New Roman" pitchFamily="18" charset="0"/>
            </a:endParaRPr>
          </a:p>
          <a:p>
            <a:r>
              <a:rPr lang="ru-RU" b="1" dirty="0" err="1">
                <a:solidFill>
                  <a:srgbClr val="0070C0"/>
                </a:solidFill>
                <a:latin typeface="Times New Roman" pitchFamily="18" charset="0"/>
                <a:cs typeface="Times New Roman" pitchFamily="18" charset="0"/>
              </a:rPr>
              <a:t>Ата-аналармен</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кері</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байланыс</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орнату</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арқылы сенімді</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қарым-қатынас қалыптастыру.</a:t>
            </a:r>
            <a:endParaRPr lang="ru-RU" b="1" dirty="0">
              <a:solidFill>
                <a:srgbClr val="0070C0"/>
              </a:solidFill>
              <a:latin typeface="Times New Roman" pitchFamily="18" charset="0"/>
              <a:cs typeface="Times New Roman" pitchFamily="18" charset="0"/>
            </a:endParaRPr>
          </a:p>
          <a:p>
            <a:r>
              <a:rPr lang="ru-RU" b="1" dirty="0" err="1">
                <a:solidFill>
                  <a:srgbClr val="0070C0"/>
                </a:solidFill>
                <a:latin typeface="Times New Roman" pitchFamily="18" charset="0"/>
                <a:cs typeface="Times New Roman" pitchFamily="18" charset="0"/>
              </a:rPr>
              <a:t>Тәрбиелік іс-шараларға ата-аналарды</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жоспарлау</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кезеңінен бастап</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тарту</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Ата-аналарға арналған марапаттау</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жүйесін дамыту</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(алғыс хаттар</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мақтау қағаздары, </a:t>
            </a:r>
            <a:r>
              <a:rPr lang="ru-RU" b="1" dirty="0">
                <a:solidFill>
                  <a:srgbClr val="0070C0"/>
                </a:solidFill>
                <a:latin typeface="Times New Roman" pitchFamily="18" charset="0"/>
                <a:cs typeface="Times New Roman" pitchFamily="18" charset="0"/>
              </a:rPr>
              <a:t>"</a:t>
            </a:r>
            <a:r>
              <a:rPr lang="ru-RU" b="1" dirty="0" err="1">
                <a:solidFill>
                  <a:srgbClr val="0070C0"/>
                </a:solidFill>
                <a:latin typeface="Times New Roman" pitchFamily="18" charset="0"/>
                <a:cs typeface="Times New Roman" pitchFamily="18" charset="0"/>
              </a:rPr>
              <a:t>Белсенді</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ата-ана</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атағы </a:t>
            </a:r>
            <a:r>
              <a:rPr lang="ru-RU" b="1" dirty="0">
                <a:solidFill>
                  <a:srgbClr val="0070C0"/>
                </a:solidFill>
                <a:latin typeface="Times New Roman" pitchFamily="18" charset="0"/>
                <a:cs typeface="Times New Roman" pitchFamily="18" charset="0"/>
              </a:rPr>
              <a:t>т.б.).</a:t>
            </a:r>
          </a:p>
          <a:p>
            <a:r>
              <a:rPr lang="ru-RU" b="1" dirty="0">
                <a:solidFill>
                  <a:srgbClr val="0070C0"/>
                </a:solidFill>
                <a:latin typeface="Times New Roman" pitchFamily="18" charset="0"/>
                <a:cs typeface="Times New Roman" pitchFamily="18" charset="0"/>
              </a:rPr>
              <a:t>  3. </a:t>
            </a:r>
            <a:r>
              <a:rPr lang="ru-RU" b="1" dirty="0" err="1">
                <a:solidFill>
                  <a:srgbClr val="0070C0"/>
                </a:solidFill>
                <a:latin typeface="Times New Roman" pitchFamily="18" charset="0"/>
                <a:cs typeface="Times New Roman" pitchFamily="18" charset="0"/>
              </a:rPr>
              <a:t>Әлеуметтік желілерді</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сапалы</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жүргізу үшін мектеп</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ұстаздарына контент</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жасау</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үшін  арнайы</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оқу өткізіп, </a:t>
            </a:r>
            <a:r>
              <a:rPr lang="ru-RU" b="1" dirty="0">
                <a:solidFill>
                  <a:srgbClr val="0070C0"/>
                </a:solidFill>
                <a:latin typeface="Times New Roman" pitchFamily="18" charset="0"/>
                <a:cs typeface="Times New Roman" pitchFamily="18" charset="0"/>
              </a:rPr>
              <a:t>оны </a:t>
            </a:r>
            <a:r>
              <a:rPr lang="ru-RU" b="1" dirty="0" err="1">
                <a:solidFill>
                  <a:srgbClr val="0070C0"/>
                </a:solidFill>
                <a:latin typeface="Times New Roman" pitchFamily="18" charset="0"/>
                <a:cs typeface="Times New Roman" pitchFamily="18" charset="0"/>
              </a:rPr>
              <a:t>жауапты</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маман</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ретінде</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бекіту</a:t>
            </a:r>
            <a:r>
              <a:rPr lang="ru-RU" b="1" dirty="0">
                <a:solidFill>
                  <a:srgbClr val="0070C0"/>
                </a:solidFill>
                <a:latin typeface="Times New Roman" pitchFamily="18" charset="0"/>
                <a:cs typeface="Times New Roman" pitchFamily="18" charset="0"/>
              </a:rPr>
              <a:t> </a:t>
            </a:r>
            <a:r>
              <a:rPr lang="ru-RU" b="1" dirty="0" err="1">
                <a:solidFill>
                  <a:srgbClr val="0070C0"/>
                </a:solidFill>
                <a:latin typeface="Times New Roman" pitchFamily="18" charset="0"/>
                <a:cs typeface="Times New Roman" pitchFamily="18" charset="0"/>
              </a:rPr>
              <a:t>ұсынылады</a:t>
            </a:r>
            <a:r>
              <a:rPr lang="ru-RU" b="1" dirty="0">
                <a:solidFill>
                  <a:srgbClr val="0070C0"/>
                </a:solidFill>
                <a:latin typeface="Times New Roman" pitchFamily="18" charset="0"/>
                <a:cs typeface="Times New Roman" pitchFamily="18" charset="0"/>
              </a:rPr>
              <a:t>.</a:t>
            </a:r>
          </a:p>
          <a:p>
            <a:endParaRPr lang="ru-RU" dirty="0"/>
          </a:p>
        </p:txBody>
      </p:sp>
      <p:sp>
        <p:nvSpPr>
          <p:cNvPr id="2" name="Номер слайда 1">
            <a:extLst>
              <a:ext uri="{FF2B5EF4-FFF2-40B4-BE49-F238E27FC236}">
                <a16:creationId xmlns:a16="http://schemas.microsoft.com/office/drawing/2014/main" id="{6D87DEB6-5FB6-836B-E4CC-2187E3E93183}"/>
              </a:ext>
            </a:extLst>
          </p:cNvPr>
          <p:cNvSpPr>
            <a:spLocks noGrp="1"/>
          </p:cNvSpPr>
          <p:nvPr>
            <p:ph type="sldNum" sz="quarter" idx="12"/>
          </p:nvPr>
        </p:nvSpPr>
        <p:spPr/>
        <p:txBody>
          <a:bodyPr/>
          <a:lstStyle/>
          <a:p>
            <a:fld id="{48F63A3B-78C7-47BE-AE5E-E10140E04643}" type="slidenum">
              <a:rPr lang="en-US" smtClean="0"/>
              <a:pPr/>
              <a:t>18</a:t>
            </a:fld>
            <a:endParaRPr lang="en-US" dirty="0"/>
          </a:p>
        </p:txBody>
      </p:sp>
      <p:sp>
        <p:nvSpPr>
          <p:cNvPr id="4" name="Freeform 12">
            <a:extLst>
              <a:ext uri="{FF2B5EF4-FFF2-40B4-BE49-F238E27FC236}">
                <a16:creationId xmlns:a16="http://schemas.microsoft.com/office/drawing/2014/main" id="{C2E497A6-1CAA-13F3-7D5D-7A40DBBBA317}"/>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8660632F-087A-CFA3-DA9C-BFC66BD94493}"/>
              </a:ext>
            </a:extLst>
          </p:cNvPr>
          <p:cNvSpPr txBox="1"/>
          <p:nvPr/>
        </p:nvSpPr>
        <p:spPr>
          <a:xfrm>
            <a:off x="2169056" y="505539"/>
            <a:ext cx="10297509" cy="584775"/>
          </a:xfrm>
          <a:prstGeom prst="rect">
            <a:avLst/>
          </a:prstGeom>
          <a:noFill/>
        </p:spPr>
        <p:txBody>
          <a:bodyPr wrap="square" rtlCol="0">
            <a:spAutoFit/>
          </a:bodyPr>
          <a:lstStyle/>
          <a:p>
            <a:r>
              <a:rPr lang="kk-KZ" sz="3200" dirty="0">
                <a:solidFill>
                  <a:schemeClr val="bg1"/>
                </a:solidFill>
                <a:effectLst/>
                <a:latin typeface="Times New Roman" panose="02020603050405020304" pitchFamily="18" charset="0"/>
                <a:ea typeface="Calibri" panose="020F0502020204030204" pitchFamily="34" charset="0"/>
              </a:rPr>
              <a:t>«Біртұтас тәрбие» бағдарламасы</a:t>
            </a:r>
            <a:endParaRPr lang="ru-RU" sz="80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69898E2-FA5A-460C-2D68-0382487A693F}"/>
              </a:ext>
            </a:extLst>
          </p:cNvPr>
          <p:cNvSpPr txBox="1"/>
          <p:nvPr/>
        </p:nvSpPr>
        <p:spPr>
          <a:xfrm>
            <a:off x="880654" y="1755745"/>
            <a:ext cx="4842934" cy="1200329"/>
          </a:xfrm>
          <a:prstGeom prst="rect">
            <a:avLst/>
          </a:prstGeom>
          <a:noFill/>
        </p:spPr>
        <p:txBody>
          <a:bodyPr wrap="square" rtlCol="0">
            <a:spAutoFit/>
          </a:bodyPr>
          <a:lstStyle/>
          <a:p>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Жүзеге асыру</a:t>
            </a:r>
            <a:r>
              <a:rPr lang="ru-RU" sz="1800" b="1" kern="100" dirty="0">
                <a:solidFill>
                  <a:srgbClr val="002060"/>
                </a:solidFill>
                <a:effectLst/>
                <a:latin typeface="Times New Roman" pitchFamily="18" charset="0"/>
                <a:ea typeface="Calibri" panose="020F0502020204030204" pitchFamily="34" charset="0"/>
                <a:cs typeface="Times New Roman" pitchFamily="18" charset="0"/>
              </a:rPr>
              <a:t> </a:t>
            </a:r>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барысындағы қиындықтар</a:t>
            </a:r>
            <a:br>
              <a:rPr lang="ru-RU" sz="1800" b="1" kern="100" dirty="0">
                <a:solidFill>
                  <a:srgbClr val="002060"/>
                </a:solidFill>
                <a:effectLst/>
                <a:latin typeface="Times New Roman" pitchFamily="18" charset="0"/>
                <a:ea typeface="Calibri" panose="020F0502020204030204" pitchFamily="34" charset="0"/>
                <a:cs typeface="Times New Roman" pitchFamily="18" charset="0"/>
              </a:rPr>
            </a:br>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туындаған қиындықты көрсету</a:t>
            </a:r>
            <a:endParaRPr lang="ru-RU" sz="1800" b="1" kern="100" dirty="0">
              <a:solidFill>
                <a:srgbClr val="002060"/>
              </a:solidFill>
              <a:effectLst/>
              <a:latin typeface="Times New Roman" pitchFamily="18" charset="0"/>
              <a:ea typeface="Calibri" panose="020F0502020204030204" pitchFamily="34" charset="0"/>
              <a:cs typeface="Times New Roman" pitchFamily="18" charset="0"/>
            </a:endParaRPr>
          </a:p>
          <a:p>
            <a:pPr algn="l"/>
            <a:br>
              <a:rPr lang="kk-KZ" dirty="0"/>
            </a:br>
            <a:endParaRPr lang="ru-RU" dirty="0"/>
          </a:p>
        </p:txBody>
      </p:sp>
      <p:pic>
        <p:nvPicPr>
          <p:cNvPr id="14" name="Picture 3" descr="C:\Users\School 9\Desktop\WhatsApp Image 2024-09-10 at 22.28.21.jpeg"/>
          <p:cNvPicPr>
            <a:picLocks noChangeAspect="1" noChangeArrowheads="1"/>
          </p:cNvPicPr>
          <p:nvPr/>
        </p:nvPicPr>
        <p:blipFill>
          <a:blip r:embed="rId3" cstate="print"/>
          <a:srcRect/>
          <a:stretch>
            <a:fillRect/>
          </a:stretch>
        </p:blipFill>
        <p:spPr bwMode="auto">
          <a:xfrm>
            <a:off x="0" y="0"/>
            <a:ext cx="1811383" cy="1605479"/>
          </a:xfrm>
          <a:prstGeom prst="ellipse">
            <a:avLst/>
          </a:prstGeom>
          <a:noFill/>
        </p:spPr>
      </p:pic>
      <p:sp>
        <p:nvSpPr>
          <p:cNvPr id="16" name="TextBox 15">
            <a:extLst>
              <a:ext uri="{FF2B5EF4-FFF2-40B4-BE49-F238E27FC236}">
                <a16:creationId xmlns:a16="http://schemas.microsoft.com/office/drawing/2014/main" id="{669898E2-FA5A-460C-2D68-0382487A693F}"/>
              </a:ext>
            </a:extLst>
          </p:cNvPr>
          <p:cNvSpPr txBox="1"/>
          <p:nvPr/>
        </p:nvSpPr>
        <p:spPr>
          <a:xfrm>
            <a:off x="6388825" y="1768808"/>
            <a:ext cx="4842934" cy="1200329"/>
          </a:xfrm>
          <a:prstGeom prst="rect">
            <a:avLst/>
          </a:prstGeom>
          <a:noFill/>
        </p:spPr>
        <p:txBody>
          <a:bodyPr wrap="square" rtlCol="0">
            <a:spAutoFit/>
          </a:bodyPr>
          <a:lstStyle/>
          <a:p>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Жүзеге асыру</a:t>
            </a:r>
            <a:r>
              <a:rPr lang="ru-RU" sz="1800" b="1" kern="100" dirty="0">
                <a:solidFill>
                  <a:srgbClr val="002060"/>
                </a:solidFill>
                <a:effectLst/>
                <a:latin typeface="Times New Roman" pitchFamily="18" charset="0"/>
                <a:ea typeface="Calibri" panose="020F0502020204030204" pitchFamily="34" charset="0"/>
                <a:cs typeface="Times New Roman" pitchFamily="18" charset="0"/>
              </a:rPr>
              <a:t> </a:t>
            </a:r>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барысындағы қиындықтар</a:t>
            </a:r>
            <a:br>
              <a:rPr lang="ru-RU" sz="1800" b="1" kern="100" dirty="0">
                <a:solidFill>
                  <a:srgbClr val="002060"/>
                </a:solidFill>
                <a:effectLst/>
                <a:latin typeface="Times New Roman" pitchFamily="18" charset="0"/>
                <a:ea typeface="Calibri" panose="020F0502020204030204" pitchFamily="34" charset="0"/>
                <a:cs typeface="Times New Roman" pitchFamily="18" charset="0"/>
              </a:rPr>
            </a:br>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туындаған қиындықтардың шешу</a:t>
            </a:r>
            <a:r>
              <a:rPr lang="ru-RU" sz="1800" b="1" kern="100" dirty="0">
                <a:solidFill>
                  <a:srgbClr val="002060"/>
                </a:solidFill>
                <a:effectLst/>
                <a:latin typeface="Times New Roman" pitchFamily="18" charset="0"/>
                <a:ea typeface="Calibri" panose="020F0502020204030204" pitchFamily="34" charset="0"/>
                <a:cs typeface="Times New Roman" pitchFamily="18" charset="0"/>
              </a:rPr>
              <a:t> </a:t>
            </a:r>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жолдары</a:t>
            </a:r>
            <a:endParaRPr lang="ru-RU" sz="1800" b="1" kern="100" dirty="0">
              <a:solidFill>
                <a:srgbClr val="002060"/>
              </a:solidFill>
              <a:effectLst/>
              <a:latin typeface="Times New Roman" pitchFamily="18" charset="0"/>
              <a:ea typeface="Calibri" panose="020F0502020204030204" pitchFamily="34" charset="0"/>
              <a:cs typeface="Times New Roman" pitchFamily="18" charset="0"/>
            </a:endParaRPr>
          </a:p>
          <a:p>
            <a:pPr algn="l"/>
            <a:br>
              <a:rPr lang="kk-KZ" dirty="0"/>
            </a:br>
            <a:endParaRPr lang="ru-RU" dirty="0"/>
          </a:p>
        </p:txBody>
      </p:sp>
    </p:spTree>
    <p:extLst>
      <p:ext uri="{BB962C8B-B14F-4D97-AF65-F5344CB8AC3E}">
        <p14:creationId xmlns:p14="http://schemas.microsoft.com/office/powerpoint/2010/main" val="2345094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638697" y="261257"/>
            <a:ext cx="7168116"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Қыркүйек -қазан айларында буллингтің алдын алу бағытындағы </a:t>
            </a:r>
            <a:endParaRPr kumimoji="0" lang="ru-RU" b="0" i="0" u="none" strike="noStrike" cap="none" normalizeH="0" baseline="0" dirty="0">
              <a:ln>
                <a:noFill/>
              </a:ln>
              <a:solidFill>
                <a:srgbClr val="0070C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b="1" i="0" u="none" strike="noStrike" cap="none" normalizeH="0" baseline="0" dirty="0">
                <a:ln>
                  <a:noFill/>
                </a:ln>
                <a:solidFill>
                  <a:srgbClr val="0070C0"/>
                </a:solidFill>
                <a:effectLst/>
                <a:latin typeface="Times New Roman" pitchFamily="18" charset="0"/>
                <a:ea typeface="Calibri" pitchFamily="34" charset="0"/>
                <a:cs typeface="Times New Roman" pitchFamily="18" charset="0"/>
              </a:rPr>
              <a:t>педагогикалық-психологиялық қолдау іс-шаралары</a:t>
            </a:r>
            <a:endParaRPr kumimoji="0" lang="kk-KZ" b="0" i="0" u="none" strike="noStrike" cap="none" normalizeH="0" baseline="0" dirty="0">
              <a:ln>
                <a:noFill/>
              </a:ln>
              <a:solidFill>
                <a:srgbClr val="0070C0"/>
              </a:solidFill>
              <a:effectLst/>
              <a:latin typeface="Arial" pitchFamily="34" charset="0"/>
              <a:cs typeface="Arial" pitchFamily="34" charset="0"/>
            </a:endParaRPr>
          </a:p>
        </p:txBody>
      </p:sp>
      <p:sp>
        <p:nvSpPr>
          <p:cNvPr id="4" name="TextBox 3"/>
          <p:cNvSpPr txBox="1"/>
          <p:nvPr/>
        </p:nvSpPr>
        <p:spPr>
          <a:xfrm>
            <a:off x="1236617" y="1471749"/>
            <a:ext cx="184731" cy="369332"/>
          </a:xfrm>
          <a:prstGeom prst="rect">
            <a:avLst/>
          </a:prstGeom>
          <a:noFill/>
        </p:spPr>
        <p:txBody>
          <a:bodyPr wrap="none" rtlCol="0">
            <a:spAutoFit/>
          </a:bodyPr>
          <a:lstStyle/>
          <a:p>
            <a:endParaRPr lang="ru-RU" dirty="0"/>
          </a:p>
        </p:txBody>
      </p:sp>
      <p:sp>
        <p:nvSpPr>
          <p:cNvPr id="1027" name="Rectangle 3"/>
          <p:cNvSpPr>
            <a:spLocks noChangeArrowheads="1"/>
          </p:cNvSpPr>
          <p:nvPr/>
        </p:nvSpPr>
        <p:spPr bwMode="auto">
          <a:xfrm>
            <a:off x="750288" y="966651"/>
            <a:ext cx="10135426"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Қыркүйек-қазан  айларында:</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Баланы жәбірлеудің (буллингтің) профилактикасы қағидаларын бекіту туралы Қазақстан Республикасы Оқу-ағарту министрінің 2022 жылғы 21 желтоқсандағы № 506 бұйрығына сәйкес мектебімізде 02.09.2024 жылы №70/1    бұйрығы  шығарылды. Онымен бірге мектепте  11.09.2024жылы психологиялық  қызмет тобын құру туралы №95 бұйрығы шығарылды және жоспары еңгізілді.  </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600" b="1"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2024-2025 оқу жылына арнайы </a:t>
            </a:r>
            <a:endParaRPr kumimoji="0" lang="ru-RU" sz="16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sz="16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1-11 сынып оқушыларымен «Буллингке жол жоқ!» атты тәрбие сағаттары өткізілді,  9-11 сыныптар аралығында «Жасөспірімдер мінез-құлқының суициттік бағыттылығын зерттеу» сауалнама 5- 11сыныптармен  өткізілді, 1  және 5 сыныптармен мектепке бейімделу диагностикасы жүргізілді.   «Мінез сипаттарын акцентуациялау»  - 7 сыныптармен диагностикасы жүргізілді, 1-11 сыныптар арсында «Бұрымды қыз» челленджі  ұйымдастырылды,  «Бала қаіпсіздігі-қоғам болашағы»  атты жалпы ата-аналар жиналысы 27.09.2024 жылы  өткізілді. Еңбек күніне орай «Адал еңбектің ерен ері» атты ұрпақтар кездесуі ардагерлер мен 11 сынып оқушыларының қатысуымен ұйымдастырылып өткізілді,  1-11 сыныптар арасында «Ақындар айтысы» ұйымдастырылды. 04 қазан күні мектебімізде өзін өзі басқару күні ойдағыдай өтті.</a:t>
            </a:r>
            <a:endParaRPr kumimoji="0" lang="kk-KZ" sz="1600" b="0" i="0" u="none" strike="noStrike" cap="none" normalizeH="0" baseline="0" dirty="0">
              <a:ln>
                <a:noFill/>
              </a:ln>
              <a:solidFill>
                <a:schemeClr val="tx1"/>
              </a:solidFill>
              <a:effectLst/>
              <a:latin typeface="Times New Roman" pitchFamily="18" charset="0"/>
              <a:cs typeface="Times New Roman" pitchFamily="18" charset="0"/>
            </a:endParaRPr>
          </a:p>
        </p:txBody>
      </p:sp>
      <p:pic>
        <p:nvPicPr>
          <p:cNvPr id="5" name="Picture 3" descr="C:\Users\School 9\Desktop\WhatsApp Image 2024-09-10 at 22.28.21.jpeg"/>
          <p:cNvPicPr>
            <a:picLocks noChangeAspect="1" noChangeArrowheads="1"/>
          </p:cNvPicPr>
          <p:nvPr/>
        </p:nvPicPr>
        <p:blipFill>
          <a:blip r:embed="rId2" cstate="print"/>
          <a:srcRect/>
          <a:stretch>
            <a:fillRect/>
          </a:stretch>
        </p:blipFill>
        <p:spPr bwMode="auto">
          <a:xfrm>
            <a:off x="0" y="121920"/>
            <a:ext cx="1497874" cy="1327607"/>
          </a:xfrm>
          <a:prstGeom prst="ellipse">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367246" y="261257"/>
            <a:ext cx="9986554" cy="5915706"/>
          </a:xfrm>
        </p:spPr>
        <p:txBody>
          <a:bodyPr>
            <a:normAutofit fontScale="47500" lnSpcReduction="20000"/>
          </a:bodyPr>
          <a:lstStyle/>
          <a:p>
            <a:r>
              <a:rPr lang="kk-KZ" sz="2500" b="1" dirty="0">
                <a:latin typeface="Times New Roman" pitchFamily="18" charset="0"/>
                <a:cs typeface="Times New Roman" pitchFamily="18" charset="0"/>
              </a:rPr>
              <a:t>Қазан айында</a:t>
            </a:r>
            <a:r>
              <a:rPr lang="kk-KZ" sz="2500" dirty="0">
                <a:latin typeface="Times New Roman" pitchFamily="18" charset="0"/>
                <a:cs typeface="Times New Roman" pitchFamily="18" charset="0"/>
              </a:rPr>
              <a:t> күзгі демалыс уақытында балаларлың қауіпсіздігін және құқық бұзушылықтың алдын алу мақсатында 0-11 сынып арасында «Нұсқаулық» жүргізіліп, балаларға таныстырылды.     </a:t>
            </a:r>
            <a:endParaRPr lang="ru-RU" sz="2500" dirty="0">
              <a:latin typeface="Times New Roman" pitchFamily="18" charset="0"/>
              <a:cs typeface="Times New Roman" pitchFamily="18" charset="0"/>
            </a:endParaRPr>
          </a:p>
          <a:p>
            <a:r>
              <a:rPr lang="kk-KZ" sz="2500" b="1" dirty="0">
                <a:latin typeface="Times New Roman" pitchFamily="18" charset="0"/>
                <a:cs typeface="Times New Roman" pitchFamily="18" charset="0"/>
              </a:rPr>
              <a:t>Қазан айында:  </a:t>
            </a:r>
            <a:endParaRPr lang="ru-RU" sz="2500" dirty="0">
              <a:latin typeface="Times New Roman" pitchFamily="18" charset="0"/>
              <a:cs typeface="Times New Roman" pitchFamily="18" charset="0"/>
            </a:endParaRPr>
          </a:p>
          <a:p>
            <a:r>
              <a:rPr lang="kk-KZ" sz="2500" dirty="0">
                <a:latin typeface="Times New Roman" pitchFamily="18" charset="0"/>
                <a:cs typeface="Times New Roman" pitchFamily="18" charset="0"/>
              </a:rPr>
              <a:t>Күзгі демалысты  тиімді өткізу және</a:t>
            </a:r>
            <a:r>
              <a:rPr lang="kk-KZ" sz="2500" b="1" dirty="0">
                <a:latin typeface="Times New Roman" pitchFamily="18" charset="0"/>
                <a:cs typeface="Times New Roman" pitchFamily="18" charset="0"/>
              </a:rPr>
              <a:t>  қ</a:t>
            </a:r>
            <a:r>
              <a:rPr lang="kk-KZ" sz="2500" dirty="0">
                <a:latin typeface="Times New Roman" pitchFamily="18" charset="0"/>
                <a:cs typeface="Times New Roman" pitchFamily="18" charset="0"/>
              </a:rPr>
              <a:t>ылмыстың алдын алу бойынша сынып жетекшілер балалармен қаламыздың көрікті жерлеріне саяхат жасады. </a:t>
            </a:r>
            <a:endParaRPr lang="ru-RU" sz="2500" dirty="0">
              <a:latin typeface="Times New Roman" pitchFamily="18" charset="0"/>
              <a:cs typeface="Times New Roman" pitchFamily="18" charset="0"/>
            </a:endParaRPr>
          </a:p>
          <a:p>
            <a:r>
              <a:rPr lang="kk-KZ" sz="2500" u="sng" dirty="0">
                <a:latin typeface="Times New Roman" pitchFamily="18" charset="0"/>
                <a:cs typeface="Times New Roman" pitchFamily="18" charset="0"/>
                <a:hlinkClick r:id="rId2"/>
              </a:rPr>
              <a:t>https://www.instagram.com/reel/DBwHBteNUmH/?igsh=cTFlczgzOTlnOWt3</a:t>
            </a:r>
            <a:r>
              <a:rPr lang="kk-KZ" sz="2500" dirty="0">
                <a:latin typeface="Times New Roman" pitchFamily="18" charset="0"/>
                <a:cs typeface="Times New Roman" pitchFamily="18" charset="0"/>
              </a:rPr>
              <a:t> </a:t>
            </a:r>
            <a:endParaRPr lang="ru-RU" sz="2500" dirty="0">
              <a:latin typeface="Times New Roman" pitchFamily="18" charset="0"/>
              <a:cs typeface="Times New Roman" pitchFamily="18" charset="0"/>
            </a:endParaRPr>
          </a:p>
          <a:p>
            <a:r>
              <a:rPr lang="kk-KZ" sz="2500" dirty="0">
                <a:latin typeface="Times New Roman" pitchFamily="18" charset="0"/>
                <a:cs typeface="Times New Roman" pitchFamily="18" charset="0"/>
              </a:rPr>
              <a:t>31.10.2024ж  Мектеп психологі  Р.Хавсамет 8- сынып оқушыларына  «Мен өмірді таңдаймын» тренинг өткізді</a:t>
            </a:r>
            <a:endParaRPr lang="ru-RU" sz="2500" dirty="0">
              <a:latin typeface="Times New Roman" pitchFamily="18" charset="0"/>
              <a:cs typeface="Times New Roman" pitchFamily="18" charset="0"/>
            </a:endParaRPr>
          </a:p>
          <a:p>
            <a:r>
              <a:rPr lang="kk-KZ" sz="2500" u="sng" dirty="0">
                <a:latin typeface="Times New Roman" pitchFamily="18" charset="0"/>
                <a:cs typeface="Times New Roman" pitchFamily="18" charset="0"/>
                <a:hlinkClick r:id="rId3"/>
              </a:rPr>
              <a:t>https://www.instagram.com/reel/DByQWTqR_pt/?igsh=MTlydG1iOTI0ZGZjNg</a:t>
            </a:r>
            <a:r>
              <a:rPr lang="kk-KZ" sz="2500" dirty="0">
                <a:latin typeface="Times New Roman" pitchFamily="18" charset="0"/>
                <a:cs typeface="Times New Roman" pitchFamily="18" charset="0"/>
              </a:rPr>
              <a:t>== </a:t>
            </a:r>
            <a:endParaRPr lang="ru-RU" sz="2500" dirty="0">
              <a:latin typeface="Times New Roman" pitchFamily="18" charset="0"/>
              <a:cs typeface="Times New Roman" pitchFamily="18" charset="0"/>
            </a:endParaRPr>
          </a:p>
          <a:p>
            <a:r>
              <a:rPr lang="kk-KZ" sz="2500" dirty="0">
                <a:latin typeface="Times New Roman" pitchFamily="18" charset="0"/>
                <a:cs typeface="Times New Roman" pitchFamily="18" charset="0"/>
              </a:rPr>
              <a:t>Күзгі демалыс уақытында мектебіміздің Өзін өзі басқару ұйымының мүшелері «Мейірім бұлағы» атты науқан ұйымдастырып, мектебіміздің кітапханасын реттеуге көмектесті</a:t>
            </a:r>
            <a:endParaRPr lang="ru-RU" sz="2500" dirty="0">
              <a:latin typeface="Times New Roman" pitchFamily="18" charset="0"/>
              <a:cs typeface="Times New Roman" pitchFamily="18" charset="0"/>
            </a:endParaRPr>
          </a:p>
          <a:p>
            <a:r>
              <a:rPr lang="kk-KZ" sz="2500" u="sng" dirty="0">
                <a:latin typeface="Times New Roman" pitchFamily="18" charset="0"/>
                <a:cs typeface="Times New Roman" pitchFamily="18" charset="0"/>
                <a:hlinkClick r:id="rId4"/>
              </a:rPr>
              <a:t>https://www.instagram.com/reel/DByXdVGR44c/?igsh=ZXZudjVwcXo0ZmN0</a:t>
            </a:r>
            <a:r>
              <a:rPr lang="kk-KZ" sz="2500" dirty="0">
                <a:latin typeface="Times New Roman" pitchFamily="18" charset="0"/>
                <a:cs typeface="Times New Roman" pitchFamily="18" charset="0"/>
              </a:rPr>
              <a:t> </a:t>
            </a:r>
            <a:endParaRPr lang="ru-RU" sz="2500" dirty="0">
              <a:latin typeface="Times New Roman" pitchFamily="18" charset="0"/>
              <a:cs typeface="Times New Roman" pitchFamily="18" charset="0"/>
            </a:endParaRPr>
          </a:p>
          <a:p>
            <a:r>
              <a:rPr lang="kk-KZ" sz="2500" b="1" dirty="0">
                <a:latin typeface="Times New Roman" pitchFamily="18" charset="0"/>
                <a:cs typeface="Times New Roman" pitchFamily="18" charset="0"/>
              </a:rPr>
              <a:t>Қараша айында:</a:t>
            </a:r>
            <a:endParaRPr lang="ru-RU" sz="2500" dirty="0">
              <a:latin typeface="Times New Roman" pitchFamily="18" charset="0"/>
              <a:cs typeface="Times New Roman" pitchFamily="18" charset="0"/>
            </a:endParaRPr>
          </a:p>
          <a:p>
            <a:r>
              <a:rPr lang="kk-KZ" sz="2500" dirty="0">
                <a:latin typeface="Times New Roman" pitchFamily="18" charset="0"/>
                <a:cs typeface="Times New Roman" pitchFamily="18" charset="0"/>
              </a:rPr>
              <a:t>04.11.2024 ж 2-тоқсанның басталуына байланысты ТІЖ басшының орынбасары Мадиярова Зәуреш Шугаевна 5-11 сынып оқушыларының мектеп формасы және сабаққа кешікпеу т.б құқықбұзушылық тәртіп сақтау бойынша сыныптарға рейд жүргізді.</a:t>
            </a:r>
            <a:endParaRPr lang="ru-RU" sz="2500" dirty="0">
              <a:latin typeface="Times New Roman" pitchFamily="18" charset="0"/>
              <a:cs typeface="Times New Roman" pitchFamily="18" charset="0"/>
            </a:endParaRPr>
          </a:p>
          <a:p>
            <a:r>
              <a:rPr lang="kk-KZ" sz="2500" u="sng" dirty="0">
                <a:latin typeface="Times New Roman" pitchFamily="18" charset="0"/>
                <a:cs typeface="Times New Roman" pitchFamily="18" charset="0"/>
                <a:hlinkClick r:id="rId5"/>
              </a:rPr>
              <a:t>https://www.instagram.com/p/DCOXYqxNpAC/?igsh=aHoxeGEwY3BqaTdj</a:t>
            </a:r>
            <a:r>
              <a:rPr lang="kk-KZ" sz="2500" dirty="0">
                <a:latin typeface="Times New Roman" pitchFamily="18" charset="0"/>
                <a:cs typeface="Times New Roman" pitchFamily="18" charset="0"/>
              </a:rPr>
              <a:t> </a:t>
            </a:r>
            <a:endParaRPr lang="ru-RU" sz="2500" dirty="0">
              <a:latin typeface="Times New Roman" pitchFamily="18" charset="0"/>
              <a:cs typeface="Times New Roman" pitchFamily="18" charset="0"/>
            </a:endParaRPr>
          </a:p>
          <a:p>
            <a:r>
              <a:rPr lang="kk-KZ" sz="2500" dirty="0">
                <a:latin typeface="Times New Roman" pitchFamily="18" charset="0"/>
                <a:cs typeface="Times New Roman" pitchFamily="18" charset="0"/>
              </a:rPr>
              <a:t>1-4  сынып арасында « Еңбегі адал жас өрен» жобасы «оян, ар мен адалдық» тақырыбында тәрбие сағаттары өткізілді.</a:t>
            </a:r>
            <a:endParaRPr lang="ru-RU" sz="2500" dirty="0">
              <a:latin typeface="Times New Roman" pitchFamily="18" charset="0"/>
              <a:cs typeface="Times New Roman" pitchFamily="18" charset="0"/>
            </a:endParaRPr>
          </a:p>
          <a:p>
            <a:r>
              <a:rPr lang="kk-KZ" sz="2500" u="sng" dirty="0">
                <a:latin typeface="Times New Roman" pitchFamily="18" charset="0"/>
                <a:cs typeface="Times New Roman" pitchFamily="18" charset="0"/>
                <a:hlinkClick r:id="rId6"/>
              </a:rPr>
              <a:t>https://www.instagram.com/p/DB9Vb2UNdH-/?igsh=MXFrZWpmNDRwMnl5NQ</a:t>
            </a:r>
            <a:r>
              <a:rPr lang="kk-KZ" sz="2500" dirty="0">
                <a:latin typeface="Times New Roman" pitchFamily="18" charset="0"/>
                <a:cs typeface="Times New Roman" pitchFamily="18" charset="0"/>
              </a:rPr>
              <a:t>== 5-11 сынып арасында «Адал-азамат, адал еңбек ,адал-табыс» тақырыбында балаларды адалдыққа тәрбиелеу мақсатында тәрбие сағаттар өткізілді.</a:t>
            </a:r>
            <a:endParaRPr lang="ru-RU" sz="2500" dirty="0">
              <a:latin typeface="Times New Roman" pitchFamily="18" charset="0"/>
              <a:cs typeface="Times New Roman" pitchFamily="18" charset="0"/>
            </a:endParaRPr>
          </a:p>
          <a:p>
            <a:r>
              <a:rPr lang="kk-KZ" sz="2500" u="sng" dirty="0">
                <a:latin typeface="Times New Roman" pitchFamily="18" charset="0"/>
                <a:cs typeface="Times New Roman" pitchFamily="18" charset="0"/>
                <a:hlinkClick r:id="rId7"/>
              </a:rPr>
              <a:t>https://www.instagram.com/p/DB9VkqdtMti/?igsh=MW9zaHN5ZnBqbGU1Mg</a:t>
            </a:r>
            <a:r>
              <a:rPr lang="kk-KZ" sz="2500" dirty="0">
                <a:latin typeface="Times New Roman" pitchFamily="18" charset="0"/>
                <a:cs typeface="Times New Roman" pitchFamily="18" charset="0"/>
              </a:rPr>
              <a:t>== </a:t>
            </a:r>
            <a:endParaRPr lang="ru-RU" sz="2500" dirty="0">
              <a:latin typeface="Times New Roman" pitchFamily="18" charset="0"/>
              <a:cs typeface="Times New Roman" pitchFamily="18" charset="0"/>
            </a:endParaRPr>
          </a:p>
          <a:p>
            <a:r>
              <a:rPr lang="kk-KZ" sz="2500" dirty="0">
                <a:latin typeface="Times New Roman" pitchFamily="18" charset="0"/>
                <a:cs typeface="Times New Roman" pitchFamily="18" charset="0"/>
              </a:rPr>
              <a:t>06.11.2024 ж 9-10 сынып оқушыларына Степногорск қаласы прокуратурасының  прокуроры Сәуленбаев Асқарбек Ақылбекұлы «Құқықбұзушылықтың алдын алу мақсатында дәріс жүргізді.</a:t>
            </a:r>
            <a:endParaRPr lang="ru-RU" sz="2500" dirty="0">
              <a:latin typeface="Times New Roman" pitchFamily="18" charset="0"/>
              <a:cs typeface="Times New Roman" pitchFamily="18" charset="0"/>
            </a:endParaRPr>
          </a:p>
          <a:p>
            <a:r>
              <a:rPr lang="kk-KZ" sz="2500" u="sng" dirty="0">
                <a:latin typeface="Times New Roman" pitchFamily="18" charset="0"/>
                <a:cs typeface="Times New Roman" pitchFamily="18" charset="0"/>
                <a:hlinkClick r:id="rId8"/>
              </a:rPr>
              <a:t>https://www.instagram.com/p/DCOWAfxt6vV/?igsh=MXBqeXJxbHBjajVkcA</a:t>
            </a:r>
            <a:r>
              <a:rPr lang="kk-KZ" sz="2500" dirty="0">
                <a:latin typeface="Times New Roman" pitchFamily="18" charset="0"/>
                <a:cs typeface="Times New Roman" pitchFamily="18" charset="0"/>
              </a:rPr>
              <a:t>== </a:t>
            </a:r>
            <a:endParaRPr lang="ru-RU" sz="2500" dirty="0">
              <a:latin typeface="Times New Roman" pitchFamily="18" charset="0"/>
              <a:cs typeface="Times New Roman" pitchFamily="18" charset="0"/>
            </a:endParaRPr>
          </a:p>
          <a:p>
            <a:r>
              <a:rPr lang="kk-KZ" sz="2500" dirty="0">
                <a:latin typeface="Times New Roman" pitchFamily="18" charset="0"/>
                <a:cs typeface="Times New Roman" pitchFamily="18" charset="0"/>
              </a:rPr>
              <a:t>6.11.2024 ж ж 9-10 сынып оқушыларына Степногорск қаласы Таукелова айсулу Жанатовна және мектеп әкімшілігі «булингтің алдын алу мақсатында» дәріс жүргізді </a:t>
            </a:r>
            <a:endParaRPr lang="ru-RU" sz="2500" dirty="0">
              <a:latin typeface="Times New Roman" pitchFamily="18" charset="0"/>
              <a:cs typeface="Times New Roman" pitchFamily="18" charset="0"/>
            </a:endParaRPr>
          </a:p>
          <a:p>
            <a:r>
              <a:rPr lang="kk-KZ" sz="2500" u="sng" dirty="0">
                <a:latin typeface="Times New Roman" pitchFamily="18" charset="0"/>
                <a:cs typeface="Times New Roman" pitchFamily="18" charset="0"/>
                <a:hlinkClick r:id="rId9"/>
              </a:rPr>
              <a:t>https://www.instagram.com/p/DCOWqlZNkJ4/?igsh=ZTBjaGQ2cmpjNnh2</a:t>
            </a:r>
            <a:r>
              <a:rPr lang="kk-KZ" sz="2500" dirty="0">
                <a:latin typeface="Times New Roman" pitchFamily="18" charset="0"/>
                <a:cs typeface="Times New Roman" pitchFamily="18" charset="0"/>
              </a:rPr>
              <a:t> </a:t>
            </a:r>
            <a:endParaRPr lang="ru-RU" sz="2500" dirty="0">
              <a:latin typeface="Times New Roman" pitchFamily="18" charset="0"/>
              <a:cs typeface="Times New Roman" pitchFamily="18" charset="0"/>
            </a:endParaRPr>
          </a:p>
          <a:p>
            <a:endParaRPr lang="ru-RU" dirty="0"/>
          </a:p>
        </p:txBody>
      </p:sp>
      <p:pic>
        <p:nvPicPr>
          <p:cNvPr id="4" name="Picture 3" descr="C:\Users\School 9\Desktop\WhatsApp Image 2024-09-10 at 22.28.21.jpeg"/>
          <p:cNvPicPr>
            <a:picLocks noChangeAspect="1" noChangeArrowheads="1"/>
          </p:cNvPicPr>
          <p:nvPr/>
        </p:nvPicPr>
        <p:blipFill>
          <a:blip r:embed="rId10" cstate="print"/>
          <a:srcRect/>
          <a:stretch>
            <a:fillRect/>
          </a:stretch>
        </p:blipFill>
        <p:spPr bwMode="auto">
          <a:xfrm>
            <a:off x="0" y="1"/>
            <a:ext cx="1654629" cy="1524000"/>
          </a:xfrm>
          <a:prstGeom prst="ellipse">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45366"/>
          </a:xfrm>
        </p:spPr>
        <p:txBody>
          <a:bodyPr>
            <a:normAutofit fontScale="90000"/>
          </a:bodyPr>
          <a:lstStyle/>
          <a:p>
            <a:pPr algn="ctr"/>
            <a:br>
              <a:rPr lang="kk-KZ" sz="1800" b="1" dirty="0">
                <a:solidFill>
                  <a:srgbClr val="0070C0"/>
                </a:solidFill>
                <a:latin typeface="Times New Roman" pitchFamily="18" charset="0"/>
                <a:ea typeface="Calibri" pitchFamily="34" charset="0"/>
                <a:cs typeface="Times New Roman" pitchFamily="18" charset="0"/>
              </a:rPr>
            </a:br>
            <a:br>
              <a:rPr lang="kk-KZ" sz="1800" b="1" dirty="0">
                <a:solidFill>
                  <a:srgbClr val="0070C0"/>
                </a:solidFill>
                <a:latin typeface="Times New Roman" pitchFamily="18" charset="0"/>
                <a:ea typeface="Calibri" pitchFamily="34" charset="0"/>
                <a:cs typeface="Times New Roman" pitchFamily="18" charset="0"/>
              </a:rPr>
            </a:br>
            <a:r>
              <a:rPr lang="kk-KZ" sz="1800" b="1" dirty="0">
                <a:solidFill>
                  <a:srgbClr val="0070C0"/>
                </a:solidFill>
                <a:latin typeface="Times New Roman" pitchFamily="18" charset="0"/>
                <a:ea typeface="Calibri" pitchFamily="34" charset="0"/>
                <a:cs typeface="Times New Roman" pitchFamily="18" charset="0"/>
              </a:rPr>
              <a:t>Желтоқсан - қаңтар  айларында буллингтің алдын алу бағытындағы </a:t>
            </a:r>
            <a:br>
              <a:rPr lang="ru-RU" sz="1800" b="1" dirty="0">
                <a:solidFill>
                  <a:srgbClr val="0070C0"/>
                </a:solidFill>
                <a:latin typeface="Arial" pitchFamily="34" charset="0"/>
                <a:cs typeface="Arial" pitchFamily="34" charset="0"/>
              </a:rPr>
            </a:br>
            <a:r>
              <a:rPr lang="kk-KZ" sz="1800" b="1" dirty="0">
                <a:solidFill>
                  <a:srgbClr val="0070C0"/>
                </a:solidFill>
                <a:latin typeface="Times New Roman" pitchFamily="18" charset="0"/>
                <a:ea typeface="Calibri" pitchFamily="34" charset="0"/>
                <a:cs typeface="Times New Roman" pitchFamily="18" charset="0"/>
              </a:rPr>
              <a:t>педагогикалық-психологиялық қолдау іс-шаралары</a:t>
            </a:r>
            <a:br>
              <a:rPr lang="kk-KZ" dirty="0">
                <a:solidFill>
                  <a:srgbClr val="0070C0"/>
                </a:solidFill>
                <a:latin typeface="Arial" pitchFamily="34" charset="0"/>
                <a:cs typeface="Arial" pitchFamily="34" charset="0"/>
              </a:rPr>
            </a:br>
            <a:endParaRPr lang="ru-RU" dirty="0"/>
          </a:p>
        </p:txBody>
      </p:sp>
      <p:sp>
        <p:nvSpPr>
          <p:cNvPr id="3" name="Содержимое 2"/>
          <p:cNvSpPr>
            <a:spLocks noGrp="1"/>
          </p:cNvSpPr>
          <p:nvPr>
            <p:ph idx="1"/>
          </p:nvPr>
        </p:nvSpPr>
        <p:spPr>
          <a:xfrm>
            <a:off x="1108166" y="1097280"/>
            <a:ext cx="10515600" cy="5097100"/>
          </a:xfrm>
        </p:spPr>
        <p:txBody>
          <a:bodyPr>
            <a:normAutofit fontScale="47500" lnSpcReduction="20000"/>
          </a:bodyPr>
          <a:lstStyle/>
          <a:p>
            <a:r>
              <a:rPr lang="kk-KZ" dirty="0">
                <a:latin typeface="Times New Roman" pitchFamily="18" charset="0"/>
                <a:cs typeface="Times New Roman" pitchFamily="18" charset="0"/>
              </a:rPr>
              <a:t>05.12.2024ж. Психология онкүндігне орай 11 "Ә" сыныбында "Сенімділік - менің серігім" атты психологиялық тренинг өтті.</a:t>
            </a:r>
            <a:endParaRPr lang="ru-RU" dirty="0">
              <a:latin typeface="Times New Roman" pitchFamily="18" charset="0"/>
              <a:cs typeface="Times New Roman" pitchFamily="18" charset="0"/>
            </a:endParaRPr>
          </a:p>
          <a:p>
            <a:r>
              <a:rPr lang="kk-KZ" u="sng" dirty="0">
                <a:latin typeface="Times New Roman" pitchFamily="18" charset="0"/>
                <a:cs typeface="Times New Roman" pitchFamily="18" charset="0"/>
                <a:hlinkClick r:id="rId2"/>
              </a:rPr>
              <a:t>https://www.instagram.com/reel/DDT-5iCsw4L/?igsh=MXJjaXNid2c3YW9yYQ</a:t>
            </a:r>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06.12.2024 Психология онкүндігіне орай 5 “А” сыныбы “Менің жақын досым” бейнеролигін ұсынады.</a:t>
            </a:r>
            <a:endParaRPr lang="ru-RU" dirty="0">
              <a:latin typeface="Times New Roman" pitchFamily="18" charset="0"/>
              <a:cs typeface="Times New Roman" pitchFamily="18" charset="0"/>
            </a:endParaRPr>
          </a:p>
          <a:p>
            <a:r>
              <a:rPr lang="kk-KZ" u="sng" dirty="0">
                <a:latin typeface="Times New Roman" pitchFamily="18" charset="0"/>
                <a:cs typeface="Times New Roman" pitchFamily="18" charset="0"/>
                <a:hlinkClick r:id="rId3"/>
              </a:rPr>
              <a:t>https://www.instagram.com/reel/DDUDkvSMLVI/?igsh=MW52YjcyZXJ6bXd4MA</a:t>
            </a:r>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06.12.2024 Психология онкүндігіне орай 5 “Ә” сыныбы “Менің жақын досым” бейнеролигін ұсынады. Сынып жетекшісі: Абуова Дана Канатовна.</a:t>
            </a:r>
            <a:endParaRPr lang="ru-RU" dirty="0">
              <a:latin typeface="Times New Roman" pitchFamily="18" charset="0"/>
              <a:cs typeface="Times New Roman" pitchFamily="18" charset="0"/>
            </a:endParaRPr>
          </a:p>
          <a:p>
            <a:r>
              <a:rPr lang="kk-KZ" u="sng" dirty="0">
                <a:latin typeface="Times New Roman" pitchFamily="18" charset="0"/>
                <a:cs typeface="Times New Roman" pitchFamily="18" charset="0"/>
                <a:hlinkClick r:id="rId4"/>
              </a:rPr>
              <a:t>https://www.instagram.com/reel/DDUDyadMSj8/?igsh=MXB4ZXI5b2xmZ2YwcQ</a:t>
            </a:r>
            <a:r>
              <a:rPr lang="kk-KZ" dirty="0">
                <a:latin typeface="Times New Roman" pitchFamily="18" charset="0"/>
                <a:cs typeface="Times New Roman" pitchFamily="18" charset="0"/>
              </a:rPr>
              <a:t>==</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23.12.2024 ж. №6 Мектеп гимназиясында өткен қалалық семинар Педагог-психолог мамандарына арналған. Өткізген Смайлова Г.Ж. </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Мектеп психологы З.Мадиярова белсенді қатысуда.</a:t>
            </a:r>
            <a:endParaRPr lang="ru-RU" dirty="0">
              <a:latin typeface="Times New Roman" pitchFamily="18" charset="0"/>
              <a:cs typeface="Times New Roman" pitchFamily="18" charset="0"/>
            </a:endParaRPr>
          </a:p>
          <a:p>
            <a:r>
              <a:rPr lang="kk-KZ" u="sng" dirty="0">
                <a:latin typeface="Times New Roman" pitchFamily="18" charset="0"/>
                <a:cs typeface="Times New Roman" pitchFamily="18" charset="0"/>
                <a:hlinkClick r:id="rId5"/>
              </a:rPr>
              <a:t>https://www.facebook.com/share/v/1H4sTfRWLx/</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24.12.2024ж. 1-11 сынып оқушыларымен «Бос уақытыңды қалай өткізезің?» атты сауалнама жүргізіліп нәтижесі алдағы педагогикалық кеңесте айтылады.</a:t>
            </a:r>
            <a:endParaRPr lang="ru-RU" dirty="0">
              <a:latin typeface="Times New Roman" pitchFamily="18" charset="0"/>
              <a:cs typeface="Times New Roman" pitchFamily="18" charset="0"/>
            </a:endParaRPr>
          </a:p>
          <a:p>
            <a:r>
              <a:rPr lang="ru-RU" dirty="0">
                <a:latin typeface="Times New Roman" pitchFamily="18" charset="0"/>
                <a:cs typeface="Times New Roman" pitchFamily="18" charset="0"/>
              </a:rPr>
              <a:t>24.12.2024 </a:t>
            </a:r>
            <a:r>
              <a:rPr lang="kk-KZ" dirty="0">
                <a:latin typeface="Times New Roman" pitchFamily="18" charset="0"/>
                <a:cs typeface="Times New Roman" pitchFamily="18" charset="0"/>
              </a:rPr>
              <a:t>ж. </a:t>
            </a:r>
            <a:r>
              <a:rPr lang="ru-RU" dirty="0">
                <a:latin typeface="Times New Roman" pitchFamily="18" charset="0"/>
                <a:cs typeface="Times New Roman" pitchFamily="18" charset="0"/>
              </a:rPr>
              <a:t> 2 "А" </a:t>
            </a:r>
            <a:r>
              <a:rPr lang="ru-RU" dirty="0" err="1">
                <a:latin typeface="Times New Roman" pitchFamily="18" charset="0"/>
                <a:cs typeface="Times New Roman" pitchFamily="18" charset="0"/>
              </a:rPr>
              <a:t>сыныбында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ата-аналар</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жиналысы</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болып</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өтті</a:t>
            </a:r>
            <a:r>
              <a:rPr lang="ru-RU" dirty="0">
                <a:latin typeface="Times New Roman" pitchFamily="18" charset="0"/>
                <a:cs typeface="Times New Roman" pitchFamily="18" charset="0"/>
              </a:rPr>
              <a:t>.</a:t>
            </a:r>
          </a:p>
          <a:p>
            <a:r>
              <a:rPr lang="kk-KZ" u="sng" dirty="0">
                <a:latin typeface="Times New Roman" pitchFamily="18" charset="0"/>
                <a:cs typeface="Times New Roman" pitchFamily="18" charset="0"/>
                <a:hlinkClick r:id="rId6"/>
              </a:rPr>
              <a:t>https://www.instagram.com/p/DD-DTYLsqSD/?igsh=a2llZnFub2NzM2o</a:t>
            </a:r>
            <a:r>
              <a:rPr lang="kk-KZ" u="sng" dirty="0">
                <a:latin typeface="Times New Roman" pitchFamily="18" charset="0"/>
                <a:cs typeface="Times New Roman" pitchFamily="18" charset="0"/>
              </a:rPr>
              <a:t>4</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26-28.12.2024ж. "Жаңа жыл"мерекесіне орай бастауыш сыныптарда мерекелік ертеңгіліктер өтті.</a:t>
            </a:r>
            <a:endParaRPr lang="ru-RU" dirty="0">
              <a:latin typeface="Times New Roman" pitchFamily="18" charset="0"/>
              <a:cs typeface="Times New Roman" pitchFamily="18" charset="0"/>
            </a:endParaRPr>
          </a:p>
          <a:p>
            <a:r>
              <a:rPr lang="kk-KZ" u="sng" dirty="0">
                <a:latin typeface="Times New Roman" pitchFamily="18" charset="0"/>
                <a:cs typeface="Times New Roman" pitchFamily="18" charset="0"/>
                <a:hlinkClick r:id="rId7"/>
              </a:rPr>
              <a:t>https://www.instagram.com/reel/DD-RZEfMpCF/?igsh=NmZzNzRnZjI2dHY1</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27.12.2024ж. Барлық сыныптарда «Қыс мезгіліндегі қауіпсіздік» ережелерімен таныстыру, қауіпсіздік тәрбие сағаттары өтті.</a:t>
            </a:r>
            <a:endParaRPr lang="ru-RU" dirty="0">
              <a:latin typeface="Times New Roman" pitchFamily="18" charset="0"/>
              <a:cs typeface="Times New Roman" pitchFamily="18" charset="0"/>
            </a:endParaRPr>
          </a:p>
          <a:p>
            <a:r>
              <a:rPr lang="kk-KZ" u="sng" dirty="0">
                <a:latin typeface="Times New Roman" pitchFamily="18" charset="0"/>
                <a:cs typeface="Times New Roman" pitchFamily="18" charset="0"/>
                <a:hlinkClick r:id="rId8"/>
              </a:rPr>
              <a:t>https://www.instagram.com/reel/DEHoMT5MOgb/?igsh=ZnNseTZydnFsOWNl</a:t>
            </a:r>
            <a:endParaRPr lang="ru-RU" dirty="0">
              <a:latin typeface="Times New Roman" pitchFamily="18" charset="0"/>
              <a:cs typeface="Times New Roman" pitchFamily="18" charset="0"/>
            </a:endParaRPr>
          </a:p>
          <a:p>
            <a:r>
              <a:rPr lang="kk-KZ" dirty="0">
                <a:latin typeface="Times New Roman" pitchFamily="18" charset="0"/>
                <a:cs typeface="Times New Roman" pitchFamily="18" charset="0"/>
              </a:rPr>
              <a:t>27.12.2024ж. 3 «А» сынып оқушылары "Таза Қазақстан" акциясы аясында ұйымдастырылған "Таза парта" челленджіне қатысты.</a:t>
            </a:r>
            <a:endParaRPr lang="ru-RU" dirty="0">
              <a:latin typeface="Times New Roman" pitchFamily="18" charset="0"/>
              <a:cs typeface="Times New Roman" pitchFamily="18" charset="0"/>
            </a:endParaRPr>
          </a:p>
          <a:p>
            <a:r>
              <a:rPr lang="kk-KZ" u="sng" dirty="0">
                <a:latin typeface="Times New Roman" pitchFamily="18" charset="0"/>
                <a:cs typeface="Times New Roman" pitchFamily="18" charset="0"/>
                <a:hlinkClick r:id="rId9"/>
              </a:rPr>
              <a:t>https://www.instagram.com/p/DEXxfLvyE4P/?igsh=MXVyeWx3b2R2MmJ3aQ</a:t>
            </a:r>
            <a:r>
              <a:rPr lang="kk-KZ" u="sng" dirty="0">
                <a:latin typeface="Times New Roman" pitchFamily="18" charset="0"/>
                <a:cs typeface="Times New Roman" pitchFamily="18" charset="0"/>
              </a:rPr>
              <a:t>==</a:t>
            </a:r>
            <a:endParaRPr lang="ru-RU" dirty="0">
              <a:latin typeface="Times New Roman" pitchFamily="18" charset="0"/>
              <a:cs typeface="Times New Roman" pitchFamily="18" charset="0"/>
            </a:endParaRPr>
          </a:p>
          <a:p>
            <a:endParaRPr lang="ru-RU" dirty="0"/>
          </a:p>
        </p:txBody>
      </p:sp>
      <p:pic>
        <p:nvPicPr>
          <p:cNvPr id="4" name="Picture 3" descr="C:\Users\School 9\Desktop\WhatsApp Image 2024-09-10 at 22.28.21.jpeg"/>
          <p:cNvPicPr>
            <a:picLocks noChangeAspect="1" noChangeArrowheads="1"/>
          </p:cNvPicPr>
          <p:nvPr/>
        </p:nvPicPr>
        <p:blipFill>
          <a:blip r:embed="rId10" cstate="print"/>
          <a:srcRect/>
          <a:stretch>
            <a:fillRect/>
          </a:stretch>
        </p:blipFill>
        <p:spPr bwMode="auto">
          <a:xfrm>
            <a:off x="1" y="1"/>
            <a:ext cx="1541416" cy="1366200"/>
          </a:xfrm>
          <a:prstGeom prst="ellipse">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06028"/>
          </a:xfrm>
        </p:spPr>
        <p:txBody>
          <a:bodyPr>
            <a:normAutofit fontScale="90000"/>
          </a:bodyPr>
          <a:lstStyle/>
          <a:p>
            <a:pPr lvl="0" algn="ctr" fontAlgn="base">
              <a:lnSpc>
                <a:spcPct val="100000"/>
              </a:lnSpc>
              <a:spcAft>
                <a:spcPct val="0"/>
              </a:spcAft>
            </a:pPr>
            <a:r>
              <a:rPr lang="kk-KZ" sz="1600" b="1" dirty="0">
                <a:solidFill>
                  <a:srgbClr val="0070C0"/>
                </a:solidFill>
                <a:latin typeface="Times New Roman" pitchFamily="18" charset="0"/>
                <a:ea typeface="Calibri" pitchFamily="34" charset="0"/>
                <a:cs typeface="Times New Roman" pitchFamily="18" charset="0"/>
              </a:rPr>
              <a:t>Желтоқсан - қаңтар  айларында буллингтің алдын алу бағытындағы </a:t>
            </a:r>
            <a:br>
              <a:rPr lang="ru-RU" sz="1600" b="1" dirty="0">
                <a:solidFill>
                  <a:srgbClr val="0070C0"/>
                </a:solidFill>
                <a:latin typeface="Arial" pitchFamily="34" charset="0"/>
                <a:cs typeface="Arial" pitchFamily="34" charset="0"/>
              </a:rPr>
            </a:br>
            <a:r>
              <a:rPr lang="kk-KZ" sz="1600" b="1" dirty="0">
                <a:solidFill>
                  <a:srgbClr val="0070C0"/>
                </a:solidFill>
                <a:latin typeface="Times New Roman" pitchFamily="18" charset="0"/>
                <a:ea typeface="Calibri" pitchFamily="34" charset="0"/>
                <a:cs typeface="Times New Roman" pitchFamily="18" charset="0"/>
              </a:rPr>
              <a:t>педагогикалық-психологиялық қолдау іс-шаралары</a:t>
            </a:r>
            <a:br>
              <a:rPr lang="kk-KZ" sz="1600" dirty="0">
                <a:solidFill>
                  <a:srgbClr val="0070C0"/>
                </a:solidFill>
                <a:latin typeface="Arial" pitchFamily="34" charset="0"/>
                <a:cs typeface="Arial" pitchFamily="34" charset="0"/>
              </a:rPr>
            </a:br>
            <a:endParaRPr lang="ru-RU" sz="1600" dirty="0"/>
          </a:p>
        </p:txBody>
      </p:sp>
      <p:sp>
        <p:nvSpPr>
          <p:cNvPr id="3" name="Содержимое 2"/>
          <p:cNvSpPr>
            <a:spLocks noGrp="1"/>
          </p:cNvSpPr>
          <p:nvPr>
            <p:ph idx="1"/>
          </p:nvPr>
        </p:nvSpPr>
        <p:spPr>
          <a:xfrm>
            <a:off x="1262742" y="896984"/>
            <a:ext cx="10091057" cy="5495108"/>
          </a:xfrm>
        </p:spPr>
        <p:txBody>
          <a:bodyPr>
            <a:normAutofit fontScale="32500" lnSpcReduction="20000"/>
          </a:bodyPr>
          <a:lstStyle/>
          <a:p>
            <a:r>
              <a:rPr lang="kk-KZ" sz="4300" dirty="0">
                <a:latin typeface="Times New Roman" pitchFamily="18" charset="0"/>
                <a:cs typeface="Times New Roman" pitchFamily="18" charset="0"/>
              </a:rPr>
              <a:t>Жоғарыдағы құрылған жоспарлар негізінде 2024-2025 оқу жылының желтоқсан айында жүргізілген іс-шаралар.</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02.12.2024 жылы Психология онкүндігіне орай мектеп парламентімен бірге жақсы көңіл күй сыйлау. Қызықты үзіліс.</a:t>
            </a:r>
            <a:endParaRPr lang="ru-RU" sz="4300" dirty="0">
              <a:latin typeface="Times New Roman" pitchFamily="18" charset="0"/>
              <a:cs typeface="Times New Roman" pitchFamily="18" charset="0"/>
            </a:endParaRPr>
          </a:p>
          <a:p>
            <a:r>
              <a:rPr lang="kk-KZ" sz="4300" u="sng" dirty="0">
                <a:latin typeface="Times New Roman" pitchFamily="18" charset="0"/>
                <a:cs typeface="Times New Roman" pitchFamily="18" charset="0"/>
                <a:hlinkClick r:id="rId2"/>
              </a:rPr>
              <a:t>https://www.instagram.com/reel/DDFPJaKBIFV/?igsh=YjRndThwOHA2cmx0</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02.12.2024ж. Психология онкүндігінің ашылуына орай "Таңғы көңіл-күй" жаттығуы өтті.</a:t>
            </a:r>
            <a:endParaRPr lang="ru-RU" sz="4300" dirty="0">
              <a:latin typeface="Times New Roman" pitchFamily="18" charset="0"/>
              <a:cs typeface="Times New Roman" pitchFamily="18" charset="0"/>
            </a:endParaRPr>
          </a:p>
          <a:p>
            <a:r>
              <a:rPr lang="kk-KZ" sz="4300" u="sng" dirty="0">
                <a:latin typeface="Times New Roman" pitchFamily="18" charset="0"/>
                <a:cs typeface="Times New Roman" pitchFamily="18" charset="0"/>
                <a:hlinkClick r:id="rId3"/>
              </a:rPr>
              <a:t>https://www.instagram.com/reel/DDFalp_TIvb/?igsh=b3R0a3VwbmUxbXdn</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02.12.2024ж. Психология онкүндігінде, оқушылардың қызығушылығын арттыру мақсатында 2 "А" сыныбында "Қимыл-қозғалыс" ойындары өтті.</a:t>
            </a:r>
            <a:endParaRPr lang="ru-RU" sz="4300" dirty="0">
              <a:latin typeface="Times New Roman" pitchFamily="18" charset="0"/>
              <a:cs typeface="Times New Roman" pitchFamily="18" charset="0"/>
            </a:endParaRPr>
          </a:p>
          <a:p>
            <a:r>
              <a:rPr lang="kk-KZ" sz="4300" u="sng" dirty="0">
                <a:latin typeface="Times New Roman" pitchFamily="18" charset="0"/>
                <a:cs typeface="Times New Roman" pitchFamily="18" charset="0"/>
                <a:hlinkClick r:id="rId4"/>
              </a:rPr>
              <a:t>https://www.instagram.com/reel/DDGumKeN63V/?igsh=cm5sdGFsYWIxbzhy</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03.12.2024ж. Психология онкүндігіне орай 10 “А”,10 "Ә"  сынып оқушыларымен «Мінез сипаттамасын акцентуациялау» диагностикасы өтті.</a:t>
            </a:r>
            <a:endParaRPr lang="ru-RU" sz="4300" dirty="0">
              <a:latin typeface="Times New Roman" pitchFamily="18" charset="0"/>
              <a:cs typeface="Times New Roman" pitchFamily="18" charset="0"/>
            </a:endParaRPr>
          </a:p>
          <a:p>
            <a:r>
              <a:rPr lang="kk-KZ" sz="4300" u="sng" dirty="0">
                <a:latin typeface="Times New Roman" pitchFamily="18" charset="0"/>
                <a:cs typeface="Times New Roman" pitchFamily="18" charset="0"/>
                <a:hlinkClick r:id="rId5"/>
              </a:rPr>
              <a:t>https://www.facebook.com/share/p/15QXPYCgA9/</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03.12.2024ж. Психология онкүндігне орай "Адам психологиясын білу-өмірдегі сәттіліктің кілті"</a:t>
            </a:r>
            <a:endParaRPr lang="ru-RU" sz="4300" dirty="0">
              <a:latin typeface="Times New Roman" pitchFamily="18" charset="0"/>
              <a:cs typeface="Times New Roman" pitchFamily="18" charset="0"/>
            </a:endParaRPr>
          </a:p>
          <a:p>
            <a:r>
              <a:rPr lang="kk-KZ" sz="4300" u="sng" dirty="0">
                <a:latin typeface="Times New Roman" pitchFamily="18" charset="0"/>
                <a:cs typeface="Times New Roman" pitchFamily="18" charset="0"/>
                <a:hlinkClick r:id="rId6"/>
              </a:rPr>
              <a:t>https://www.instagram.com/reel/DDIJ_z2MWGz/?igsh=bHBsOHlocGhleWIz</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03.12.2024ж.Психология онкүндігне орай жақсы көңіл күй сыйла жаттығуы.</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Мектеп белсенділермен жұмыс.</a:t>
            </a:r>
            <a:endParaRPr lang="ru-RU" sz="4300" dirty="0">
              <a:latin typeface="Times New Roman" pitchFamily="18" charset="0"/>
              <a:cs typeface="Times New Roman" pitchFamily="18" charset="0"/>
            </a:endParaRPr>
          </a:p>
          <a:p>
            <a:r>
              <a:rPr lang="kk-KZ" sz="4300" u="sng" dirty="0">
                <a:latin typeface="Times New Roman" pitchFamily="18" charset="0"/>
                <a:cs typeface="Times New Roman" pitchFamily="18" charset="0"/>
                <a:hlinkClick r:id="rId7"/>
              </a:rPr>
              <a:t>https://www.instagram.com/reel/DDILhcNsaK5/?igsh=cm1xd2h1eHkya3gx</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04.12.2024ж. Психология онкүндігне орай 11 "А" сыныбында "Сенімділік - менің серігім" атты психологиялық тренинг өтті.</a:t>
            </a:r>
            <a:endParaRPr lang="ru-RU" sz="4300" dirty="0">
              <a:latin typeface="Times New Roman" pitchFamily="18" charset="0"/>
              <a:cs typeface="Times New Roman" pitchFamily="18" charset="0"/>
            </a:endParaRPr>
          </a:p>
          <a:p>
            <a:r>
              <a:rPr lang="kk-KZ" sz="4300" u="sng" dirty="0">
                <a:latin typeface="Times New Roman" pitchFamily="18" charset="0"/>
                <a:cs typeface="Times New Roman" pitchFamily="18" charset="0"/>
                <a:hlinkClick r:id="rId8"/>
              </a:rPr>
              <a:t>https://www.instagram.com/reel/DDKJ9HLMGwY/?igsh=MXQ3bGp2aHBjYXlsNA</a:t>
            </a:r>
            <a:r>
              <a:rPr lang="kk-KZ" sz="4300" dirty="0">
                <a:latin typeface="Times New Roman" pitchFamily="18" charset="0"/>
                <a:cs typeface="Times New Roman" pitchFamily="18" charset="0"/>
              </a:rPr>
              <a:t>==</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04.12.2024ж. Буллингке қарсы Ұлдар арасында волейбол ойыны.</a:t>
            </a:r>
            <a:endParaRPr lang="ru-RU" sz="4300" dirty="0">
              <a:latin typeface="Times New Roman" pitchFamily="18" charset="0"/>
              <a:cs typeface="Times New Roman" pitchFamily="18" charset="0"/>
            </a:endParaRPr>
          </a:p>
          <a:p>
            <a:r>
              <a:rPr lang="kk-KZ" sz="4300" u="sng" dirty="0">
                <a:latin typeface="Times New Roman" pitchFamily="18" charset="0"/>
                <a:cs typeface="Times New Roman" pitchFamily="18" charset="0"/>
                <a:hlinkClick r:id="rId9"/>
              </a:rPr>
              <a:t>https://www.instagram.com/reel/DDOZi-tvt75/?igsh=MTNlZm9hdTRlbGhiNg</a:t>
            </a:r>
            <a:r>
              <a:rPr lang="kk-KZ" sz="4300" dirty="0">
                <a:latin typeface="Times New Roman" pitchFamily="18" charset="0"/>
                <a:cs typeface="Times New Roman" pitchFamily="18" charset="0"/>
              </a:rPr>
              <a:t>==</a:t>
            </a:r>
            <a:endParaRPr lang="ru-RU" sz="4300" dirty="0">
              <a:latin typeface="Times New Roman" pitchFamily="18" charset="0"/>
              <a:cs typeface="Times New Roman" pitchFamily="18" charset="0"/>
            </a:endParaRPr>
          </a:p>
          <a:p>
            <a:endParaRPr lang="ru-RU" dirty="0"/>
          </a:p>
        </p:txBody>
      </p:sp>
      <p:pic>
        <p:nvPicPr>
          <p:cNvPr id="4" name="Picture 3" descr="C:\Users\School 9\Desktop\WhatsApp Image 2024-09-10 at 22.28.21.jpeg"/>
          <p:cNvPicPr>
            <a:picLocks noChangeAspect="1" noChangeArrowheads="1"/>
          </p:cNvPicPr>
          <p:nvPr/>
        </p:nvPicPr>
        <p:blipFill>
          <a:blip r:embed="rId10" cstate="print"/>
          <a:srcRect/>
          <a:stretch>
            <a:fillRect/>
          </a:stretch>
        </p:blipFill>
        <p:spPr bwMode="auto">
          <a:xfrm>
            <a:off x="1" y="0"/>
            <a:ext cx="1524000" cy="1350763"/>
          </a:xfrm>
          <a:prstGeom prst="ellipse">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541416" y="426720"/>
            <a:ext cx="9812383" cy="5538651"/>
          </a:xfrm>
        </p:spPr>
        <p:txBody>
          <a:bodyPr>
            <a:normAutofit fontScale="62500" lnSpcReduction="20000"/>
          </a:bodyPr>
          <a:lstStyle/>
          <a:p>
            <a:r>
              <a:rPr lang="kk-KZ" sz="2900" dirty="0">
                <a:latin typeface="Times New Roman" pitchFamily="18" charset="0"/>
                <a:cs typeface="Times New Roman" pitchFamily="18" charset="0"/>
              </a:rPr>
              <a:t>01.01.2025ж Қысқы демалысқа байланысты іс-шаралар жүргізілді. 1 сыныптар отбасылары "Жаңа жылдық мереке қарсаңында Сәндік костюм" тақырыбында фотокаллаж.</a:t>
            </a:r>
            <a:endParaRPr lang="ru-RU" sz="2900" dirty="0">
              <a:latin typeface="Times New Roman" pitchFamily="18" charset="0"/>
              <a:cs typeface="Times New Roman" pitchFamily="18" charset="0"/>
            </a:endParaRPr>
          </a:p>
          <a:p>
            <a:r>
              <a:rPr lang="kk-KZ" sz="2900" u="sng" dirty="0">
                <a:latin typeface="Times New Roman" pitchFamily="18" charset="0"/>
                <a:cs typeface="Times New Roman" pitchFamily="18" charset="0"/>
                <a:hlinkClick r:id="rId2"/>
              </a:rPr>
              <a:t>https://www.instagram.com/p/DEXzYuIssHW/?igsh=ajJ6OXk5b25heDRw</a:t>
            </a:r>
            <a:endParaRPr lang="ru-RU" sz="2900" dirty="0">
              <a:latin typeface="Times New Roman" pitchFamily="18" charset="0"/>
              <a:cs typeface="Times New Roman" pitchFamily="18" charset="0"/>
            </a:endParaRPr>
          </a:p>
          <a:p>
            <a:r>
              <a:rPr lang="kk-KZ" sz="2900" dirty="0">
                <a:latin typeface="Times New Roman" pitchFamily="18" charset="0"/>
                <a:cs typeface="Times New Roman" pitchFamily="18" charset="0"/>
              </a:rPr>
              <a:t>02.01.2025ж. 5 “Б” сыныбының оқушылары “Менің сүйікті үй жануарым” тақырыбында фоторепортаж ұсынды.</a:t>
            </a:r>
            <a:endParaRPr lang="ru-RU" sz="2900" dirty="0">
              <a:latin typeface="Times New Roman" pitchFamily="18" charset="0"/>
              <a:cs typeface="Times New Roman" pitchFamily="18" charset="0"/>
            </a:endParaRPr>
          </a:p>
          <a:p>
            <a:r>
              <a:rPr lang="kk-KZ" sz="2900" u="sng" dirty="0">
                <a:latin typeface="Times New Roman" pitchFamily="18" charset="0"/>
                <a:cs typeface="Times New Roman" pitchFamily="18" charset="0"/>
                <a:hlinkClick r:id="rId3"/>
              </a:rPr>
              <a:t>https://www.instagram.com/reel/DEdGSvFM4gd/?igsh=MWI1dDQwZ2FoNWhkNw</a:t>
            </a:r>
            <a:r>
              <a:rPr lang="kk-KZ" sz="2900" dirty="0">
                <a:latin typeface="Times New Roman" pitchFamily="18" charset="0"/>
                <a:cs typeface="Times New Roman" pitchFamily="18" charset="0"/>
              </a:rPr>
              <a:t>==</a:t>
            </a:r>
            <a:endParaRPr lang="ru-RU" sz="2900" dirty="0">
              <a:latin typeface="Times New Roman" pitchFamily="18" charset="0"/>
              <a:cs typeface="Times New Roman" pitchFamily="18" charset="0"/>
            </a:endParaRPr>
          </a:p>
          <a:p>
            <a:r>
              <a:rPr lang="kk-KZ" sz="2900" dirty="0">
                <a:latin typeface="Times New Roman" pitchFamily="18" charset="0"/>
                <a:cs typeface="Times New Roman" pitchFamily="18" charset="0"/>
              </a:rPr>
              <a:t>02.01.2025ж. 3 сынып оқушылары қысқы демалыс кезінде “Жас аспаздың шебер сыныптары” тақырыбында ата-аналарына ас бөлмесінде қандай көмек көрсететіні туралы қызықты фото, видеоларын жолдады.</a:t>
            </a:r>
            <a:endParaRPr lang="ru-RU" sz="2900" dirty="0">
              <a:latin typeface="Times New Roman" pitchFamily="18" charset="0"/>
              <a:cs typeface="Times New Roman" pitchFamily="18" charset="0"/>
            </a:endParaRPr>
          </a:p>
          <a:p>
            <a:r>
              <a:rPr lang="kk-KZ" sz="2900" u="sng" dirty="0">
                <a:latin typeface="Times New Roman" pitchFamily="18" charset="0"/>
                <a:cs typeface="Times New Roman" pitchFamily="18" charset="0"/>
                <a:hlinkClick r:id="rId4"/>
              </a:rPr>
              <a:t>https://www.instagram.com/p/DEXzufJsKfL/?igsh=NzRxNGhzcnBzeTlt</a:t>
            </a:r>
            <a:endParaRPr lang="ru-RU" sz="2900" dirty="0">
              <a:latin typeface="Times New Roman" pitchFamily="18" charset="0"/>
              <a:cs typeface="Times New Roman" pitchFamily="18" charset="0"/>
            </a:endParaRPr>
          </a:p>
          <a:p>
            <a:r>
              <a:rPr lang="kk-KZ" sz="2900" dirty="0">
                <a:latin typeface="Times New Roman" pitchFamily="18" charset="0"/>
                <a:cs typeface="Times New Roman" pitchFamily="18" charset="0"/>
              </a:rPr>
              <a:t>03.01.2025ж. Қысқы демалыста 2 «А» сыныбының оқушылары «Қысқы ою-өрнек» шығармашылық суретін ұсынады.</a:t>
            </a:r>
            <a:endParaRPr lang="ru-RU" sz="2900" dirty="0">
              <a:latin typeface="Times New Roman" pitchFamily="18" charset="0"/>
              <a:cs typeface="Times New Roman" pitchFamily="18" charset="0"/>
            </a:endParaRPr>
          </a:p>
          <a:p>
            <a:r>
              <a:rPr lang="kk-KZ" sz="2900" u="sng" dirty="0">
                <a:latin typeface="Times New Roman" pitchFamily="18" charset="0"/>
                <a:cs typeface="Times New Roman" pitchFamily="18" charset="0"/>
                <a:hlinkClick r:id="rId5"/>
              </a:rPr>
              <a:t>https://www.instagram.com/p/DEZ3Owcs6tr/?igsh=Y29lNW5wMmluZnp5</a:t>
            </a:r>
            <a:endParaRPr lang="ru-RU" sz="2900" dirty="0">
              <a:latin typeface="Times New Roman" pitchFamily="18" charset="0"/>
              <a:cs typeface="Times New Roman" pitchFamily="18" charset="0"/>
            </a:endParaRPr>
          </a:p>
          <a:p>
            <a:r>
              <a:rPr lang="kk-KZ" sz="2900" dirty="0">
                <a:latin typeface="Times New Roman" pitchFamily="18" charset="0"/>
                <a:cs typeface="Times New Roman" pitchFamily="18" charset="0"/>
              </a:rPr>
              <a:t>04.01.2025ж. Қысқы демалыста 3 сынып оқушылары “Пайдалы әдеттер” челендж бейне жазба ұсынды.</a:t>
            </a:r>
            <a:endParaRPr lang="ru-RU" sz="2900" dirty="0">
              <a:latin typeface="Times New Roman" pitchFamily="18" charset="0"/>
              <a:cs typeface="Times New Roman" pitchFamily="18" charset="0"/>
            </a:endParaRPr>
          </a:p>
          <a:p>
            <a:r>
              <a:rPr lang="kk-KZ" sz="2900" u="sng" dirty="0">
                <a:latin typeface="Times New Roman" pitchFamily="18" charset="0"/>
                <a:cs typeface="Times New Roman" pitchFamily="18" charset="0"/>
                <a:hlinkClick r:id="rId6"/>
              </a:rPr>
              <a:t>https://www.instagram.com/reel/DEZdAEVslUk/?igsh=MWQxbGp5a2IwdnFseA</a:t>
            </a:r>
            <a:r>
              <a:rPr lang="kk-KZ" sz="2900" dirty="0">
                <a:latin typeface="Times New Roman" pitchFamily="18" charset="0"/>
                <a:cs typeface="Times New Roman" pitchFamily="18" charset="0"/>
              </a:rPr>
              <a:t>==</a:t>
            </a:r>
            <a:endParaRPr lang="ru-RU" sz="2900" dirty="0">
              <a:latin typeface="Times New Roman" pitchFamily="18" charset="0"/>
              <a:cs typeface="Times New Roman" pitchFamily="18" charset="0"/>
            </a:endParaRPr>
          </a:p>
          <a:p>
            <a:r>
              <a:rPr lang="kk-KZ" sz="2900" dirty="0">
                <a:latin typeface="Times New Roman" pitchFamily="18" charset="0"/>
                <a:cs typeface="Times New Roman" pitchFamily="18" charset="0"/>
              </a:rPr>
              <a:t>13.01.2025ж.  9 “Б” сыныбында "Біз сыбайлас жемқорлыққа қарсымыз!" тақырыбында тәрбие сағаты өткізілді.</a:t>
            </a:r>
            <a:endParaRPr lang="ru-RU" sz="2900" dirty="0">
              <a:latin typeface="Times New Roman" pitchFamily="18" charset="0"/>
              <a:cs typeface="Times New Roman" pitchFamily="18" charset="0"/>
            </a:endParaRPr>
          </a:p>
          <a:p>
            <a:r>
              <a:rPr lang="kk-KZ" sz="2900" u="sng" dirty="0">
                <a:latin typeface="Times New Roman" pitchFamily="18" charset="0"/>
                <a:cs typeface="Times New Roman" pitchFamily="18" charset="0"/>
                <a:hlinkClick r:id="rId7"/>
              </a:rPr>
              <a:t>https://www.instagram.com/reel/DEyXp9loqOl/?igsh=MWVwOXRkeHNhMWh3cQ</a:t>
            </a:r>
            <a:r>
              <a:rPr lang="kk-KZ" sz="2900" u="sng" dirty="0">
                <a:latin typeface="Times New Roman" pitchFamily="18" charset="0"/>
                <a:cs typeface="Times New Roman" pitchFamily="18" charset="0"/>
              </a:rPr>
              <a:t>==</a:t>
            </a:r>
            <a:endParaRPr lang="ru-RU" sz="2900" dirty="0">
              <a:latin typeface="Times New Roman" pitchFamily="18" charset="0"/>
              <a:cs typeface="Times New Roman" pitchFamily="18" charset="0"/>
            </a:endParaRPr>
          </a:p>
          <a:p>
            <a:endParaRPr lang="ru-RU" dirty="0"/>
          </a:p>
        </p:txBody>
      </p:sp>
      <p:pic>
        <p:nvPicPr>
          <p:cNvPr id="4" name="Picture 3" descr="C:\Users\School 9\Desktop\WhatsApp Image 2024-09-10 at 22.28.21.jpeg"/>
          <p:cNvPicPr>
            <a:picLocks noChangeAspect="1" noChangeArrowheads="1"/>
          </p:cNvPicPr>
          <p:nvPr/>
        </p:nvPicPr>
        <p:blipFill>
          <a:blip r:embed="rId8" cstate="print"/>
          <a:srcRect/>
          <a:stretch>
            <a:fillRect/>
          </a:stretch>
        </p:blipFill>
        <p:spPr bwMode="auto">
          <a:xfrm>
            <a:off x="1" y="0"/>
            <a:ext cx="1706880" cy="1512855"/>
          </a:xfrm>
          <a:prstGeom prst="ellipse">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375953" y="118745"/>
            <a:ext cx="9899469" cy="6608626"/>
          </a:xfrm>
        </p:spPr>
        <p:txBody>
          <a:bodyPr>
            <a:normAutofit fontScale="25000" lnSpcReduction="20000"/>
          </a:bodyPr>
          <a:lstStyle/>
          <a:p>
            <a:r>
              <a:rPr lang="kk-KZ" sz="4300" dirty="0">
                <a:latin typeface="Times New Roman" pitchFamily="18" charset="0"/>
                <a:cs typeface="Times New Roman" pitchFamily="18" charset="0"/>
              </a:rPr>
              <a:t>13.01.2025 жылы</a:t>
            </a:r>
            <a:br>
              <a:rPr lang="kk-KZ" sz="4300" dirty="0">
                <a:latin typeface="Times New Roman" pitchFamily="18" charset="0"/>
                <a:cs typeface="Times New Roman" pitchFamily="18" charset="0"/>
              </a:rPr>
            </a:br>
            <a:r>
              <a:rPr lang="kk-KZ" sz="4300" dirty="0">
                <a:latin typeface="Times New Roman" pitchFamily="18" charset="0"/>
                <a:cs typeface="Times New Roman" pitchFamily="18" charset="0"/>
              </a:rPr>
              <a:t>Шоқан Уәлиханов университетінен кәсіптік бағдар беру мақсатында мамандар келіп дәріс өткізді!  Белсенді оқушыларымызға сыйлықтарын табыстады! Түлектеріміз барлық сұрақтарына жауап ала отырып, түрлі мамандықтармен танысты!</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Жауапты кәсіптік бағдар беруші педагог: А.Болатхан</a:t>
            </a:r>
            <a:endParaRPr lang="ru-RU" sz="4300" dirty="0">
              <a:latin typeface="Times New Roman" pitchFamily="18" charset="0"/>
              <a:cs typeface="Times New Roman" pitchFamily="18" charset="0"/>
            </a:endParaRPr>
          </a:p>
          <a:p>
            <a:r>
              <a:rPr lang="kk-KZ" sz="4300" u="sng" dirty="0">
                <a:latin typeface="Times New Roman" pitchFamily="18" charset="0"/>
                <a:cs typeface="Times New Roman" pitchFamily="18" charset="0"/>
                <a:hlinkClick r:id="rId2"/>
              </a:rPr>
              <a:t>https://www.instagram.com/p/DExe6mHSXX4/?igsh=MXFlM2cyZHBwcWU4Yg</a:t>
            </a:r>
            <a:r>
              <a:rPr lang="kk-KZ" sz="4300" dirty="0">
                <a:latin typeface="Times New Roman" pitchFamily="18" charset="0"/>
                <a:cs typeface="Times New Roman" pitchFamily="18" charset="0"/>
              </a:rPr>
              <a:t>==</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13.01.2025жылы</a:t>
            </a:r>
            <a:br>
              <a:rPr lang="kk-KZ" sz="4300" dirty="0">
                <a:latin typeface="Times New Roman" pitchFamily="18" charset="0"/>
                <a:cs typeface="Times New Roman" pitchFamily="18" charset="0"/>
              </a:rPr>
            </a:br>
            <a:r>
              <a:rPr lang="kk-KZ" sz="4300" dirty="0">
                <a:latin typeface="Times New Roman" pitchFamily="18" charset="0"/>
                <a:cs typeface="Times New Roman" pitchFamily="18" charset="0"/>
              </a:rPr>
              <a:t>3 “Б” сыныбында “Зорлық-зомбылықсыз балалық шақ” тақырыбында тәрбие сағаты өтті. Тәрбие сағатында оқушылар “Егер де әлемжеттіктің құрбаны болсаң не істеу керек?” деген сұраққа ойларын ортаға салып, тап болған кезде қандай қорғаныс шараларын қолдану керек екені туралы әңгімеледі. </a:t>
            </a:r>
            <a:r>
              <a:rPr lang="ru-RU" sz="4300" dirty="0" err="1">
                <a:latin typeface="Times New Roman" pitchFamily="18" charset="0"/>
                <a:cs typeface="Times New Roman" pitchFamily="18" charset="0"/>
              </a:rPr>
              <a:t>Сынып</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жетекшісі</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Сабитова</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Анар</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Жанатовна</a:t>
            </a:r>
            <a:endParaRPr lang="ru-RU" sz="4300" dirty="0">
              <a:latin typeface="Times New Roman" pitchFamily="18" charset="0"/>
              <a:cs typeface="Times New Roman" pitchFamily="18" charset="0"/>
            </a:endParaRPr>
          </a:p>
          <a:p>
            <a:r>
              <a:rPr lang="ru-RU" sz="4300" u="sng" dirty="0">
                <a:latin typeface="Times New Roman" pitchFamily="18" charset="0"/>
                <a:cs typeface="Times New Roman" pitchFamily="18" charset="0"/>
                <a:hlinkClick r:id="rId3"/>
              </a:rPr>
              <a:t>https://www.instagram.com/p/DEyXce9oHzr/?igsh=MWJxMWtmZ2VkN2Jidg</a:t>
            </a:r>
            <a:r>
              <a:rPr lang="ru-RU" sz="4300" dirty="0">
                <a:latin typeface="Times New Roman" pitchFamily="18" charset="0"/>
                <a:cs typeface="Times New Roman" pitchFamily="18" charset="0"/>
              </a:rPr>
              <a:t>==</a:t>
            </a:r>
          </a:p>
          <a:p>
            <a:r>
              <a:rPr lang="ru-RU" sz="4300" dirty="0">
                <a:latin typeface="Times New Roman" pitchFamily="18" charset="0"/>
                <a:cs typeface="Times New Roman" pitchFamily="18" charset="0"/>
              </a:rPr>
              <a:t>13.01.2025 </a:t>
            </a:r>
            <a:r>
              <a:rPr lang="ru-RU" sz="4300" dirty="0" err="1">
                <a:latin typeface="Times New Roman" pitchFamily="18" charset="0"/>
                <a:cs typeface="Times New Roman" pitchFamily="18" charset="0"/>
              </a:rPr>
              <a:t>күні </a:t>
            </a:r>
            <a:r>
              <a:rPr lang="ru-RU" sz="4300" dirty="0">
                <a:latin typeface="Times New Roman" pitchFamily="18" charset="0"/>
                <a:cs typeface="Times New Roman" pitchFamily="18" charset="0"/>
              </a:rPr>
              <a:t>9 “Б” </a:t>
            </a:r>
            <a:r>
              <a:rPr lang="ru-RU" sz="4300" dirty="0" err="1">
                <a:latin typeface="Times New Roman" pitchFamily="18" charset="0"/>
                <a:cs typeface="Times New Roman" pitchFamily="18" charset="0"/>
              </a:rPr>
              <a:t>сыныбында</a:t>
            </a:r>
            <a:br>
              <a:rPr lang="ru-RU" sz="4300" dirty="0">
                <a:latin typeface="Times New Roman" pitchFamily="18" charset="0"/>
                <a:cs typeface="Times New Roman" pitchFamily="18" charset="0"/>
              </a:rPr>
            </a:br>
            <a:r>
              <a:rPr lang="ru-RU" sz="4300" dirty="0">
                <a:latin typeface="Times New Roman" pitchFamily="18" charset="0"/>
                <a:cs typeface="Times New Roman" pitchFamily="18" charset="0"/>
              </a:rPr>
              <a:t>"</a:t>
            </a:r>
            <a:r>
              <a:rPr lang="ru-RU" sz="4300" dirty="0" err="1">
                <a:latin typeface="Times New Roman" pitchFamily="18" charset="0"/>
                <a:cs typeface="Times New Roman" pitchFamily="18" charset="0"/>
              </a:rPr>
              <a:t>Біз</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сыбайлас</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жемқорлыққа қарсымыз</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тақырыбында тәрбие сағаты өткізілді</a:t>
            </a:r>
            <a:r>
              <a:rPr lang="ru-RU" sz="4300" dirty="0">
                <a:latin typeface="Times New Roman" pitchFamily="18" charset="0"/>
                <a:cs typeface="Times New Roman" pitchFamily="18" charset="0"/>
              </a:rPr>
              <a:t>.</a:t>
            </a:r>
          </a:p>
          <a:p>
            <a:r>
              <a:rPr lang="ru-RU" sz="4300" dirty="0" err="1">
                <a:latin typeface="Times New Roman" pitchFamily="18" charset="0"/>
                <a:cs typeface="Times New Roman" pitchFamily="18" charset="0"/>
              </a:rPr>
              <a:t>Сынып</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жетекшісі</a:t>
            </a:r>
            <a:r>
              <a:rPr lang="ru-RU" sz="4300" dirty="0">
                <a:latin typeface="Times New Roman" pitchFamily="18" charset="0"/>
                <a:cs typeface="Times New Roman" pitchFamily="18" charset="0"/>
              </a:rPr>
              <a:t>: Аскарова А.К.</a:t>
            </a:r>
          </a:p>
          <a:p>
            <a:r>
              <a:rPr lang="ru-RU" sz="4300" u="sng" dirty="0">
                <a:latin typeface="Times New Roman" pitchFamily="18" charset="0"/>
                <a:cs typeface="Times New Roman" pitchFamily="18" charset="0"/>
                <a:hlinkClick r:id="rId4"/>
              </a:rPr>
              <a:t>https://www.instagram.com/reel/DEyXp9loqOl/?igsh=YmZwaXRxNmdxbHY5</a:t>
            </a:r>
            <a:endParaRPr lang="ru-RU" sz="4300" dirty="0">
              <a:latin typeface="Times New Roman" pitchFamily="18" charset="0"/>
              <a:cs typeface="Times New Roman" pitchFamily="18" charset="0"/>
            </a:endParaRPr>
          </a:p>
          <a:p>
            <a:r>
              <a:rPr lang="ru-RU" sz="4300" dirty="0">
                <a:latin typeface="Times New Roman" pitchFamily="18" charset="0"/>
                <a:cs typeface="Times New Roman" pitchFamily="18" charset="0"/>
              </a:rPr>
              <a:t>13.01.2025</a:t>
            </a:r>
            <a:br>
              <a:rPr lang="ru-RU" sz="4300" dirty="0">
                <a:latin typeface="Times New Roman" pitchFamily="18" charset="0"/>
                <a:cs typeface="Times New Roman" pitchFamily="18" charset="0"/>
              </a:rPr>
            </a:br>
            <a:r>
              <a:rPr lang="ru-RU" sz="4300" dirty="0">
                <a:latin typeface="Times New Roman" pitchFamily="18" charset="0"/>
                <a:cs typeface="Times New Roman" pitchFamily="18" charset="0"/>
              </a:rPr>
              <a:t>11"А" </a:t>
            </a:r>
            <a:r>
              <a:rPr lang="ru-RU" sz="4300" dirty="0" err="1">
                <a:latin typeface="Times New Roman" pitchFamily="18" charset="0"/>
                <a:cs typeface="Times New Roman" pitchFamily="18" charset="0"/>
              </a:rPr>
              <a:t>сыныбында</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Біз-сыбайлас</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жемқорлыққа қарсымыз</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тәрбие сабағы </a:t>
            </a:r>
            <a:r>
              <a:rPr lang="ru-RU" sz="4300" dirty="0">
                <a:latin typeface="Times New Roman" pitchFamily="18" charset="0"/>
                <a:cs typeface="Times New Roman" pitchFamily="18" charset="0"/>
              </a:rPr>
              <a:t>мен "</a:t>
            </a:r>
            <a:r>
              <a:rPr lang="ru-RU" sz="4300" dirty="0" err="1">
                <a:latin typeface="Times New Roman" pitchFamily="18" charset="0"/>
                <a:cs typeface="Times New Roman" pitchFamily="18" charset="0"/>
              </a:rPr>
              <a:t>Секталардың ықпалына қалай түспеуге болады</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қауіпсіздік сабағы өтті</a:t>
            </a:r>
            <a:r>
              <a:rPr lang="ru-RU" sz="4300" dirty="0">
                <a:latin typeface="Times New Roman" pitchFamily="18" charset="0"/>
                <a:cs typeface="Times New Roman" pitchFamily="18" charset="0"/>
              </a:rPr>
              <a:t>.</a:t>
            </a:r>
          </a:p>
          <a:p>
            <a:r>
              <a:rPr lang="ru-RU" sz="4300" dirty="0" err="1">
                <a:latin typeface="Times New Roman" pitchFamily="18" charset="0"/>
                <a:cs typeface="Times New Roman" pitchFamily="18" charset="0"/>
              </a:rPr>
              <a:t>Сынып</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жетекшісі</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Кожахметова</a:t>
            </a:r>
            <a:r>
              <a:rPr lang="ru-RU" sz="4300" dirty="0">
                <a:latin typeface="Times New Roman" pitchFamily="18" charset="0"/>
                <a:cs typeface="Times New Roman" pitchFamily="18" charset="0"/>
              </a:rPr>
              <a:t> Н.Т. </a:t>
            </a:r>
          </a:p>
          <a:p>
            <a:r>
              <a:rPr lang="ru-RU" sz="4300" u="sng" dirty="0">
                <a:latin typeface="Times New Roman" pitchFamily="18" charset="0"/>
                <a:cs typeface="Times New Roman" pitchFamily="18" charset="0"/>
                <a:hlinkClick r:id="rId5"/>
              </a:rPr>
              <a:t>https://www.instagram.com/p/DEyY8l5I4h7/?igsh=YzN4aWJ5aTZsb2s4</a:t>
            </a:r>
            <a:endParaRPr lang="ru-RU" sz="4300" dirty="0">
              <a:latin typeface="Times New Roman" pitchFamily="18" charset="0"/>
              <a:cs typeface="Times New Roman" pitchFamily="18" charset="0"/>
            </a:endParaRPr>
          </a:p>
          <a:p>
            <a:r>
              <a:rPr lang="kk-KZ" sz="4300" dirty="0">
                <a:latin typeface="Times New Roman" pitchFamily="18" charset="0"/>
                <a:cs typeface="Times New Roman" pitchFamily="18" charset="0"/>
              </a:rPr>
              <a:t>14.01.2025 күні 9-сыныптар арасында кәсіптік бағдар бойынша сауалнама алынды.</a:t>
            </a:r>
            <a:br>
              <a:rPr lang="kk-KZ" sz="4300" dirty="0">
                <a:latin typeface="Times New Roman" pitchFamily="18" charset="0"/>
                <a:cs typeface="Times New Roman" pitchFamily="18" charset="0"/>
              </a:rPr>
            </a:br>
            <a:r>
              <a:rPr lang="kk-KZ" sz="4300" dirty="0">
                <a:latin typeface="Times New Roman" pitchFamily="18" charset="0"/>
                <a:cs typeface="Times New Roman" pitchFamily="18" charset="0"/>
              </a:rPr>
              <a:t>Мақсаты: оқушылардың болашақта түсетін мамандықтарына деген көзқарасын,қабілеті мен бейімділігін арттыру. </a:t>
            </a:r>
            <a:r>
              <a:rPr lang="ru-RU" sz="4300" dirty="0" err="1">
                <a:latin typeface="Times New Roman" pitchFamily="18" charset="0"/>
                <a:cs typeface="Times New Roman" pitchFamily="18" charset="0"/>
              </a:rPr>
              <a:t>Кәсіптік бағдар беруші</a:t>
            </a:r>
            <a:r>
              <a:rPr lang="ru-RU" sz="4300" dirty="0">
                <a:latin typeface="Times New Roman" pitchFamily="18" charset="0"/>
                <a:cs typeface="Times New Roman" pitchFamily="18" charset="0"/>
              </a:rPr>
              <a:t> педагог: </a:t>
            </a:r>
            <a:r>
              <a:rPr lang="ru-RU" sz="4300" dirty="0" err="1">
                <a:latin typeface="Times New Roman" pitchFamily="18" charset="0"/>
                <a:cs typeface="Times New Roman" pitchFamily="18" charset="0"/>
              </a:rPr>
              <a:t>А.Болатхан</a:t>
            </a:r>
            <a:endParaRPr lang="ru-RU" sz="4300" dirty="0">
              <a:latin typeface="Times New Roman" pitchFamily="18" charset="0"/>
              <a:cs typeface="Times New Roman" pitchFamily="18" charset="0"/>
            </a:endParaRPr>
          </a:p>
          <a:p>
            <a:r>
              <a:rPr lang="ru-RU" sz="4300" u="sng" dirty="0">
                <a:latin typeface="Times New Roman" pitchFamily="18" charset="0"/>
                <a:cs typeface="Times New Roman" pitchFamily="18" charset="0"/>
                <a:hlinkClick r:id="rId6"/>
              </a:rPr>
              <a:t>https://www.instagram.com/p/DE0BN9Gs6cY/?igsh=MW9jZnF5MndtbXh1dw</a:t>
            </a:r>
            <a:r>
              <a:rPr lang="ru-RU" sz="4300" dirty="0">
                <a:latin typeface="Times New Roman" pitchFamily="18" charset="0"/>
                <a:cs typeface="Times New Roman" pitchFamily="18" charset="0"/>
              </a:rPr>
              <a:t>==</a:t>
            </a:r>
          </a:p>
          <a:p>
            <a:r>
              <a:rPr lang="ru-RU" sz="4300" dirty="0" err="1">
                <a:latin typeface="Times New Roman" pitchFamily="18" charset="0"/>
                <a:cs typeface="Times New Roman" pitchFamily="18" charset="0"/>
              </a:rPr>
              <a:t>Қазақстан Республикасының Тәуелсіздік күніне арналған "Мәңгілік жаса</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қыран-елім-Қазақстаным" сахналанған ән облыстық қашықтық байқауына қатысқаны үшін, Степногорск</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қаласының Қ.Сәтпаев атындағы </a:t>
            </a:r>
            <a:r>
              <a:rPr lang="ru-RU" sz="4300" dirty="0">
                <a:latin typeface="Times New Roman" pitchFamily="18" charset="0"/>
                <a:cs typeface="Times New Roman" pitchFamily="18" charset="0"/>
              </a:rPr>
              <a:t>№9ЖОББМ 11 "Ә" </a:t>
            </a:r>
            <a:r>
              <a:rPr lang="ru-RU" sz="4300" dirty="0" err="1">
                <a:latin typeface="Times New Roman" pitchFamily="18" charset="0"/>
                <a:cs typeface="Times New Roman" pitchFamily="18" charset="0"/>
              </a:rPr>
              <a:t>сынып</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оқушысы Дүйсенбек Ерсайын</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және </a:t>
            </a:r>
            <a:r>
              <a:rPr lang="ru-RU" sz="4300" dirty="0">
                <a:latin typeface="Times New Roman" pitchFamily="18" charset="0"/>
                <a:cs typeface="Times New Roman" pitchFamily="18" charset="0"/>
              </a:rPr>
              <a:t>6"Ә" </a:t>
            </a:r>
            <a:r>
              <a:rPr lang="ru-RU" sz="4300" dirty="0" err="1">
                <a:latin typeface="Times New Roman" pitchFamily="18" charset="0"/>
                <a:cs typeface="Times New Roman" pitchFamily="18" charset="0"/>
              </a:rPr>
              <a:t>сынып</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оқушысы Қасқырбаева Ақжібек марапатталады</a:t>
            </a:r>
            <a:r>
              <a:rPr lang="ru-RU" sz="4300" dirty="0">
                <a:latin typeface="Times New Roman" pitchFamily="18" charset="0"/>
                <a:cs typeface="Times New Roman" pitchFamily="18" charset="0"/>
              </a:rPr>
              <a:t>.</a:t>
            </a:r>
          </a:p>
          <a:p>
            <a:r>
              <a:rPr lang="ru-RU" sz="4300" dirty="0" err="1">
                <a:latin typeface="Times New Roman" pitchFamily="18" charset="0"/>
                <a:cs typeface="Times New Roman" pitchFamily="18" charset="0"/>
              </a:rPr>
              <a:t>Жетекшісі</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Мухамеджарова</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Сандугаш</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Балтабековна</a:t>
            </a:r>
            <a:r>
              <a:rPr lang="ru-RU" sz="4300" dirty="0">
                <a:latin typeface="Times New Roman" pitchFamily="18" charset="0"/>
                <a:cs typeface="Times New Roman" pitchFamily="18" charset="0"/>
              </a:rPr>
              <a:t>.</a:t>
            </a:r>
          </a:p>
          <a:p>
            <a:r>
              <a:rPr lang="ru-RU" sz="4300" u="sng" dirty="0">
                <a:latin typeface="Times New Roman" pitchFamily="18" charset="0"/>
                <a:cs typeface="Times New Roman" pitchFamily="18" charset="0"/>
                <a:hlinkClick r:id="rId7"/>
              </a:rPr>
              <a:t>https://www.instagram.com/p/DE1hx9HsshB/?igsh=dzNpdm4zMDQwNjF3</a:t>
            </a:r>
            <a:endParaRPr lang="ru-RU" sz="4300" dirty="0">
              <a:latin typeface="Times New Roman" pitchFamily="18" charset="0"/>
              <a:cs typeface="Times New Roman" pitchFamily="18" charset="0"/>
            </a:endParaRPr>
          </a:p>
          <a:p>
            <a:r>
              <a:rPr lang="ru-RU" sz="4300" dirty="0">
                <a:latin typeface="Times New Roman" pitchFamily="18" charset="0"/>
                <a:cs typeface="Times New Roman" pitchFamily="18" charset="0"/>
              </a:rPr>
              <a:t>15.01.2025</a:t>
            </a:r>
            <a:br>
              <a:rPr lang="ru-RU" sz="4300" dirty="0">
                <a:latin typeface="Times New Roman" pitchFamily="18" charset="0"/>
                <a:cs typeface="Times New Roman" pitchFamily="18" charset="0"/>
              </a:rPr>
            </a:br>
            <a:r>
              <a:rPr lang="ru-RU" sz="4300" dirty="0">
                <a:latin typeface="Times New Roman" pitchFamily="18" charset="0"/>
                <a:cs typeface="Times New Roman" pitchFamily="18" charset="0"/>
              </a:rPr>
              <a:t>“</a:t>
            </a:r>
            <a:r>
              <a:rPr lang="ru-RU" sz="4300" dirty="0" err="1">
                <a:latin typeface="Times New Roman" pitchFamily="18" charset="0"/>
                <a:cs typeface="Times New Roman" pitchFamily="18" charset="0"/>
              </a:rPr>
              <a:t>Білім</a:t>
            </a:r>
            <a:r>
              <a:rPr lang="ru-RU" sz="4300" dirty="0">
                <a:latin typeface="Times New Roman" pitchFamily="18" charset="0"/>
                <a:cs typeface="Times New Roman" pitchFamily="18" charset="0"/>
              </a:rPr>
              <a:t> басы </a:t>
            </a:r>
            <a:r>
              <a:rPr lang="ru-RU" sz="4300" dirty="0" err="1">
                <a:latin typeface="Times New Roman" pitchFamily="18" charset="0"/>
                <a:cs typeface="Times New Roman" pitchFamily="18" charset="0"/>
              </a:rPr>
              <a:t>бастауыштан</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қаланар</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білімменен</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әлемге жол</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салынар</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атты</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бастауыш</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сынып</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онкүндігі барысында</a:t>
            </a:r>
            <a:r>
              <a:rPr lang="ru-RU" sz="4300" dirty="0">
                <a:latin typeface="Times New Roman" pitchFamily="18" charset="0"/>
                <a:cs typeface="Times New Roman" pitchFamily="18" charset="0"/>
              </a:rPr>
              <a:t> 3 </a:t>
            </a:r>
            <a:r>
              <a:rPr lang="ru-RU" sz="4300" dirty="0" err="1">
                <a:latin typeface="Times New Roman" pitchFamily="18" charset="0"/>
                <a:cs typeface="Times New Roman" pitchFamily="18" charset="0"/>
              </a:rPr>
              <a:t>сыныптар</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арасында</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Қызықты өнер әлемі</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атты</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қолөнер сайысы</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өткізілді</a:t>
            </a:r>
            <a:r>
              <a:rPr lang="ru-RU" sz="4300" dirty="0">
                <a:latin typeface="Times New Roman" pitchFamily="18" charset="0"/>
                <a:cs typeface="Times New Roman" pitchFamily="18" charset="0"/>
              </a:rPr>
              <a:t>.</a:t>
            </a:r>
            <a:br>
              <a:rPr lang="ru-RU" sz="4300" dirty="0">
                <a:latin typeface="Times New Roman" pitchFamily="18" charset="0"/>
                <a:cs typeface="Times New Roman" pitchFamily="18" charset="0"/>
              </a:rPr>
            </a:br>
            <a:r>
              <a:rPr lang="ru-RU" sz="4300" dirty="0" err="1">
                <a:latin typeface="Times New Roman" pitchFamily="18" charset="0"/>
                <a:cs typeface="Times New Roman" pitchFamily="18" charset="0"/>
              </a:rPr>
              <a:t>Сайыс</a:t>
            </a:r>
            <a:r>
              <a:rPr lang="ru-RU" sz="4300" dirty="0">
                <a:latin typeface="Times New Roman" pitchFamily="18" charset="0"/>
                <a:cs typeface="Times New Roman" pitchFamily="18" charset="0"/>
              </a:rPr>
              <a:t> 5 </a:t>
            </a:r>
            <a:r>
              <a:rPr lang="ru-RU" sz="4300" dirty="0" err="1">
                <a:latin typeface="Times New Roman" pitchFamily="18" charset="0"/>
                <a:cs typeface="Times New Roman" pitchFamily="18" charset="0"/>
              </a:rPr>
              <a:t>бөлімнен тұрды</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биссермен</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тоқу</a:t>
            </a:r>
            <a:r>
              <a:rPr lang="ru-RU" sz="4300" dirty="0">
                <a:latin typeface="Times New Roman" pitchFamily="18" charset="0"/>
                <a:cs typeface="Times New Roman" pitchFamily="18" charset="0"/>
              </a:rPr>
              <a:t>,</a:t>
            </a:r>
            <a:r>
              <a:rPr lang="ru-RU" sz="4300" dirty="0" err="1">
                <a:latin typeface="Times New Roman" pitchFamily="18" charset="0"/>
                <a:cs typeface="Times New Roman" pitchFamily="18" charset="0"/>
              </a:rPr>
              <a:t>резеңкемен тоқу</a:t>
            </a:r>
            <a:r>
              <a:rPr lang="ru-RU" sz="4300" dirty="0">
                <a:latin typeface="Times New Roman" pitchFamily="18" charset="0"/>
                <a:cs typeface="Times New Roman" pitchFamily="18" charset="0"/>
              </a:rPr>
              <a:t>, аппликация, </a:t>
            </a:r>
            <a:r>
              <a:rPr lang="ru-RU" sz="4300" dirty="0" err="1">
                <a:latin typeface="Times New Roman" pitchFamily="18" charset="0"/>
                <a:cs typeface="Times New Roman" pitchFamily="18" charset="0"/>
              </a:rPr>
              <a:t>ермексазбен</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жұмыс және сурет</a:t>
            </a:r>
            <a:r>
              <a:rPr lang="ru-RU" sz="4300" dirty="0">
                <a:latin typeface="Times New Roman" pitchFamily="18" charset="0"/>
                <a:cs typeface="Times New Roman" pitchFamily="18" charset="0"/>
              </a:rPr>
              <a:t> салу. </a:t>
            </a:r>
            <a:r>
              <a:rPr lang="ru-RU" sz="4300" dirty="0" err="1">
                <a:latin typeface="Times New Roman" pitchFamily="18" charset="0"/>
                <a:cs typeface="Times New Roman" pitchFamily="18" charset="0"/>
              </a:rPr>
              <a:t>Барлық оқушылар қызыға қатысып, </a:t>
            </a:r>
            <a:r>
              <a:rPr lang="ru-RU" sz="4300" dirty="0">
                <a:latin typeface="Times New Roman" pitchFamily="18" charset="0"/>
                <a:cs typeface="Times New Roman" pitchFamily="18" charset="0"/>
              </a:rPr>
              <a:t>бар </a:t>
            </a:r>
            <a:r>
              <a:rPr lang="ru-RU" sz="4300" dirty="0" err="1">
                <a:latin typeface="Times New Roman" pitchFamily="18" charset="0"/>
                <a:cs typeface="Times New Roman" pitchFamily="18" charset="0"/>
              </a:rPr>
              <a:t>шығармашылықтарын ортаға салды</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Өткізген мұғалімдер Қаиыргельді </a:t>
            </a:r>
            <a:r>
              <a:rPr lang="ru-RU" sz="4300" dirty="0">
                <a:latin typeface="Times New Roman" pitchFamily="18" charset="0"/>
                <a:cs typeface="Times New Roman" pitchFamily="18" charset="0"/>
              </a:rPr>
              <a:t>Ү.Е </a:t>
            </a:r>
            <a:r>
              <a:rPr lang="ru-RU" sz="4300" dirty="0" err="1">
                <a:latin typeface="Times New Roman" pitchFamily="18" charset="0"/>
                <a:cs typeface="Times New Roman" pitchFamily="18" charset="0"/>
              </a:rPr>
              <a:t>және </a:t>
            </a:r>
            <a:r>
              <a:rPr lang="ru-RU" sz="4300" dirty="0">
                <a:latin typeface="Times New Roman" pitchFamily="18" charset="0"/>
                <a:cs typeface="Times New Roman" pitchFamily="18" charset="0"/>
              </a:rPr>
              <a:t>Акбар А.Қ</a:t>
            </a:r>
          </a:p>
          <a:p>
            <a:r>
              <a:rPr lang="ru-RU" sz="4300" dirty="0" err="1">
                <a:latin typeface="Times New Roman" pitchFamily="18" charset="0"/>
                <a:cs typeface="Times New Roman" pitchFamily="18" charset="0"/>
              </a:rPr>
              <a:t>Бастауыш</a:t>
            </a:r>
            <a:r>
              <a:rPr lang="ru-RU" sz="4300" dirty="0">
                <a:latin typeface="Times New Roman" pitchFamily="18" charset="0"/>
                <a:cs typeface="Times New Roman" pitchFamily="18" charset="0"/>
              </a:rPr>
              <a:t> ӘБ </a:t>
            </a:r>
            <a:r>
              <a:rPr lang="ru-RU" sz="4300" dirty="0" err="1">
                <a:latin typeface="Times New Roman" pitchFamily="18" charset="0"/>
                <a:cs typeface="Times New Roman" pitchFamily="18" charset="0"/>
              </a:rPr>
              <a:t>жетекшісі</a:t>
            </a:r>
            <a:r>
              <a:rPr lang="ru-RU" sz="4300" dirty="0">
                <a:latin typeface="Times New Roman" pitchFamily="18" charset="0"/>
                <a:cs typeface="Times New Roman" pitchFamily="18" charset="0"/>
              </a:rPr>
              <a:t>: </a:t>
            </a:r>
            <a:r>
              <a:rPr lang="ru-RU" sz="4300" dirty="0" err="1">
                <a:latin typeface="Times New Roman" pitchFamily="18" charset="0"/>
                <a:cs typeface="Times New Roman" pitchFamily="18" charset="0"/>
              </a:rPr>
              <a:t>Сабитова</a:t>
            </a:r>
            <a:r>
              <a:rPr lang="ru-RU" sz="4300" dirty="0">
                <a:latin typeface="Times New Roman" pitchFamily="18" charset="0"/>
                <a:cs typeface="Times New Roman" pitchFamily="18" charset="0"/>
              </a:rPr>
              <a:t> А.Ж</a:t>
            </a:r>
          </a:p>
          <a:p>
            <a:r>
              <a:rPr lang="ru-RU" sz="4300" u="sng" dirty="0">
                <a:latin typeface="Times New Roman" pitchFamily="18" charset="0"/>
                <a:cs typeface="Times New Roman" pitchFamily="18" charset="0"/>
                <a:hlinkClick r:id="rId8"/>
              </a:rPr>
              <a:t>https://www.instagram.com/p/DE3otqFIuVE/?igsh=bmwzaDJpbnF0Mmgz</a:t>
            </a:r>
            <a:endParaRPr lang="ru-RU" sz="43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4" name="Picture 3" descr="C:\Users\School 9\Desktop\WhatsApp Image 2024-09-10 at 22.28.21.jpeg"/>
          <p:cNvPicPr>
            <a:picLocks noChangeAspect="1" noChangeArrowheads="1"/>
          </p:cNvPicPr>
          <p:nvPr/>
        </p:nvPicPr>
        <p:blipFill>
          <a:blip r:embed="rId9" cstate="print"/>
          <a:srcRect/>
          <a:stretch>
            <a:fillRect/>
          </a:stretch>
        </p:blipFill>
        <p:spPr bwMode="auto">
          <a:xfrm>
            <a:off x="0" y="0"/>
            <a:ext cx="1601549" cy="1419497"/>
          </a:xfrm>
          <a:prstGeom prst="ellipse">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6914" y="113211"/>
            <a:ext cx="10485120" cy="6574972"/>
          </a:xfrm>
        </p:spPr>
        <p:txBody>
          <a:bodyPr>
            <a:noAutofit/>
          </a:bodyPr>
          <a:lstStyle/>
          <a:p>
            <a:r>
              <a:rPr lang="ru-RU" sz="1200" dirty="0">
                <a:latin typeface="Times New Roman" pitchFamily="18" charset="0"/>
                <a:cs typeface="Times New Roman" pitchFamily="18" charset="0"/>
              </a:rPr>
              <a:t>16.01.2025ж.</a:t>
            </a:r>
            <a:br>
              <a:rPr lang="ru-RU" sz="1200" dirty="0">
                <a:latin typeface="Times New Roman" pitchFamily="18" charset="0"/>
                <a:cs typeface="Times New Roman" pitchFamily="18" charset="0"/>
              </a:rPr>
            </a:br>
            <a:r>
              <a:rPr lang="ru-RU" sz="1200" dirty="0" err="1">
                <a:latin typeface="Times New Roman" pitchFamily="18" charset="0"/>
                <a:cs typeface="Times New Roman" pitchFamily="18" charset="0"/>
              </a:rPr>
              <a:t>Бастауыш</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сыныптар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онкүндігне орай</a:t>
            </a:r>
            <a:r>
              <a:rPr lang="ru-RU" sz="1200" dirty="0">
                <a:latin typeface="Times New Roman" pitchFamily="18" charset="0"/>
                <a:cs typeface="Times New Roman" pitchFamily="18" charset="0"/>
              </a:rPr>
              <a:t> 2 </a:t>
            </a:r>
            <a:r>
              <a:rPr lang="ru-RU" sz="1200" dirty="0" err="1">
                <a:latin typeface="Times New Roman" pitchFamily="18" charset="0"/>
                <a:cs typeface="Times New Roman" pitchFamily="18" charset="0"/>
              </a:rPr>
              <a:t>сыныптар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арасында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Толағай</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отбасылық спорттық сайыс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өтті</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Мақсаты: ата-ана</a:t>
            </a:r>
            <a:r>
              <a:rPr lang="ru-RU" sz="1200" dirty="0">
                <a:latin typeface="Times New Roman" pitchFamily="18" charset="0"/>
                <a:cs typeface="Times New Roman" pitchFamily="18" charset="0"/>
              </a:rPr>
              <a:t>,  бала,  </a:t>
            </a:r>
            <a:r>
              <a:rPr lang="ru-RU" sz="1200" dirty="0" err="1">
                <a:latin typeface="Times New Roman" pitchFamily="18" charset="0"/>
                <a:cs typeface="Times New Roman" pitchFamily="18" charset="0"/>
              </a:rPr>
              <a:t>мектеп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арасындағы ынтымақтықты арттыра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отырып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спортқа деген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қызығушылық арттыру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Спорт-денсаулық кепілі</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Бастауыш</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мұғалімі</a:t>
            </a:r>
            <a:br>
              <a:rPr lang="ru-RU" sz="1200" dirty="0">
                <a:latin typeface="Times New Roman" pitchFamily="18" charset="0"/>
                <a:cs typeface="Times New Roman" pitchFamily="18" charset="0"/>
              </a:rPr>
            </a:br>
            <a:r>
              <a:rPr lang="ru-RU" sz="1200" dirty="0" err="1">
                <a:latin typeface="Times New Roman" pitchFamily="18" charset="0"/>
                <a:cs typeface="Times New Roman" pitchFamily="18" charset="0"/>
              </a:rPr>
              <a:t>Хавсемет</a:t>
            </a:r>
            <a:r>
              <a:rPr lang="ru-RU" sz="1200" dirty="0">
                <a:latin typeface="Times New Roman" pitchFamily="18" charset="0"/>
                <a:cs typeface="Times New Roman" pitchFamily="18" charset="0"/>
              </a:rPr>
              <a:t> Р.   </a:t>
            </a:r>
            <a:r>
              <a:rPr lang="ru-RU" sz="1200" u="sng" dirty="0">
                <a:latin typeface="Times New Roman" pitchFamily="18" charset="0"/>
                <a:cs typeface="Times New Roman" pitchFamily="18" charset="0"/>
                <a:hlinkClick r:id="rId2"/>
              </a:rPr>
              <a:t>https://www.instagram.com/reel/DE7D-6wMfJB/?igsh=a25ua3k2OTY5Zmk</a:t>
            </a:r>
            <a:r>
              <a:rPr lang="ru-RU" sz="1200" dirty="0">
                <a:latin typeface="Times New Roman" pitchFamily="18" charset="0"/>
                <a:cs typeface="Times New Roman" pitchFamily="18" charset="0"/>
              </a:rPr>
              <a:t>=</a:t>
            </a:r>
          </a:p>
          <a:p>
            <a:r>
              <a:rPr lang="ru-RU" sz="1200" dirty="0">
                <a:latin typeface="Times New Roman" pitchFamily="18" charset="0"/>
                <a:cs typeface="Times New Roman" pitchFamily="18" charset="0"/>
              </a:rPr>
              <a:t>20.01.2025</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7 "А" </a:t>
            </a:r>
            <a:r>
              <a:rPr lang="ru-RU" sz="1200" dirty="0" err="1">
                <a:latin typeface="Times New Roman" pitchFamily="18" charset="0"/>
                <a:cs typeface="Times New Roman" pitchFamily="18" charset="0"/>
              </a:rPr>
              <a:t>сыныбында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Буллинг</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және кибербуллинг</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 тәрбие сағаты өткізілді</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Жусипова</a:t>
            </a:r>
            <a:r>
              <a:rPr lang="ru-RU" sz="1200" dirty="0">
                <a:latin typeface="Times New Roman" pitchFamily="18" charset="0"/>
                <a:cs typeface="Times New Roman" pitchFamily="18" charset="0"/>
              </a:rPr>
              <a:t> Г.Ж.  </a:t>
            </a:r>
            <a:r>
              <a:rPr lang="ru-RU" sz="1200" u="sng" dirty="0">
                <a:latin typeface="Times New Roman" pitchFamily="18" charset="0"/>
                <a:cs typeface="Times New Roman" pitchFamily="18" charset="0"/>
                <a:hlinkClick r:id="rId3"/>
              </a:rPr>
              <a:t>https://www.instagram.com/p/DFCmnyKMsVs/?igsh=Mjg2NmdybXE1Z2tx</a:t>
            </a:r>
            <a:endParaRPr lang="ru-RU" sz="1200" dirty="0">
              <a:latin typeface="Times New Roman" pitchFamily="18" charset="0"/>
              <a:cs typeface="Times New Roman" pitchFamily="18" charset="0"/>
            </a:endParaRPr>
          </a:p>
          <a:p>
            <a:r>
              <a:rPr lang="ru-RU" sz="1200" dirty="0">
                <a:latin typeface="Times New Roman" pitchFamily="18" charset="0"/>
                <a:cs typeface="Times New Roman" pitchFamily="18" charset="0"/>
              </a:rPr>
              <a:t>20.01.2025</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3 “Б” </a:t>
            </a:r>
            <a:r>
              <a:rPr lang="ru-RU" sz="1200" dirty="0" err="1">
                <a:latin typeface="Times New Roman" pitchFamily="18" charset="0"/>
                <a:cs typeface="Times New Roman" pitchFamily="18" charset="0"/>
              </a:rPr>
              <a:t>сыныбында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Спорт-денсаулық кепілі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 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сағаты өткізілді</a:t>
            </a:r>
            <a:r>
              <a:rPr lang="ru-RU" sz="1200" dirty="0">
                <a:latin typeface="Times New Roman" pitchFamily="18" charset="0"/>
                <a:cs typeface="Times New Roman" pitchFamily="18" charset="0"/>
              </a:rPr>
              <a:t>.</a:t>
            </a:r>
            <a:br>
              <a:rPr lang="ru-RU" sz="1200" dirty="0">
                <a:latin typeface="Times New Roman" pitchFamily="18" charset="0"/>
                <a:cs typeface="Times New Roman" pitchFamily="18" charset="0"/>
              </a:rPr>
            </a:br>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сағатында қаламыздың, еліміздің мақтанышы </a:t>
            </a:r>
            <a:r>
              <a:rPr lang="ru-RU" sz="1200" dirty="0">
                <a:latin typeface="Times New Roman" pitchFamily="18" charset="0"/>
                <a:cs typeface="Times New Roman" pitchFamily="18" charset="0"/>
              </a:rPr>
              <a:t>- Арина </a:t>
            </a:r>
            <a:r>
              <a:rPr lang="ru-RU" sz="1200" dirty="0" err="1">
                <a:latin typeface="Times New Roman" pitchFamily="18" charset="0"/>
                <a:cs typeface="Times New Roman" pitchFamily="18" charset="0"/>
              </a:rPr>
              <a:t>Крюкованың өмірбаянымен оқушылар танысып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Еліміздің көк туын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биікке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көтерген биатлоншы</a:t>
            </a:r>
            <a:r>
              <a:rPr lang="ru-RU" sz="1200" dirty="0">
                <a:latin typeface="Times New Roman" pitchFamily="18" charset="0"/>
                <a:cs typeface="Times New Roman" pitchFamily="18" charset="0"/>
              </a:rPr>
              <a:t> Арина Крюкова </a:t>
            </a:r>
            <a:r>
              <a:rPr lang="ru-RU" sz="1200" dirty="0" err="1">
                <a:latin typeface="Times New Roman" pitchFamily="18" charset="0"/>
                <a:cs typeface="Times New Roman" pitchFamily="18" charset="0"/>
              </a:rPr>
              <a:t>универсиадада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қола жүлдегері атанғаны туралы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әңгімеледі</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Мектеп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ережесіне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сәйкес  сабақ басталар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алдында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ұялы телефондарын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арнайы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ұяшықтарға салып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қою туралы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ескертілді</a:t>
            </a:r>
            <a:r>
              <a:rPr lang="ru-RU" sz="1200" dirty="0">
                <a:latin typeface="Times New Roman" pitchFamily="18" charset="0"/>
                <a:cs typeface="Times New Roman" pitchFamily="18" charset="0"/>
              </a:rPr>
              <a:t>.</a:t>
            </a:r>
            <a:r>
              <a:rPr lang="kk-KZ"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Сабитова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Анар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Жанатовна</a:t>
            </a:r>
            <a:endParaRPr lang="ru-RU" sz="1200" dirty="0">
              <a:latin typeface="Times New Roman" pitchFamily="18" charset="0"/>
              <a:cs typeface="Times New Roman" pitchFamily="18" charset="0"/>
            </a:endParaRPr>
          </a:p>
          <a:p>
            <a:r>
              <a:rPr lang="ru-RU" sz="1200" u="sng" dirty="0">
                <a:latin typeface="Times New Roman" pitchFamily="18" charset="0"/>
                <a:cs typeface="Times New Roman" pitchFamily="18" charset="0"/>
                <a:hlinkClick r:id="rId4"/>
              </a:rPr>
              <a:t>https://www.instagram.com/p/DFC8J4psMTw/?igsh=MXZ0a2R3M3g2c3psbQ</a:t>
            </a:r>
            <a:r>
              <a:rPr lang="ru-RU" sz="1200" dirty="0">
                <a:latin typeface="Times New Roman" pitchFamily="18" charset="0"/>
                <a:cs typeface="Times New Roman" pitchFamily="18" charset="0"/>
              </a:rPr>
              <a:t>==</a:t>
            </a:r>
          </a:p>
          <a:p>
            <a:r>
              <a:rPr lang="ru-RU" sz="1200" dirty="0">
                <a:latin typeface="Times New Roman" pitchFamily="18" charset="0"/>
                <a:cs typeface="Times New Roman" pitchFamily="18" charset="0"/>
              </a:rPr>
              <a:t>20.01.2025</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2 “А” </a:t>
            </a:r>
            <a:r>
              <a:rPr lang="ru-RU" sz="1200" dirty="0" err="1">
                <a:latin typeface="Times New Roman" pitchFamily="18" charset="0"/>
                <a:cs typeface="Times New Roman" pitchFamily="18" charset="0"/>
              </a:rPr>
              <a:t>сыныбында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Зорлық-зомбылықсыз балалық шақ </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 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сағаты өткізілді</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сағатында қаламыздың, еліміздің мақтанышы </a:t>
            </a:r>
            <a:r>
              <a:rPr lang="ru-RU" sz="1200" dirty="0">
                <a:latin typeface="Times New Roman" pitchFamily="18" charset="0"/>
                <a:cs typeface="Times New Roman" pitchFamily="18" charset="0"/>
              </a:rPr>
              <a:t>- Арина </a:t>
            </a:r>
            <a:r>
              <a:rPr lang="ru-RU" sz="1200" dirty="0" err="1">
                <a:latin typeface="Times New Roman" pitchFamily="18" charset="0"/>
                <a:cs typeface="Times New Roman" pitchFamily="18" charset="0"/>
              </a:rPr>
              <a:t>Крюкованың өмірбаянымен оқушылар танысып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Еліміздің көк туын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биікке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көтерген биатлоншы</a:t>
            </a:r>
            <a:r>
              <a:rPr lang="ru-RU" sz="1200" dirty="0">
                <a:latin typeface="Times New Roman" pitchFamily="18" charset="0"/>
                <a:cs typeface="Times New Roman" pitchFamily="18" charset="0"/>
              </a:rPr>
              <a:t> Арина Крюкова </a:t>
            </a:r>
            <a:r>
              <a:rPr lang="ru-RU" sz="1200" dirty="0" err="1">
                <a:latin typeface="Times New Roman" pitchFamily="18" charset="0"/>
                <a:cs typeface="Times New Roman" pitchFamily="18" charset="0"/>
              </a:rPr>
              <a:t>универсиадада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қола жүлдегері атанғаны туралы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әңгімеледі</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Мақсаты: </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Зорлық-зомбылықсыз балалық шақ туралы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мәлімет берілді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Отбасында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мектепте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қоғамдық ортада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өзін-өзі ұстай білуге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ынтымақ-бірлікке шақыруға тәрбиелеу.</a:t>
            </a:r>
            <a:endParaRPr lang="ru-RU" sz="1200" dirty="0">
              <a:latin typeface="Times New Roman" pitchFamily="18" charset="0"/>
              <a:cs typeface="Times New Roman" pitchFamily="18" charset="0"/>
            </a:endParaRPr>
          </a:p>
          <a:p>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жетекшісі</a:t>
            </a:r>
            <a:r>
              <a:rPr lang="ru-RU" sz="1200" dirty="0">
                <a:latin typeface="Times New Roman" pitchFamily="18" charset="0"/>
                <a:cs typeface="Times New Roman" pitchFamily="18" charset="0"/>
              </a:rPr>
              <a:t>: Роза </a:t>
            </a:r>
            <a:r>
              <a:rPr lang="ru-RU" sz="1200" dirty="0" err="1">
                <a:latin typeface="Times New Roman" pitchFamily="18" charset="0"/>
                <a:cs typeface="Times New Roman" pitchFamily="18" charset="0"/>
              </a:rPr>
              <a:t>Хавсемет</a:t>
            </a:r>
            <a:r>
              <a:rPr lang="ru-RU" sz="1200" dirty="0">
                <a:latin typeface="Times New Roman" pitchFamily="18" charset="0"/>
                <a:cs typeface="Times New Roman" pitchFamily="18" charset="0"/>
              </a:rPr>
              <a:t>  </a:t>
            </a:r>
            <a:r>
              <a:rPr lang="ru-RU" sz="1200" u="sng" dirty="0">
                <a:latin typeface="Times New Roman" pitchFamily="18" charset="0"/>
                <a:cs typeface="Times New Roman" pitchFamily="18" charset="0"/>
                <a:hlinkClick r:id="rId5"/>
              </a:rPr>
              <a:t>https://www.instagram.com/p/DFDGO4xsLm5/?igsh=am9oOXhwNWtvaGp5</a:t>
            </a:r>
            <a:endParaRPr lang="ru-RU" sz="1200" dirty="0">
              <a:latin typeface="Times New Roman" pitchFamily="18" charset="0"/>
              <a:cs typeface="Times New Roman" pitchFamily="18" charset="0"/>
            </a:endParaRPr>
          </a:p>
          <a:p>
            <a:r>
              <a:rPr lang="ru-RU" sz="1200" dirty="0">
                <a:latin typeface="Times New Roman" pitchFamily="18" charset="0"/>
                <a:cs typeface="Times New Roman" pitchFamily="18" charset="0"/>
              </a:rPr>
              <a:t>20.01.2025</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1 “Б” </a:t>
            </a:r>
            <a:r>
              <a:rPr lang="ru-RU" sz="1200" dirty="0" err="1">
                <a:latin typeface="Times New Roman" pitchFamily="18" charset="0"/>
                <a:cs typeface="Times New Roman" pitchFamily="18" charset="0"/>
              </a:rPr>
              <a:t>сыныбында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Мамандықтар әлемі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 тәрбие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сағаты өткізілді</a:t>
            </a:r>
            <a:r>
              <a:rPr lang="ru-RU" sz="1200" dirty="0">
                <a:latin typeface="Times New Roman" pitchFamily="18" charset="0"/>
                <a:cs typeface="Times New Roman" pitchFamily="18" charset="0"/>
              </a:rPr>
              <a:t>.</a:t>
            </a:r>
          </a:p>
          <a:p>
            <a:r>
              <a:rPr lang="ru-RU" sz="1200" dirty="0">
                <a:latin typeface="Times New Roman" pitchFamily="18" charset="0"/>
                <a:cs typeface="Times New Roman" pitchFamily="18" charset="0"/>
              </a:rPr>
              <a:t>МАҚСАТЫ : </a:t>
            </a:r>
            <a:r>
              <a:rPr lang="ru-RU" sz="1200" dirty="0" err="1">
                <a:latin typeface="Times New Roman" pitchFamily="18" charset="0"/>
                <a:cs typeface="Times New Roman" pitchFamily="18" charset="0"/>
              </a:rPr>
              <a:t>оқушыларға болашақ мамандық және оқу бағдарын таңдауда көмектесу</a:t>
            </a:r>
            <a:r>
              <a:rPr lang="ru-RU"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алдағы уақытта мамандық таңдауда дұрыс жолда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болуына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себепкер</a:t>
            </a:r>
            <a:r>
              <a:rPr lang="ru-RU" sz="1200" dirty="0">
                <a:latin typeface="Times New Roman" pitchFamily="18" charset="0"/>
                <a:cs typeface="Times New Roman" pitchFamily="18" charset="0"/>
              </a:rPr>
              <a:t> болу</a:t>
            </a:r>
          </a:p>
          <a:p>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Каиргельды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Үміт Ерболатқызы  </a:t>
            </a:r>
            <a:r>
              <a:rPr lang="ru-RU" sz="1200" u="sng" dirty="0">
                <a:latin typeface="Times New Roman" pitchFamily="18" charset="0"/>
                <a:cs typeface="Times New Roman" pitchFamily="18" charset="0"/>
                <a:hlinkClick r:id="rId6"/>
              </a:rPr>
              <a:t>https://www.instagram.com/p/DFDGWZ8sxhP/?igsh=MTV3eDMxbjh4aDVodw</a:t>
            </a:r>
            <a:r>
              <a:rPr lang="ru-RU" sz="1200" dirty="0">
                <a:latin typeface="Times New Roman" pitchFamily="18" charset="0"/>
                <a:cs typeface="Times New Roman" pitchFamily="18" charset="0"/>
              </a:rPr>
              <a:t>==</a:t>
            </a:r>
          </a:p>
        </p:txBody>
      </p:sp>
      <p:pic>
        <p:nvPicPr>
          <p:cNvPr id="4" name="Picture 3" descr="C:\Users\School 9\Desktop\WhatsApp Image 2024-09-10 at 22.28.21.jpeg"/>
          <p:cNvPicPr>
            <a:picLocks noChangeAspect="1" noChangeArrowheads="1"/>
          </p:cNvPicPr>
          <p:nvPr/>
        </p:nvPicPr>
        <p:blipFill>
          <a:blip r:embed="rId7" cstate="print"/>
          <a:srcRect/>
          <a:stretch>
            <a:fillRect/>
          </a:stretch>
        </p:blipFill>
        <p:spPr bwMode="auto">
          <a:xfrm>
            <a:off x="1" y="0"/>
            <a:ext cx="1640850" cy="1454331"/>
          </a:xfrm>
          <a:prstGeom prst="ellipse">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49530" y="121920"/>
            <a:ext cx="10204269" cy="6736080"/>
          </a:xfrm>
        </p:spPr>
        <p:txBody>
          <a:bodyPr>
            <a:noAutofit/>
          </a:bodyPr>
          <a:lstStyle/>
          <a:p>
            <a:r>
              <a:rPr lang="ru-RU" sz="1200" dirty="0">
                <a:latin typeface="Times New Roman" pitchFamily="18" charset="0"/>
                <a:cs typeface="Times New Roman" pitchFamily="18" charset="0"/>
              </a:rPr>
              <a:t>20.01.2025</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6 "Б" </a:t>
            </a:r>
            <a:r>
              <a:rPr lang="ru-RU" sz="1200" dirty="0" err="1">
                <a:latin typeface="Times New Roman" pitchFamily="18" charset="0"/>
                <a:cs typeface="Times New Roman" pitchFamily="18" charset="0"/>
              </a:rPr>
              <a:t>сыныбында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Буллингтен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қорған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 тәрбие сағаты өткізілді</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Шабарова</a:t>
            </a:r>
            <a:r>
              <a:rPr lang="ru-RU" sz="1200" dirty="0">
                <a:latin typeface="Times New Roman" pitchFamily="18" charset="0"/>
                <a:cs typeface="Times New Roman" pitchFamily="18" charset="0"/>
              </a:rPr>
              <a:t> Ұ.М  </a:t>
            </a:r>
            <a:r>
              <a:rPr lang="ru-RU" sz="1200" u="sng" dirty="0">
                <a:latin typeface="Times New Roman" pitchFamily="18" charset="0"/>
                <a:cs typeface="Times New Roman" pitchFamily="18" charset="0"/>
                <a:hlinkClick r:id="rId2"/>
              </a:rPr>
              <a:t>https://www.instagram.com/p/DFDWZzPM9_R/?igsh=MXFvenRqYjl4YWdocg</a:t>
            </a:r>
            <a:r>
              <a:rPr lang="ru-RU" sz="1200" dirty="0">
                <a:latin typeface="Times New Roman" pitchFamily="18" charset="0"/>
                <a:cs typeface="Times New Roman" pitchFamily="18" charset="0"/>
              </a:rPr>
              <a:t>==</a:t>
            </a:r>
          </a:p>
          <a:p>
            <a:r>
              <a:rPr lang="ru-RU" sz="1200" dirty="0">
                <a:latin typeface="Times New Roman" pitchFamily="18" charset="0"/>
                <a:cs typeface="Times New Roman" pitchFamily="18" charset="0"/>
              </a:rPr>
              <a:t>20.01.2025</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1 “Ә” </a:t>
            </a:r>
            <a:r>
              <a:rPr lang="ru-RU" sz="1200" dirty="0" err="1">
                <a:latin typeface="Times New Roman" pitchFamily="18" charset="0"/>
                <a:cs typeface="Times New Roman" pitchFamily="18" charset="0"/>
              </a:rPr>
              <a:t>сыныбы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Кітапханаға саяхат</a:t>
            </a:r>
            <a:r>
              <a:rPr lang="ru-RU" sz="1200" dirty="0">
                <a:latin typeface="Times New Roman" pitchFamily="18" charset="0"/>
                <a:cs typeface="Times New Roman" pitchFamily="18" charset="0"/>
              </a:rPr>
              <a:t>"</a:t>
            </a:r>
            <a:br>
              <a:rPr lang="ru-RU" sz="1200" dirty="0">
                <a:latin typeface="Times New Roman" pitchFamily="18" charset="0"/>
                <a:cs typeface="Times New Roman" pitchFamily="18" charset="0"/>
              </a:rPr>
            </a:br>
            <a:r>
              <a:rPr lang="ru-RU" sz="1200" dirty="0" err="1">
                <a:latin typeface="Times New Roman" pitchFamily="18" charset="0"/>
                <a:cs typeface="Times New Roman" pitchFamily="18" charset="0"/>
              </a:rPr>
              <a:t>Мектебіміздің кітабына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барып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саяхатқа </a:t>
            </a:r>
            <a:r>
              <a:rPr lang="ru-RU" sz="1200" dirty="0">
                <a:latin typeface="Times New Roman" pitchFamily="18" charset="0"/>
                <a:cs typeface="Times New Roman" pitchFamily="18" charset="0"/>
              </a:rPr>
              <a:t>барды. 1 </a:t>
            </a:r>
            <a:r>
              <a:rPr lang="ru-RU" sz="1200" dirty="0" err="1">
                <a:latin typeface="Times New Roman" pitchFamily="18" charset="0"/>
                <a:cs typeface="Times New Roman" pitchFamily="18" charset="0"/>
              </a:rPr>
              <a:t>сыныптарда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Әріптерді танып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өз іркін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кітап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оқи алады</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Ашимова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Айгерим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Кенесовна</a:t>
            </a:r>
            <a:r>
              <a:rPr lang="ru-RU" sz="1200" dirty="0">
                <a:latin typeface="Times New Roman" pitchFamily="18" charset="0"/>
                <a:cs typeface="Times New Roman" pitchFamily="18" charset="0"/>
              </a:rPr>
              <a:t>  </a:t>
            </a:r>
            <a:r>
              <a:rPr lang="ru-RU" sz="1200" u="sng" dirty="0">
                <a:latin typeface="Times New Roman" pitchFamily="18" charset="0"/>
                <a:cs typeface="Times New Roman" pitchFamily="18" charset="0"/>
                <a:hlinkClick r:id="rId3"/>
              </a:rPr>
              <a:t>https://www.instagram.com/reel/DFDaxBAsylz/?igsh=cm1wY2xmdTNrYzQy</a:t>
            </a:r>
            <a:endParaRPr lang="ru-RU" sz="1200" dirty="0">
              <a:latin typeface="Times New Roman" pitchFamily="18" charset="0"/>
              <a:cs typeface="Times New Roman" pitchFamily="18" charset="0"/>
            </a:endParaRPr>
          </a:p>
          <a:p>
            <a:r>
              <a:rPr lang="ru-RU" sz="1200" dirty="0">
                <a:latin typeface="Times New Roman" pitchFamily="18" charset="0"/>
                <a:cs typeface="Times New Roman" pitchFamily="18" charset="0"/>
              </a:rPr>
              <a:t>13.01.2025 </a:t>
            </a:r>
            <a:r>
              <a:rPr lang="ru-RU" sz="1200" dirty="0" err="1">
                <a:latin typeface="Times New Roman" pitchFamily="18" charset="0"/>
                <a:cs typeface="Times New Roman" pitchFamily="18" charset="0"/>
              </a:rPr>
              <a:t>жылы</a:t>
            </a:r>
            <a:br>
              <a:rPr lang="ru-RU" sz="1200" dirty="0">
                <a:latin typeface="Times New Roman" pitchFamily="18" charset="0"/>
                <a:cs typeface="Times New Roman" pitchFamily="18" charset="0"/>
              </a:rPr>
            </a:br>
            <a:r>
              <a:rPr lang="ru-RU" sz="1200" dirty="0" err="1">
                <a:latin typeface="Times New Roman" pitchFamily="18" charset="0"/>
                <a:cs typeface="Times New Roman" pitchFamily="18" charset="0"/>
              </a:rPr>
              <a:t>Біртұтас тәрбие бағдарламасы бойынша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Білім</a:t>
            </a:r>
            <a:r>
              <a:rPr lang="ru-RU" sz="1200" dirty="0">
                <a:latin typeface="Times New Roman" pitchFamily="18" charset="0"/>
                <a:cs typeface="Times New Roman" pitchFamily="18" charset="0"/>
              </a:rPr>
              <a:t> беру </a:t>
            </a:r>
            <a:r>
              <a:rPr lang="ru-RU" sz="1200" dirty="0" err="1">
                <a:latin typeface="Times New Roman" pitchFamily="18" charset="0"/>
                <a:cs typeface="Times New Roman" pitchFamily="18" charset="0"/>
              </a:rPr>
              <a:t>мазмұны </a:t>
            </a:r>
            <a:r>
              <a:rPr lang="ru-RU" sz="1200" dirty="0">
                <a:latin typeface="Times New Roman" pitchFamily="18" charset="0"/>
                <a:cs typeface="Times New Roman" pitchFamily="18" charset="0"/>
              </a:rPr>
              <a:t>мен </a:t>
            </a:r>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сағаттары арқылы құндылықтарды енгізу</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жетекшілер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бірлестігінің жетекшісі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Нұрлан </a:t>
            </a:r>
            <a:r>
              <a:rPr lang="ru-RU" sz="1200" dirty="0">
                <a:latin typeface="Times New Roman" pitchFamily="18" charset="0"/>
                <a:cs typeface="Times New Roman" pitchFamily="18" charset="0"/>
              </a:rPr>
              <a:t>Ж.Н. </a:t>
            </a:r>
            <a:r>
              <a:rPr lang="ru-RU" sz="1200" u="sng" dirty="0">
                <a:latin typeface="Times New Roman" pitchFamily="18" charset="0"/>
                <a:cs typeface="Times New Roman" pitchFamily="18" charset="0"/>
                <a:hlinkClick r:id="rId4"/>
              </a:rPr>
              <a:t>https://www.instagram.com/reel/DFDboZ6stX3/?igsh=MXZuaXJmenZ5NXg4dA</a:t>
            </a:r>
            <a:r>
              <a:rPr lang="ru-RU" sz="1200" dirty="0">
                <a:latin typeface="Times New Roman" pitchFamily="18" charset="0"/>
                <a:cs typeface="Times New Roman" pitchFamily="18" charset="0"/>
              </a:rPr>
              <a:t>==</a:t>
            </a:r>
          </a:p>
          <a:p>
            <a:r>
              <a:rPr lang="ru-RU" sz="1200" dirty="0">
                <a:latin typeface="Times New Roman" pitchFamily="18" charset="0"/>
                <a:cs typeface="Times New Roman" pitchFamily="18" charset="0"/>
              </a:rPr>
              <a:t>20.01.2025 </a:t>
            </a:r>
            <a:r>
              <a:rPr lang="ru-RU" sz="1200" dirty="0" err="1">
                <a:latin typeface="Times New Roman" pitchFamily="18" charset="0"/>
                <a:cs typeface="Times New Roman" pitchFamily="18" charset="0"/>
              </a:rPr>
              <a:t>күні </a:t>
            </a:r>
            <a:r>
              <a:rPr lang="ru-RU" sz="1200" dirty="0">
                <a:latin typeface="Times New Roman" pitchFamily="18" charset="0"/>
                <a:cs typeface="Times New Roman" pitchFamily="18" charset="0"/>
              </a:rPr>
              <a:t>9 “Б” </a:t>
            </a:r>
            <a:r>
              <a:rPr lang="ru-RU" sz="1200" dirty="0" err="1">
                <a:latin typeface="Times New Roman" pitchFamily="18" charset="0"/>
                <a:cs typeface="Times New Roman" pitchFamily="18" charset="0"/>
              </a:rPr>
              <a:t>сыныбында</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Буллингтен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қорған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 тәрбие сағаты өткізілді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жетекшісі</a:t>
            </a:r>
            <a:r>
              <a:rPr lang="ru-RU" sz="1200" dirty="0">
                <a:latin typeface="Times New Roman" pitchFamily="18" charset="0"/>
                <a:cs typeface="Times New Roman" pitchFamily="18" charset="0"/>
              </a:rPr>
              <a:t>: Аскарова </a:t>
            </a:r>
            <a:r>
              <a:rPr lang="ru-RU" sz="1200" dirty="0" err="1">
                <a:latin typeface="Times New Roman" pitchFamily="18" charset="0"/>
                <a:cs typeface="Times New Roman" pitchFamily="18" charset="0"/>
              </a:rPr>
              <a:t>А.К.</a:t>
            </a:r>
            <a:r>
              <a:rPr lang="ru-RU" sz="1200" u="sng" dirty="0" err="1">
                <a:latin typeface="Times New Roman" pitchFamily="18" charset="0"/>
                <a:cs typeface="Times New Roman" pitchFamily="18" charset="0"/>
                <a:hlinkClick r:id="rId5"/>
              </a:rPr>
              <a:t>https</a:t>
            </a:r>
            <a:r>
              <a:rPr lang="ru-RU" sz="1200" u="sng" dirty="0">
                <a:latin typeface="Times New Roman" pitchFamily="18" charset="0"/>
                <a:cs typeface="Times New Roman" pitchFamily="18" charset="0"/>
                <a:hlinkClick r:id="rId5"/>
              </a:rPr>
              <a:t>://www.instagram.com/reel/DFDmh29MfGp/?igsh=MjR1bHBzbDN6OThp</a:t>
            </a:r>
            <a:endParaRPr lang="ru-RU" sz="1200" dirty="0">
              <a:latin typeface="Times New Roman" pitchFamily="18" charset="0"/>
              <a:cs typeface="Times New Roman" pitchFamily="18" charset="0"/>
            </a:endParaRPr>
          </a:p>
          <a:p>
            <a:r>
              <a:rPr lang="ru-RU" sz="1200" dirty="0">
                <a:latin typeface="Times New Roman" pitchFamily="18" charset="0"/>
                <a:cs typeface="Times New Roman" pitchFamily="18" charset="0"/>
              </a:rPr>
              <a:t>20.01.2025</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9 “А” </a:t>
            </a:r>
            <a:r>
              <a:rPr lang="ru-RU" sz="1200" dirty="0" err="1">
                <a:latin typeface="Times New Roman" pitchFamily="18" charset="0"/>
                <a:cs typeface="Times New Roman" pitchFamily="18" charset="0"/>
              </a:rPr>
              <a:t>сыныбында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Мамандық әлеміне саяхат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 тәрбие</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сағаты өткізілді</a:t>
            </a:r>
            <a:r>
              <a:rPr lang="ru-RU" sz="1200" dirty="0">
                <a:latin typeface="Times New Roman" pitchFamily="18" charset="0"/>
                <a:cs typeface="Times New Roman" pitchFamily="18" charset="0"/>
              </a:rPr>
              <a:t>.</a:t>
            </a:r>
          </a:p>
          <a:p>
            <a:r>
              <a:rPr lang="ru-RU" sz="1200" dirty="0">
                <a:latin typeface="Times New Roman" pitchFamily="18" charset="0"/>
                <a:cs typeface="Times New Roman" pitchFamily="18" charset="0"/>
              </a:rPr>
              <a:t>МАҚСАТЫ : </a:t>
            </a:r>
            <a:r>
              <a:rPr lang="ru-RU" sz="1200" dirty="0" err="1">
                <a:latin typeface="Times New Roman" pitchFamily="18" charset="0"/>
                <a:cs typeface="Times New Roman" pitchFamily="18" charset="0"/>
              </a:rPr>
              <a:t>оқушыларға болашақ мамандық және оқу бағдарын таңдауда көмектесу</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алдағы уақытта мамандық таңдауда дұрыс жолда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болуына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себепкер</a:t>
            </a:r>
            <a:r>
              <a:rPr lang="ru-RU" sz="1200" dirty="0">
                <a:latin typeface="Times New Roman" pitchFamily="18" charset="0"/>
                <a:cs typeface="Times New Roman" pitchFamily="18" charset="0"/>
              </a:rPr>
              <a:t> болу</a:t>
            </a:r>
          </a:p>
          <a:p>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Нұрлан </a:t>
            </a:r>
            <a:r>
              <a:rPr lang="ru-RU" sz="1200" dirty="0">
                <a:latin typeface="Times New Roman" pitchFamily="18" charset="0"/>
                <a:cs typeface="Times New Roman" pitchFamily="18" charset="0"/>
              </a:rPr>
              <a:t>Ж.Н. </a:t>
            </a:r>
            <a:r>
              <a:rPr lang="ru-RU" sz="1200" u="sng" dirty="0">
                <a:latin typeface="Times New Roman" pitchFamily="18" charset="0"/>
                <a:cs typeface="Times New Roman" pitchFamily="18" charset="0"/>
                <a:hlinkClick r:id="rId6"/>
              </a:rPr>
              <a:t>https://www.instagram.com/p/DFEfO0WI4Mf/?igsh=MWt3c3hvcTY2N3hxcg</a:t>
            </a:r>
            <a:r>
              <a:rPr lang="ru-RU" sz="1200" dirty="0">
                <a:latin typeface="Times New Roman" pitchFamily="18" charset="0"/>
                <a:cs typeface="Times New Roman" pitchFamily="18" charset="0"/>
              </a:rPr>
              <a:t>==</a:t>
            </a:r>
          </a:p>
          <a:p>
            <a:r>
              <a:rPr lang="ru-RU" sz="1200" dirty="0">
                <a:latin typeface="Times New Roman" pitchFamily="18" charset="0"/>
                <a:cs typeface="Times New Roman" pitchFamily="18" charset="0"/>
              </a:rPr>
              <a:t>20.01.2025</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11"А" </a:t>
            </a:r>
            <a:r>
              <a:rPr lang="ru-RU" sz="1200" dirty="0" err="1">
                <a:latin typeface="Times New Roman" pitchFamily="18" charset="0"/>
                <a:cs typeface="Times New Roman" pitchFamily="18" charset="0"/>
              </a:rPr>
              <a:t>сыныбында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Буллингтен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қорған</a:t>
            </a:r>
            <a:r>
              <a:rPr lang="ru-RU"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тәрбие сағаты </a:t>
            </a:r>
            <a:r>
              <a:rPr lang="ru-RU" sz="1200" dirty="0">
                <a:latin typeface="Times New Roman" pitchFamily="18" charset="0"/>
                <a:cs typeface="Times New Roman" pitchFamily="18" charset="0"/>
              </a:rPr>
              <a:t>мен “</a:t>
            </a:r>
            <a:r>
              <a:rPr lang="ru-RU" sz="1200" dirty="0" err="1">
                <a:latin typeface="Times New Roman" pitchFamily="18" charset="0"/>
                <a:cs typeface="Times New Roman" pitchFamily="18" charset="0"/>
              </a:rPr>
              <a:t>Шынайы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достық </a:t>
            </a:r>
            <a:r>
              <a:rPr lang="ru-RU" sz="1200" dirty="0">
                <a:latin typeface="Times New Roman" pitchFamily="18" charset="0"/>
                <a:cs typeface="Times New Roman" pitchFamily="18" charset="0"/>
              </a:rPr>
              <a:t>пен </a:t>
            </a:r>
            <a:r>
              <a:rPr lang="ru-RU" sz="1200" dirty="0" err="1">
                <a:latin typeface="Times New Roman" pitchFamily="18" charset="0"/>
                <a:cs typeface="Times New Roman" pitchFamily="18" charset="0"/>
              </a:rPr>
              <a:t>жалған достықты </a:t>
            </a:r>
            <a:r>
              <a:rPr lang="ru-RU" sz="1200" dirty="0">
                <a:latin typeface="Times New Roman" pitchFamily="18" charset="0"/>
                <a:cs typeface="Times New Roman" pitchFamily="18" charset="0"/>
              </a:rPr>
              <a:t>ажырат"</a:t>
            </a:r>
            <a:r>
              <a:rPr lang="ru-RU" sz="1200" dirty="0" err="1">
                <a:latin typeface="Times New Roman" pitchFamily="18" charset="0"/>
                <a:cs typeface="Times New Roman" pitchFamily="18" charset="0"/>
              </a:rPr>
              <a:t>қауіпсіздік сабағы өтті</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жетекшісі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Кожахметова</a:t>
            </a:r>
            <a:r>
              <a:rPr lang="ru-RU" sz="1200" dirty="0">
                <a:latin typeface="Times New Roman" pitchFamily="18" charset="0"/>
                <a:cs typeface="Times New Roman" pitchFamily="18" charset="0"/>
              </a:rPr>
              <a:t> Н.Т. </a:t>
            </a:r>
            <a:r>
              <a:rPr lang="ru-RU" sz="1200" u="sng" dirty="0">
                <a:latin typeface="Times New Roman" pitchFamily="18" charset="0"/>
                <a:cs typeface="Times New Roman" pitchFamily="18" charset="0"/>
                <a:hlinkClick r:id="rId7"/>
              </a:rPr>
              <a:t>https://www.instagram.com/reel/DFEfVvGogWY/?igsh=dnVtNDQwcGlvcm01</a:t>
            </a:r>
            <a:endParaRPr lang="ru-RU" sz="1200" dirty="0">
              <a:latin typeface="Times New Roman" pitchFamily="18" charset="0"/>
              <a:cs typeface="Times New Roman" pitchFamily="18" charset="0"/>
            </a:endParaRPr>
          </a:p>
          <a:p>
            <a:r>
              <a:rPr lang="ru-RU" sz="1200" dirty="0">
                <a:latin typeface="Times New Roman" pitchFamily="18" charset="0"/>
                <a:cs typeface="Times New Roman" pitchFamily="18" charset="0"/>
              </a:rPr>
              <a:t>20.01.2025</a:t>
            </a:r>
            <a:br>
              <a:rPr lang="ru-RU" sz="1200" dirty="0">
                <a:latin typeface="Times New Roman" pitchFamily="18" charset="0"/>
                <a:cs typeface="Times New Roman" pitchFamily="18" charset="0"/>
              </a:rPr>
            </a:br>
            <a:r>
              <a:rPr lang="ru-RU"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Білім</a:t>
            </a:r>
            <a:r>
              <a:rPr lang="ru-RU" sz="1200" dirty="0">
                <a:latin typeface="Times New Roman" pitchFamily="18" charset="0"/>
                <a:cs typeface="Times New Roman" pitchFamily="18" charset="0"/>
              </a:rPr>
              <a:t> басы </a:t>
            </a:r>
            <a:r>
              <a:rPr lang="ru-RU" sz="1200" dirty="0" err="1">
                <a:latin typeface="Times New Roman" pitchFamily="18" charset="0"/>
                <a:cs typeface="Times New Roman" pitchFamily="18" charset="0"/>
              </a:rPr>
              <a:t>бастауыштан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қаланар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білімменен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әлемге жол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салынар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атты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бастауыш</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онкүндігі барысында</a:t>
            </a:r>
            <a:r>
              <a:rPr lang="ru-RU" sz="1200" dirty="0">
                <a:latin typeface="Times New Roman" pitchFamily="18" charset="0"/>
                <a:cs typeface="Times New Roman" pitchFamily="18" charset="0"/>
              </a:rPr>
              <a:t> 4 </a:t>
            </a:r>
            <a:r>
              <a:rPr lang="ru-RU" sz="1200" dirty="0" err="1">
                <a:latin typeface="Times New Roman" pitchFamily="18" charset="0"/>
                <a:cs typeface="Times New Roman" pitchFamily="18" charset="0"/>
              </a:rPr>
              <a:t>сыныптар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арасында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оқу шапшаңдығы бойынша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сайыс</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өткізілді</a:t>
            </a:r>
            <a:r>
              <a:rPr lang="ru-RU" sz="1200" dirty="0">
                <a:latin typeface="Times New Roman" pitchFamily="18" charset="0"/>
                <a:cs typeface="Times New Roman" pitchFamily="18" charset="0"/>
              </a:rPr>
              <a:t>.</a:t>
            </a:r>
            <a:br>
              <a:rPr lang="ru-RU" sz="1200" dirty="0">
                <a:latin typeface="Times New Roman" pitchFamily="18" charset="0"/>
                <a:cs typeface="Times New Roman" pitchFamily="18" charset="0"/>
              </a:rPr>
            </a:br>
            <a:r>
              <a:rPr lang="ru-RU" sz="1200" dirty="0" err="1">
                <a:latin typeface="Times New Roman" pitchFamily="18" charset="0"/>
                <a:cs typeface="Times New Roman" pitchFamily="18" charset="0"/>
              </a:rPr>
              <a:t>Бастауыш</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сыныптарда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оқушылардың оқу шапшаңдығын арттырудың маңызы өте зор</a:t>
            </a:r>
            <a:r>
              <a:rPr lang="ru-RU" sz="1200" dirty="0">
                <a:latin typeface="Times New Roman" pitchFamily="18" charset="0"/>
                <a:cs typeface="Times New Roman" pitchFamily="18" charset="0"/>
              </a:rPr>
              <a:t>.</a:t>
            </a:r>
            <a:br>
              <a:rPr lang="ru-RU" sz="1200" dirty="0">
                <a:latin typeface="Times New Roman" pitchFamily="18" charset="0"/>
                <a:cs typeface="Times New Roman" pitchFamily="18" charset="0"/>
              </a:rPr>
            </a:br>
            <a:r>
              <a:rPr lang="ru-RU" sz="1200" dirty="0" err="1">
                <a:latin typeface="Times New Roman" pitchFamily="18" charset="0"/>
                <a:cs typeface="Times New Roman" pitchFamily="18" charset="0"/>
              </a:rPr>
              <a:t>Барлық 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оқушыларының жоғары дәрежеге жетуі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үшін шапшаң оқуға дағдыландыру қажет.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Шапшаң оқуға дағдыланғанда ғана оқушы оқу жетістіктеріне</a:t>
            </a:r>
            <a:r>
              <a:rPr lang="ru-RU" sz="1200" dirty="0">
                <a:latin typeface="Times New Roman" pitchFamily="18" charset="0"/>
                <a:cs typeface="Times New Roman" pitchFamily="18" charset="0"/>
              </a:rPr>
              <a:t> жете </a:t>
            </a:r>
            <a:r>
              <a:rPr lang="ru-RU" sz="1200" dirty="0" err="1">
                <a:latin typeface="Times New Roman" pitchFamily="18" charset="0"/>
                <a:cs typeface="Times New Roman" pitchFamily="18" charset="0"/>
              </a:rPr>
              <a:t>алады</a:t>
            </a:r>
            <a:r>
              <a:rPr lang="ru-RU" sz="1200" dirty="0">
                <a:latin typeface="Times New Roman" pitchFamily="18" charset="0"/>
                <a:cs typeface="Times New Roman" pitchFamily="18" charset="0"/>
              </a:rPr>
              <a:t>.</a:t>
            </a:r>
          </a:p>
          <a:p>
            <a:r>
              <a:rPr lang="ru-RU" sz="1200" dirty="0" err="1">
                <a:latin typeface="Times New Roman" pitchFamily="18" charset="0"/>
                <a:cs typeface="Times New Roman" pitchFamily="18" charset="0"/>
              </a:rPr>
              <a:t>Өткізген бастауыш</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мұғалімі Ашимова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Айгерім</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Кеңесовна  </a:t>
            </a:r>
            <a:r>
              <a:rPr lang="ru-RU" sz="1200" u="sng" dirty="0">
                <a:latin typeface="Times New Roman" pitchFamily="18" charset="0"/>
                <a:cs typeface="Times New Roman" pitchFamily="18" charset="0"/>
                <a:hlinkClick r:id="rId8"/>
              </a:rPr>
              <a:t>https://www.instagram.com/reel/DFGABBBseuy/?igsh=MXU5emZoMzR1amlhaA</a:t>
            </a:r>
            <a:r>
              <a:rPr lang="ru-RU" sz="1200" dirty="0">
                <a:latin typeface="Times New Roman" pitchFamily="18" charset="0"/>
                <a:cs typeface="Times New Roman" pitchFamily="18" charset="0"/>
              </a:rPr>
              <a:t>==</a:t>
            </a:r>
          </a:p>
          <a:p>
            <a:endParaRPr lang="ru-RU" sz="1200" dirty="0">
              <a:latin typeface="Times New Roman" pitchFamily="18" charset="0"/>
              <a:cs typeface="Times New Roman" pitchFamily="18" charset="0"/>
            </a:endParaRPr>
          </a:p>
        </p:txBody>
      </p:sp>
      <p:pic>
        <p:nvPicPr>
          <p:cNvPr id="4" name="Picture 3" descr="C:\Users\School 9\Desktop\WhatsApp Image 2024-09-10 at 22.28.21.jpeg"/>
          <p:cNvPicPr>
            <a:picLocks noChangeAspect="1" noChangeArrowheads="1"/>
          </p:cNvPicPr>
          <p:nvPr/>
        </p:nvPicPr>
        <p:blipFill>
          <a:blip r:embed="rId9" cstate="print"/>
          <a:srcRect/>
          <a:stretch>
            <a:fillRect/>
          </a:stretch>
        </p:blipFill>
        <p:spPr bwMode="auto">
          <a:xfrm>
            <a:off x="1" y="1"/>
            <a:ext cx="1436913" cy="1273576"/>
          </a:xfrm>
          <a:prstGeom prst="ellipse">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097280" y="182880"/>
            <a:ext cx="10256520" cy="6305006"/>
          </a:xfrm>
        </p:spPr>
        <p:txBody>
          <a:bodyPr>
            <a:normAutofit fontScale="25000" lnSpcReduction="20000"/>
          </a:bodyPr>
          <a:lstStyle/>
          <a:p>
            <a:r>
              <a:rPr lang="ru-RU" sz="4800" dirty="0">
                <a:latin typeface="Times New Roman" pitchFamily="18" charset="0"/>
                <a:cs typeface="Times New Roman" pitchFamily="18" charset="0"/>
              </a:rPr>
              <a:t>21.01.2025</a:t>
            </a:r>
            <a:r>
              <a:rPr lang="kk-KZ" sz="4800" dirty="0">
                <a:latin typeface="Times New Roman" pitchFamily="18" charset="0"/>
                <a:cs typeface="Times New Roman" pitchFamily="18" charset="0"/>
              </a:rPr>
              <a:t>жылы</a:t>
            </a:r>
            <a:br>
              <a:rPr lang="ru-RU" sz="4800" dirty="0">
                <a:latin typeface="Times New Roman" pitchFamily="18" charset="0"/>
                <a:cs typeface="Times New Roman" pitchFamily="18" charset="0"/>
              </a:rPr>
            </a:br>
            <a:r>
              <a:rPr lang="ru-RU" sz="4800" dirty="0">
                <a:latin typeface="Times New Roman" pitchFamily="18" charset="0"/>
                <a:cs typeface="Times New Roman" pitchFamily="18" charset="0"/>
              </a:rPr>
              <a:t>“</a:t>
            </a:r>
            <a:r>
              <a:rPr lang="ru-RU" sz="4800" dirty="0" err="1">
                <a:latin typeface="Times New Roman" pitchFamily="18" charset="0"/>
                <a:cs typeface="Times New Roman" pitchFamily="18" charset="0"/>
              </a:rPr>
              <a:t>Білім</a:t>
            </a:r>
            <a:r>
              <a:rPr lang="ru-RU" sz="4800" dirty="0">
                <a:latin typeface="Times New Roman" pitchFamily="18" charset="0"/>
                <a:cs typeface="Times New Roman" pitchFamily="18" charset="0"/>
              </a:rPr>
              <a:t> басы </a:t>
            </a:r>
            <a:r>
              <a:rPr lang="ru-RU" sz="4800" dirty="0" err="1">
                <a:latin typeface="Times New Roman" pitchFamily="18" charset="0"/>
                <a:cs typeface="Times New Roman" pitchFamily="18" charset="0"/>
              </a:rPr>
              <a:t>бастауыштан</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қаланар</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білімменен</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әлемге жол</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салынар</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атты</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бастауыш</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сынып</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онкүндігі барысында</a:t>
            </a:r>
            <a:r>
              <a:rPr lang="ru-RU" sz="4800" dirty="0">
                <a:latin typeface="Times New Roman" pitchFamily="18" charset="0"/>
                <a:cs typeface="Times New Roman" pitchFamily="18" charset="0"/>
              </a:rPr>
              <a:t> 4 </a:t>
            </a:r>
            <a:r>
              <a:rPr lang="ru-RU" sz="4800" dirty="0" err="1">
                <a:latin typeface="Times New Roman" pitchFamily="18" charset="0"/>
                <a:cs typeface="Times New Roman" pitchFamily="18" charset="0"/>
              </a:rPr>
              <a:t>сыныптар</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арасында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Қазақ тілі</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пәнінен пәндік </a:t>
            </a:r>
            <a:r>
              <a:rPr lang="ru-RU" sz="4800" dirty="0">
                <a:latin typeface="Times New Roman" pitchFamily="18" charset="0"/>
                <a:cs typeface="Times New Roman" pitchFamily="18" charset="0"/>
              </a:rPr>
              <a:t>олимпиада </a:t>
            </a:r>
            <a:r>
              <a:rPr lang="ru-RU" sz="4800" dirty="0" err="1">
                <a:latin typeface="Times New Roman" pitchFamily="18" charset="0"/>
                <a:cs typeface="Times New Roman" pitchFamily="18" charset="0"/>
              </a:rPr>
              <a:t>өткізілді</a:t>
            </a:r>
            <a:r>
              <a:rPr lang="ru-RU" sz="4800" dirty="0">
                <a:latin typeface="Times New Roman" pitchFamily="18" charset="0"/>
                <a:cs typeface="Times New Roman" pitchFamily="18" charset="0"/>
              </a:rPr>
              <a:t>.</a:t>
            </a:r>
            <a:br>
              <a:rPr lang="ru-RU" sz="4800" dirty="0">
                <a:latin typeface="Times New Roman" pitchFamily="18" charset="0"/>
                <a:cs typeface="Times New Roman" pitchFamily="18" charset="0"/>
              </a:rPr>
            </a:br>
            <a:r>
              <a:rPr lang="ru-RU" sz="4800" dirty="0" err="1">
                <a:latin typeface="Times New Roman" pitchFamily="18" charset="0"/>
                <a:cs typeface="Times New Roman" pitchFamily="18" charset="0"/>
              </a:rPr>
              <a:t>Олимпиадалық байқау нәтижелері бойынша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жеңімпаздар қалалық пәндік олимпиадаға жолдама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алды</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Оқу ісінің меңгерушісі: </a:t>
            </a:r>
            <a:r>
              <a:rPr lang="ru-RU" sz="4800" dirty="0">
                <a:latin typeface="Times New Roman" pitchFamily="18" charset="0"/>
                <a:cs typeface="Times New Roman" pitchFamily="18" charset="0"/>
              </a:rPr>
              <a:t>Сулейменова </a:t>
            </a:r>
            <a:r>
              <a:rPr lang="ru-RU" sz="4800" dirty="0" err="1">
                <a:latin typeface="Times New Roman" pitchFamily="18" charset="0"/>
                <a:cs typeface="Times New Roman" pitchFamily="18" charset="0"/>
              </a:rPr>
              <a:t>Қарлығаш Дулатовна</a:t>
            </a:r>
            <a:r>
              <a:rPr lang="ru-RU" sz="4800" dirty="0">
                <a:latin typeface="Times New Roman" pitchFamily="18" charset="0"/>
                <a:cs typeface="Times New Roman" pitchFamily="18" charset="0"/>
              </a:rPr>
              <a:t>   </a:t>
            </a:r>
            <a:r>
              <a:rPr lang="ru-RU" sz="4800" u="sng" dirty="0">
                <a:latin typeface="Times New Roman" pitchFamily="18" charset="0"/>
                <a:cs typeface="Times New Roman" pitchFamily="18" charset="0"/>
                <a:hlinkClick r:id="rId2"/>
              </a:rPr>
              <a:t>https://www.instagram.com/p/DFGA-c8MwDB/?igsh=MWpuZjlwdmNwMms4dA</a:t>
            </a:r>
            <a:r>
              <a:rPr lang="ru-RU" sz="4800" dirty="0">
                <a:latin typeface="Times New Roman" pitchFamily="18" charset="0"/>
                <a:cs typeface="Times New Roman" pitchFamily="18" charset="0"/>
              </a:rPr>
              <a:t>==</a:t>
            </a:r>
          </a:p>
          <a:p>
            <a:r>
              <a:rPr lang="ru-RU" sz="4800" dirty="0">
                <a:latin typeface="Times New Roman" pitchFamily="18" charset="0"/>
                <a:cs typeface="Times New Roman" pitchFamily="18" charset="0"/>
              </a:rPr>
              <a:t>21.01.2025</a:t>
            </a:r>
            <a:r>
              <a:rPr lang="kk-KZ" sz="4800" dirty="0">
                <a:latin typeface="Times New Roman" pitchFamily="18" charset="0"/>
                <a:cs typeface="Times New Roman" pitchFamily="18" charset="0"/>
              </a:rPr>
              <a:t>жылы</a:t>
            </a:r>
            <a:br>
              <a:rPr lang="ru-RU" sz="4800" dirty="0">
                <a:latin typeface="Times New Roman" pitchFamily="18" charset="0"/>
                <a:cs typeface="Times New Roman" pitchFamily="18" charset="0"/>
              </a:rPr>
            </a:br>
            <a:r>
              <a:rPr lang="ru-RU" sz="4800" dirty="0">
                <a:latin typeface="Times New Roman" pitchFamily="18" charset="0"/>
                <a:cs typeface="Times New Roman" pitchFamily="18" charset="0"/>
              </a:rPr>
              <a:t>“</a:t>
            </a:r>
            <a:r>
              <a:rPr lang="ru-RU" sz="4800" dirty="0" err="1">
                <a:latin typeface="Times New Roman" pitchFamily="18" charset="0"/>
                <a:cs typeface="Times New Roman" pitchFamily="18" charset="0"/>
              </a:rPr>
              <a:t>Білім</a:t>
            </a:r>
            <a:r>
              <a:rPr lang="ru-RU" sz="4800" dirty="0">
                <a:latin typeface="Times New Roman" pitchFamily="18" charset="0"/>
                <a:cs typeface="Times New Roman" pitchFamily="18" charset="0"/>
              </a:rPr>
              <a:t> басы </a:t>
            </a:r>
            <a:r>
              <a:rPr lang="ru-RU" sz="4800" dirty="0" err="1">
                <a:latin typeface="Times New Roman" pitchFamily="18" charset="0"/>
                <a:cs typeface="Times New Roman" pitchFamily="18" charset="0"/>
              </a:rPr>
              <a:t>бастауыштан</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қаланар</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білімменен</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әлемге жол</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салынар</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атты</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бастауыш</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сынып</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онкүндігі барысында</a:t>
            </a:r>
            <a:r>
              <a:rPr lang="ru-RU" sz="4800" dirty="0">
                <a:latin typeface="Times New Roman" pitchFamily="18" charset="0"/>
                <a:cs typeface="Times New Roman" pitchFamily="18" charset="0"/>
              </a:rPr>
              <a:t> 4 </a:t>
            </a:r>
            <a:r>
              <a:rPr lang="ru-RU" sz="4800" dirty="0" err="1">
                <a:latin typeface="Times New Roman" pitchFamily="18" charset="0"/>
                <a:cs typeface="Times New Roman" pitchFamily="18" charset="0"/>
              </a:rPr>
              <a:t>сыныптар</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арасында</a:t>
            </a:r>
            <a:r>
              <a:rPr lang="ru-RU" sz="4800" dirty="0">
                <a:latin typeface="Times New Roman" pitchFamily="18" charset="0"/>
                <a:cs typeface="Times New Roman" pitchFamily="18" charset="0"/>
              </a:rPr>
              <a:t> Математика мен </a:t>
            </a:r>
            <a:r>
              <a:rPr lang="ru-RU" sz="4800" dirty="0" err="1">
                <a:latin typeface="Times New Roman" pitchFamily="18" charset="0"/>
                <a:cs typeface="Times New Roman" pitchFamily="18" charset="0"/>
              </a:rPr>
              <a:t>Жаратылыстану</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пәндерінен пәндік </a:t>
            </a:r>
            <a:r>
              <a:rPr lang="ru-RU" sz="4800" dirty="0">
                <a:latin typeface="Times New Roman" pitchFamily="18" charset="0"/>
                <a:cs typeface="Times New Roman" pitchFamily="18" charset="0"/>
              </a:rPr>
              <a:t>олимпиада </a:t>
            </a:r>
            <a:r>
              <a:rPr lang="ru-RU" sz="4800" dirty="0" err="1">
                <a:latin typeface="Times New Roman" pitchFamily="18" charset="0"/>
                <a:cs typeface="Times New Roman" pitchFamily="18" charset="0"/>
              </a:rPr>
              <a:t>өткізілді</a:t>
            </a:r>
            <a:r>
              <a:rPr lang="ru-RU" sz="4800" dirty="0">
                <a:latin typeface="Times New Roman" pitchFamily="18" charset="0"/>
                <a:cs typeface="Times New Roman" pitchFamily="18" charset="0"/>
              </a:rPr>
              <a:t>.</a:t>
            </a:r>
            <a:br>
              <a:rPr lang="ru-RU" sz="4800" dirty="0">
                <a:latin typeface="Times New Roman" pitchFamily="18" charset="0"/>
                <a:cs typeface="Times New Roman" pitchFamily="18" charset="0"/>
              </a:rPr>
            </a:br>
            <a:r>
              <a:rPr lang="ru-RU" sz="4800" dirty="0" err="1">
                <a:latin typeface="Times New Roman" pitchFamily="18" charset="0"/>
                <a:cs typeface="Times New Roman" pitchFamily="18" charset="0"/>
              </a:rPr>
              <a:t>Олимпиадалық байқау нәтижелері бойынша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жеңімпаздар қалалық пәндік олимпиадаға жолдама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алды</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Оқу ісінің меңгерушісі: </a:t>
            </a:r>
            <a:r>
              <a:rPr lang="ru-RU" sz="4800" dirty="0">
                <a:latin typeface="Times New Roman" pitchFamily="18" charset="0"/>
                <a:cs typeface="Times New Roman" pitchFamily="18" charset="0"/>
              </a:rPr>
              <a:t>Сулейменова </a:t>
            </a:r>
            <a:r>
              <a:rPr lang="ru-RU" sz="4800" dirty="0" err="1">
                <a:latin typeface="Times New Roman" pitchFamily="18" charset="0"/>
                <a:cs typeface="Times New Roman" pitchFamily="18" charset="0"/>
              </a:rPr>
              <a:t>Қарлығаш Дулатовна</a:t>
            </a:r>
            <a:r>
              <a:rPr lang="ru-RU" sz="4800" dirty="0">
                <a:latin typeface="Times New Roman" pitchFamily="18" charset="0"/>
                <a:cs typeface="Times New Roman" pitchFamily="18" charset="0"/>
              </a:rPr>
              <a:t>  </a:t>
            </a:r>
            <a:r>
              <a:rPr lang="ru-RU" sz="4800" u="sng" dirty="0">
                <a:latin typeface="Times New Roman" pitchFamily="18" charset="0"/>
                <a:cs typeface="Times New Roman" pitchFamily="18" charset="0"/>
                <a:hlinkClick r:id="rId3"/>
              </a:rPr>
              <a:t>https://www.instagram.com/p/DFGB8OIS3mt/?igsh=eHJ4cXg3NjJtMzdi</a:t>
            </a:r>
            <a:endParaRPr lang="ru-RU" sz="4800" dirty="0">
              <a:latin typeface="Times New Roman" pitchFamily="18" charset="0"/>
              <a:cs typeface="Times New Roman" pitchFamily="18" charset="0"/>
            </a:endParaRPr>
          </a:p>
          <a:p>
            <a:r>
              <a:rPr lang="ru-RU" sz="4800" dirty="0">
                <a:latin typeface="Times New Roman" pitchFamily="18" charset="0"/>
                <a:cs typeface="Times New Roman" pitchFamily="18" charset="0"/>
              </a:rPr>
              <a:t>21.01.2025 ж. </a:t>
            </a:r>
            <a:r>
              <a:rPr lang="ru-RU" sz="4800" dirty="0" err="1">
                <a:latin typeface="Times New Roman" pitchFamily="18" charset="0"/>
                <a:cs typeface="Times New Roman" pitchFamily="18" charset="0"/>
              </a:rPr>
              <a:t>Орталық қалалық кітапханада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Отбасы</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-тәрбие мектебі</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шығармашылық жобасы</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аясында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Жеті</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ата-шежіре</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бастауы</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атты</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отбасылық шежіресі</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өтті.</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Іс-шараға </a:t>
            </a:r>
            <a:r>
              <a:rPr lang="ru-RU" sz="4800" dirty="0">
                <a:latin typeface="Times New Roman" pitchFamily="18" charset="0"/>
                <a:cs typeface="Times New Roman" pitchFamily="18" charset="0"/>
              </a:rPr>
              <a:t>Қ. </a:t>
            </a:r>
            <a:r>
              <a:rPr lang="ru-RU" sz="4800" dirty="0" err="1">
                <a:latin typeface="Times New Roman" pitchFamily="18" charset="0"/>
                <a:cs typeface="Times New Roman" pitchFamily="18" charset="0"/>
              </a:rPr>
              <a:t>Сәтпаев атындағы </a:t>
            </a:r>
            <a:r>
              <a:rPr lang="ru-RU" sz="4800" dirty="0">
                <a:latin typeface="Times New Roman" pitchFamily="18" charset="0"/>
                <a:cs typeface="Times New Roman" pitchFamily="18" charset="0"/>
              </a:rPr>
              <a:t>#9 ЖОББМ 10 "А" </a:t>
            </a:r>
            <a:r>
              <a:rPr lang="ru-RU" sz="4800" dirty="0" err="1">
                <a:latin typeface="Times New Roman" pitchFamily="18" charset="0"/>
                <a:cs typeface="Times New Roman" pitchFamily="18" charset="0"/>
              </a:rPr>
              <a:t>сынып</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оқушылары </a:t>
            </a:r>
            <a:r>
              <a:rPr lang="ru-RU" sz="4800" dirty="0">
                <a:latin typeface="Times New Roman" pitchFamily="18" charset="0"/>
                <a:cs typeface="Times New Roman" pitchFamily="18" charset="0"/>
              </a:rPr>
              <a:t>мен, </a:t>
            </a:r>
            <a:r>
              <a:rPr lang="ru-RU" sz="4800" dirty="0" err="1">
                <a:latin typeface="Times New Roman" pitchFamily="18" charset="0"/>
                <a:cs typeface="Times New Roman" pitchFamily="18" charset="0"/>
              </a:rPr>
              <a:t>сынып</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жетекшісі</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Сарбиева</a:t>
            </a:r>
            <a:r>
              <a:rPr lang="ru-RU" sz="4800" dirty="0">
                <a:latin typeface="Times New Roman" pitchFamily="18" charset="0"/>
                <a:cs typeface="Times New Roman" pitchFamily="18" charset="0"/>
              </a:rPr>
              <a:t> Ж.К., </a:t>
            </a:r>
            <a:r>
              <a:rPr lang="ru-RU" sz="4800" dirty="0" err="1">
                <a:latin typeface="Times New Roman" pitchFamily="18" charset="0"/>
                <a:cs typeface="Times New Roman" pitchFamily="18" charset="0"/>
              </a:rPr>
              <a:t>мектеп</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кітапханашысы</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Сагадиева</a:t>
            </a:r>
            <a:r>
              <a:rPr lang="ru-RU" sz="4800" dirty="0">
                <a:latin typeface="Times New Roman" pitchFamily="18" charset="0"/>
                <a:cs typeface="Times New Roman" pitchFamily="18" charset="0"/>
              </a:rPr>
              <a:t> Д.К.</a:t>
            </a:r>
          </a:p>
          <a:p>
            <a:r>
              <a:rPr lang="ru-RU" sz="4800" dirty="0" err="1">
                <a:latin typeface="Times New Roman" pitchFamily="18" charset="0"/>
                <a:cs typeface="Times New Roman" pitchFamily="18" charset="0"/>
              </a:rPr>
              <a:t>Кітапхана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меңгерушісі: Сагадиева</a:t>
            </a:r>
            <a:r>
              <a:rPr lang="ru-RU" sz="4800" dirty="0">
                <a:latin typeface="Times New Roman" pitchFamily="18" charset="0"/>
                <a:cs typeface="Times New Roman" pitchFamily="18" charset="0"/>
              </a:rPr>
              <a:t> Д.К </a:t>
            </a:r>
            <a:r>
              <a:rPr lang="ru-RU" sz="4800" dirty="0" err="1">
                <a:latin typeface="Times New Roman" pitchFamily="18" charset="0"/>
                <a:cs typeface="Times New Roman" pitchFamily="18" charset="0"/>
              </a:rPr>
              <a:t>Сынып</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жетекшісі</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Ашимова</a:t>
            </a:r>
            <a:r>
              <a:rPr lang="ru-RU" sz="4800" dirty="0">
                <a:latin typeface="Times New Roman" pitchFamily="18" charset="0"/>
                <a:cs typeface="Times New Roman" pitchFamily="18" charset="0"/>
              </a:rPr>
              <a:t> А.К</a:t>
            </a:r>
          </a:p>
          <a:p>
            <a:r>
              <a:rPr lang="ru-RU" sz="4800" u="sng" dirty="0">
                <a:latin typeface="Times New Roman" pitchFamily="18" charset="0"/>
                <a:cs typeface="Times New Roman" pitchFamily="18" charset="0"/>
                <a:hlinkClick r:id="rId4"/>
              </a:rPr>
              <a:t>https://www.instagram.com/p/DFHr6FOs_Xl/?igsh=MXd2dXJwdzZuM3Z1Zw</a:t>
            </a:r>
            <a:r>
              <a:rPr lang="ru-RU" sz="4800" dirty="0">
                <a:latin typeface="Times New Roman" pitchFamily="18" charset="0"/>
                <a:cs typeface="Times New Roman" pitchFamily="18" charset="0"/>
              </a:rPr>
              <a:t>==</a:t>
            </a:r>
          </a:p>
          <a:p>
            <a:r>
              <a:rPr lang="ru-RU" sz="4800" dirty="0">
                <a:latin typeface="Times New Roman" pitchFamily="18" charset="0"/>
                <a:cs typeface="Times New Roman" pitchFamily="18" charset="0"/>
              </a:rPr>
              <a:t>ҚАЗАҚСТАН РЕСПУБЛИКАСЫ ПРЕЗИДЕНТІ ЖАНЫНДАҒЫ ӘЙЕЛДЕР ІСТЕРІ ЖӘНЕ ОТБАСЫЛЫҚ-ДЕМОГРАФИЯЛЫҚ САЯСАТ ЖӨНІНДЕГІ ҰЛТТЫҚ КОМИССИЯНЫҢ МҮШЕЛЕРІНЕН АТА-АНАЛАР ҚАУЫМЫНА ҮНДЕУ </a:t>
            </a:r>
            <a:r>
              <a:rPr lang="ru-RU" sz="4800" dirty="0" err="1">
                <a:latin typeface="Times New Roman" pitchFamily="18" charset="0"/>
                <a:cs typeface="Times New Roman" pitchFamily="18" charset="0"/>
              </a:rPr>
              <a:t>жарияланып</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ақпараттандыру жұмыстары жүргізілді</a:t>
            </a:r>
            <a:r>
              <a:rPr lang="ru-RU" sz="4800" dirty="0">
                <a:latin typeface="Times New Roman" pitchFamily="18" charset="0"/>
                <a:cs typeface="Times New Roman" pitchFamily="18" charset="0"/>
              </a:rPr>
              <a:t>.</a:t>
            </a:r>
          </a:p>
          <a:p>
            <a:r>
              <a:rPr lang="ru-RU" sz="4800" u="sng" dirty="0">
                <a:latin typeface="Times New Roman" pitchFamily="18" charset="0"/>
                <a:cs typeface="Times New Roman" pitchFamily="18" charset="0"/>
                <a:hlinkClick r:id="rId5"/>
              </a:rPr>
              <a:t>https://www.instagram.com/p/DFIPX--MIKu/?igsh=NDBnbm56d3d5dDRt</a:t>
            </a:r>
            <a:endParaRPr lang="ru-RU" sz="4800" dirty="0">
              <a:latin typeface="Times New Roman" pitchFamily="18" charset="0"/>
              <a:cs typeface="Times New Roman" pitchFamily="18" charset="0"/>
            </a:endParaRPr>
          </a:p>
          <a:p>
            <a:r>
              <a:rPr lang="ru-RU" sz="4800" dirty="0">
                <a:latin typeface="Times New Roman" pitchFamily="18" charset="0"/>
                <a:cs typeface="Times New Roman" pitchFamily="18" charset="0"/>
              </a:rPr>
              <a:t>20.01.2025ж.</a:t>
            </a:r>
            <a:br>
              <a:rPr lang="ru-RU" sz="4800" dirty="0">
                <a:latin typeface="Times New Roman" pitchFamily="18" charset="0"/>
                <a:cs typeface="Times New Roman" pitchFamily="18" charset="0"/>
              </a:rPr>
            </a:br>
            <a:r>
              <a:rPr lang="ru-RU" sz="4800" dirty="0" err="1">
                <a:latin typeface="Times New Roman" pitchFamily="18" charset="0"/>
                <a:cs typeface="Times New Roman" pitchFamily="18" charset="0"/>
              </a:rPr>
              <a:t>Мұғалімдер жиналысында</a:t>
            </a:r>
            <a:r>
              <a:rPr lang="ru-RU" sz="4800" dirty="0">
                <a:latin typeface="Times New Roman" pitchFamily="18" charset="0"/>
                <a:cs typeface="Times New Roman" pitchFamily="18" charset="0"/>
              </a:rPr>
              <a:t> "Адам </a:t>
            </a:r>
            <a:r>
              <a:rPr lang="ru-RU" sz="4800" dirty="0" err="1">
                <a:latin typeface="Times New Roman" pitchFamily="18" charset="0"/>
                <a:cs typeface="Times New Roman" pitchFamily="18" charset="0"/>
              </a:rPr>
              <a:t>психологиясын</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білу</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өмірдегі сәттіліктің кілті</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атты</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педагог-психологтың </a:t>
            </a:r>
            <a:r>
              <a:rPr lang="ru-RU" sz="4800" dirty="0">
                <a:latin typeface="Times New Roman" pitchFamily="18" charset="0"/>
                <a:cs typeface="Times New Roman" pitchFamily="18" charset="0"/>
              </a:rPr>
              <a:t>1 жарты </a:t>
            </a:r>
            <a:r>
              <a:rPr lang="ru-RU" sz="4800" dirty="0" err="1">
                <a:latin typeface="Times New Roman" pitchFamily="18" charset="0"/>
                <a:cs typeface="Times New Roman" pitchFamily="18" charset="0"/>
              </a:rPr>
              <a:t>жылдық жұмысының қорытындысымен таныстырылды</a:t>
            </a:r>
            <a:r>
              <a:rPr lang="ru-RU" sz="4800" dirty="0">
                <a:latin typeface="Times New Roman" pitchFamily="18" charset="0"/>
                <a:cs typeface="Times New Roman" pitchFamily="18" charset="0"/>
              </a:rPr>
              <a:t>.</a:t>
            </a:r>
          </a:p>
          <a:p>
            <a:r>
              <a:rPr lang="ru-RU" sz="4800" dirty="0" err="1">
                <a:latin typeface="Times New Roman" pitchFamily="18" charset="0"/>
                <a:cs typeface="Times New Roman" pitchFamily="18" charset="0"/>
              </a:rPr>
              <a:t>Мақсаты:  оқу-тәрбие үрдісіне қатысушыларға педагогикалық-психологиялық қолдау көрсету, психологиялық саулығына  жағдай туғызу.</a:t>
            </a:r>
            <a:endParaRPr lang="ru-RU" sz="4800" dirty="0">
              <a:latin typeface="Times New Roman" pitchFamily="18" charset="0"/>
              <a:cs typeface="Times New Roman" pitchFamily="18" charset="0"/>
            </a:endParaRPr>
          </a:p>
          <a:p>
            <a:r>
              <a:rPr lang="ru-RU" sz="4800" dirty="0" err="1">
                <a:latin typeface="Times New Roman" pitchFamily="18" charset="0"/>
                <a:cs typeface="Times New Roman" pitchFamily="18" charset="0"/>
              </a:rPr>
              <a:t>Педагог-психологтар</a:t>
            </a:r>
            <a:r>
              <a:rPr lang="ru-RU" sz="4800" dirty="0">
                <a:latin typeface="Times New Roman" pitchFamily="18" charset="0"/>
                <a:cs typeface="Times New Roman" pitchFamily="18" charset="0"/>
              </a:rPr>
              <a:t>: Р. </a:t>
            </a:r>
            <a:r>
              <a:rPr lang="ru-RU" sz="4800" dirty="0" err="1">
                <a:latin typeface="Times New Roman" pitchFamily="18" charset="0"/>
                <a:cs typeface="Times New Roman" pitchFamily="18" charset="0"/>
              </a:rPr>
              <a:t>Хавсемет</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З.Ш.Мадиярова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С.А.Нигметова</a:t>
            </a:r>
            <a:endParaRPr lang="ru-RU" sz="4800" dirty="0">
              <a:latin typeface="Times New Roman" pitchFamily="18" charset="0"/>
              <a:cs typeface="Times New Roman" pitchFamily="18" charset="0"/>
            </a:endParaRPr>
          </a:p>
          <a:p>
            <a:r>
              <a:rPr lang="ru-RU" sz="4800" u="sng" dirty="0">
                <a:latin typeface="Times New Roman" pitchFamily="18" charset="0"/>
                <a:cs typeface="Times New Roman" pitchFamily="18" charset="0"/>
                <a:hlinkClick r:id="rId6"/>
              </a:rPr>
              <a:t>https://www.instagram.com/reel/DFKtoGys3_D/?igsh=MXNvbTRvemFybTE1aQ</a:t>
            </a:r>
            <a:r>
              <a:rPr lang="ru-RU" sz="4800" dirty="0">
                <a:latin typeface="Times New Roman" pitchFamily="18" charset="0"/>
                <a:cs typeface="Times New Roman" pitchFamily="18" charset="0"/>
              </a:rPr>
              <a:t>==</a:t>
            </a:r>
          </a:p>
          <a:p>
            <a:r>
              <a:rPr lang="ru-RU" sz="4800" dirty="0">
                <a:latin typeface="Times New Roman" pitchFamily="18" charset="0"/>
                <a:cs typeface="Times New Roman" pitchFamily="18" charset="0"/>
              </a:rPr>
              <a:t>23.01.2025 ж. </a:t>
            </a:r>
            <a:r>
              <a:rPr lang="ru-RU" sz="4800" dirty="0" err="1">
                <a:latin typeface="Times New Roman" pitchFamily="18" charset="0"/>
                <a:cs typeface="Times New Roman" pitchFamily="18" charset="0"/>
              </a:rPr>
              <a:t>Ильяс</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Есенберлин</a:t>
            </a:r>
            <a:r>
              <a:rPr lang="ru-RU" sz="4800" dirty="0">
                <a:latin typeface="Times New Roman" pitchFamily="18" charset="0"/>
                <a:cs typeface="Times New Roman" pitchFamily="18" charset="0"/>
              </a:rPr>
              <a:t> 110 </a:t>
            </a:r>
            <a:r>
              <a:rPr lang="ru-RU" sz="4800" dirty="0" err="1">
                <a:latin typeface="Times New Roman" pitchFamily="18" charset="0"/>
                <a:cs typeface="Times New Roman" pitchFamily="18" charset="0"/>
              </a:rPr>
              <a:t>жыл</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толуына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орай</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Буктрейлер</a:t>
            </a:r>
            <a:r>
              <a:rPr lang="ru-RU" sz="4800" dirty="0">
                <a:latin typeface="Times New Roman" pitchFamily="18" charset="0"/>
                <a:cs typeface="Times New Roman" pitchFamily="18" charset="0"/>
              </a:rPr>
              <a:t> " </a:t>
            </a:r>
            <a:r>
              <a:rPr lang="ru-RU" sz="4800" dirty="0" err="1">
                <a:latin typeface="Times New Roman" pitchFamily="18" charset="0"/>
                <a:cs typeface="Times New Roman" pitchFamily="18" charset="0"/>
              </a:rPr>
              <a:t>Көшпенділер  Кітапхана</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меңгерушісі</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Сагадиева</a:t>
            </a:r>
            <a:r>
              <a:rPr lang="ru-RU" sz="4800" dirty="0">
                <a:latin typeface="Times New Roman" pitchFamily="18" charset="0"/>
                <a:cs typeface="Times New Roman" pitchFamily="18" charset="0"/>
              </a:rPr>
              <a:t> Д.К </a:t>
            </a:r>
            <a:r>
              <a:rPr lang="ru-RU" sz="4800" u="sng" dirty="0">
                <a:latin typeface="Times New Roman" pitchFamily="18" charset="0"/>
                <a:cs typeface="Times New Roman" pitchFamily="18" charset="0"/>
                <a:hlinkClick r:id="rId7"/>
              </a:rPr>
              <a:t>https://www.instagram.com/reel/DFKuqK_MXIm/?igsh=MTh1bWF6OHlnYXpweQ</a:t>
            </a:r>
            <a:r>
              <a:rPr lang="ru-RU" sz="4800" dirty="0">
                <a:latin typeface="Times New Roman" pitchFamily="18" charset="0"/>
                <a:cs typeface="Times New Roman" pitchFamily="18" charset="0"/>
              </a:rPr>
              <a:t>==</a:t>
            </a:r>
          </a:p>
          <a:p>
            <a:r>
              <a:rPr lang="ru-RU" sz="4800" dirty="0">
                <a:latin typeface="Times New Roman" pitchFamily="18" charset="0"/>
                <a:cs typeface="Times New Roman" pitchFamily="18" charset="0"/>
              </a:rPr>
              <a:t>27.01.2025   4“Б” </a:t>
            </a:r>
            <a:r>
              <a:rPr lang="ru-RU" sz="4800" dirty="0" err="1">
                <a:latin typeface="Times New Roman" pitchFamily="18" charset="0"/>
                <a:cs typeface="Times New Roman" pitchFamily="18" charset="0"/>
              </a:rPr>
              <a:t>сыныбы</a:t>
            </a:r>
            <a:r>
              <a:rPr lang="ru-RU" sz="4800" dirty="0">
                <a:latin typeface="Times New Roman" pitchFamily="18" charset="0"/>
                <a:cs typeface="Times New Roman" pitchFamily="18" charset="0"/>
              </a:rPr>
              <a:t>. </a:t>
            </a:r>
            <a:r>
              <a:rPr lang="kk-KZ" sz="4800" dirty="0">
                <a:latin typeface="Times New Roman" pitchFamily="18" charset="0"/>
                <a:cs typeface="Times New Roman" pitchFamily="18" charset="0"/>
              </a:rPr>
              <a:t>Тәрбие сағаты “Менің ертеңім…”</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МАҚСАТЫ:Балалардың болашаққа деген оң көзқарасын қалыптастыруға көмектесу.Мақсат қою және оған жетудің қадамдарын түсіндіру,армандарды жүзеге асыру жолдары туралы ой қозғау. Сынып жетекшісі:Байборанова А.Д.</a:t>
            </a:r>
            <a:endParaRPr lang="ru-RU" sz="4800" dirty="0">
              <a:latin typeface="Times New Roman" pitchFamily="18" charset="0"/>
              <a:cs typeface="Times New Roman" pitchFamily="18" charset="0"/>
            </a:endParaRPr>
          </a:p>
          <a:p>
            <a:r>
              <a:rPr lang="ru-RU" sz="4800" u="sng" dirty="0">
                <a:latin typeface="Times New Roman" pitchFamily="18" charset="0"/>
                <a:cs typeface="Times New Roman" pitchFamily="18" charset="0"/>
                <a:hlinkClick r:id="rId8"/>
              </a:rPr>
              <a:t>https://www.instagram.com/p/DFVZ3OUMgb5/?igsh=MW82Y2prNzBpcmx3cQ</a:t>
            </a:r>
            <a:r>
              <a:rPr lang="ru-RU" sz="4800" dirty="0">
                <a:latin typeface="Times New Roman" pitchFamily="18" charset="0"/>
                <a:cs typeface="Times New Roman" pitchFamily="18" charset="0"/>
              </a:rPr>
              <a:t>==</a:t>
            </a:r>
          </a:p>
          <a:p>
            <a:endParaRPr lang="ru-RU" dirty="0"/>
          </a:p>
        </p:txBody>
      </p:sp>
      <p:pic>
        <p:nvPicPr>
          <p:cNvPr id="4" name="Picture 3" descr="C:\Users\School 9\Desktop\WhatsApp Image 2024-09-10 at 22.28.21.jpeg"/>
          <p:cNvPicPr>
            <a:picLocks noChangeAspect="1" noChangeArrowheads="1"/>
          </p:cNvPicPr>
          <p:nvPr/>
        </p:nvPicPr>
        <p:blipFill>
          <a:blip r:embed="rId9" cstate="print"/>
          <a:srcRect/>
          <a:stretch>
            <a:fillRect/>
          </a:stretch>
        </p:blipFill>
        <p:spPr bwMode="auto">
          <a:xfrm>
            <a:off x="1" y="2"/>
            <a:ext cx="1349828" cy="1196390"/>
          </a:xfrm>
          <a:prstGeom prst="ellipse">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80160" y="165462"/>
            <a:ext cx="10607040" cy="6692537"/>
          </a:xfrm>
        </p:spPr>
        <p:txBody>
          <a:bodyPr>
            <a:normAutofit fontScale="25000" lnSpcReduction="20000"/>
          </a:bodyPr>
          <a:lstStyle/>
          <a:p>
            <a:r>
              <a:rPr lang="ru-RU" sz="4000" dirty="0">
                <a:latin typeface="Times New Roman" pitchFamily="18" charset="0"/>
                <a:cs typeface="Times New Roman" pitchFamily="18" charset="0"/>
              </a:rPr>
              <a:t>27.01.2025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10 "Ә" </a:t>
            </a:r>
            <a:r>
              <a:rPr lang="ru-RU" sz="4000" dirty="0" err="1">
                <a:latin typeface="Times New Roman" pitchFamily="18" charset="0"/>
                <a:cs typeface="Times New Roman" pitchFamily="18" charset="0"/>
              </a:rPr>
              <a:t>сыныбында</a:t>
            </a:r>
            <a:r>
              <a:rPr lang="ru-RU" sz="4000" dirty="0">
                <a:latin typeface="Times New Roman" pitchFamily="18" charset="0"/>
                <a:cs typeface="Times New Roman" pitchFamily="18" charset="0"/>
              </a:rPr>
              <a:t> "Дропперлер”</a:t>
            </a:r>
            <a:r>
              <a:rPr lang="ru-RU" sz="4000" dirty="0" err="1">
                <a:latin typeface="Times New Roman" pitchFamily="18" charset="0"/>
                <a:cs typeface="Times New Roman" pitchFamily="18" charset="0"/>
              </a:rPr>
              <a:t>тақырыбында 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сағаты өтті</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Сабақтың мақсаттары:</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Дроппер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ұғымын түсіну, алаяқтық сызбаларға қатысу принциптерін</a:t>
            </a:r>
            <a:r>
              <a:rPr lang="ru-RU" sz="4000" dirty="0">
                <a:latin typeface="Times New Roman" pitchFamily="18" charset="0"/>
                <a:cs typeface="Times New Roman" pitchFamily="18" charset="0"/>
              </a:rPr>
              <a:t> тану, </a:t>
            </a:r>
            <a:r>
              <a:rPr lang="ru-RU" sz="4000" dirty="0" err="1">
                <a:latin typeface="Times New Roman" pitchFamily="18" charset="0"/>
                <a:cs typeface="Times New Roman" pitchFamily="18" charset="0"/>
              </a:rPr>
              <a:t>қатысудың салдарын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қауіптерін </a:t>
            </a:r>
            <a:r>
              <a:rPr lang="ru-RU" sz="4000" dirty="0">
                <a:latin typeface="Times New Roman" pitchFamily="18" charset="0"/>
                <a:cs typeface="Times New Roman" pitchFamily="18" charset="0"/>
              </a:rPr>
              <a:t>тану. </a:t>
            </a:r>
            <a:r>
              <a:rPr lang="ru-RU" sz="4000" dirty="0" err="1">
                <a:latin typeface="Times New Roman" pitchFamily="18" charset="0"/>
                <a:cs typeface="Times New Roman" pitchFamily="18" charset="0"/>
              </a:rPr>
              <a:t>Өз әрекеттері үшін жауапкершілікті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сезіну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Ныгмет</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Манар</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2"/>
              </a:rPr>
              <a:t>https://www.instagram.com/p/DFVhOZ9MMdz/?igsh=eXIwemxhYWVwYTMz</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27.01.2025  8 “Б” </a:t>
            </a:r>
            <a:r>
              <a:rPr lang="ru-RU" sz="4000" dirty="0" err="1">
                <a:latin typeface="Times New Roman" pitchFamily="18" charset="0"/>
                <a:cs typeface="Times New Roman" pitchFamily="18" charset="0"/>
              </a:rPr>
              <a:t>сыныбы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сағатының тақырыбы: «Алаяқтық және онлайн</a:t>
            </a:r>
            <a:r>
              <a:rPr lang="ru-RU" sz="4000" dirty="0">
                <a:latin typeface="Times New Roman" pitchFamily="18" charset="0"/>
                <a:cs typeface="Times New Roman" pitchFamily="18" charset="0"/>
              </a:rPr>
              <a:t> - шопинг»</a:t>
            </a:r>
          </a:p>
          <a:p>
            <a:r>
              <a:rPr lang="ru-RU" sz="4000" dirty="0" err="1">
                <a:latin typeface="Times New Roman" pitchFamily="18" charset="0"/>
                <a:cs typeface="Times New Roman" pitchFamily="18" charset="0"/>
              </a:rPr>
              <a:t>Мақсаты:</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Оқушыларды алаяқтықтың түрлері </a:t>
            </a:r>
            <a:r>
              <a:rPr lang="ru-RU" sz="4000" dirty="0">
                <a:latin typeface="Times New Roman" pitchFamily="18" charset="0"/>
                <a:cs typeface="Times New Roman" pitchFamily="18" charset="0"/>
              </a:rPr>
              <a:t>мен </a:t>
            </a:r>
            <a:r>
              <a:rPr lang="ru-RU" sz="4000" dirty="0" err="1">
                <a:latin typeface="Times New Roman" pitchFamily="18" charset="0"/>
                <a:cs typeface="Times New Roman" pitchFamily="18" charset="0"/>
              </a:rPr>
              <a:t>әдістері туралы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ақпараттандыру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Алаяқтардың қоғамға тигізетін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зияны</a:t>
            </a:r>
            <a:r>
              <a:rPr lang="ru-RU" sz="4000" dirty="0">
                <a:latin typeface="Times New Roman" pitchFamily="18" charset="0"/>
                <a:cs typeface="Times New Roman" pitchFamily="18" charset="0"/>
              </a:rPr>
              <a:t> мен </a:t>
            </a:r>
            <a:r>
              <a:rPr lang="ru-RU" sz="4000" dirty="0" err="1">
                <a:latin typeface="Times New Roman" pitchFamily="18" charset="0"/>
                <a:cs typeface="Times New Roman" pitchFamily="18" charset="0"/>
              </a:rPr>
              <a:t>олардың қылмыстық жауапкершілігін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түсіндіру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Оқушылардың алаяқтардан қорғану дағдыларын қалыптастыру.</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Қоғамдағы құқық бұзушылықтармен күресу туралы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түсінік </a:t>
            </a:r>
            <a:r>
              <a:rPr lang="ru-RU" sz="4000" dirty="0">
                <a:latin typeface="Times New Roman" pitchFamily="18" charset="0"/>
                <a:cs typeface="Times New Roman" pitchFamily="18" charset="0"/>
              </a:rPr>
              <a:t>беру, </a:t>
            </a:r>
            <a:r>
              <a:rPr lang="ru-RU" sz="4000" dirty="0" err="1">
                <a:latin typeface="Times New Roman" pitchFamily="18" charset="0"/>
                <a:cs typeface="Times New Roman" pitchFamily="18" charset="0"/>
              </a:rPr>
              <a:t>қаржылық сауаттылықты арттыру</a:t>
            </a:r>
            <a:r>
              <a:rPr lang="kk-KZ"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Примбетова</a:t>
            </a:r>
            <a:r>
              <a:rPr lang="ru-RU" sz="4000" dirty="0">
                <a:latin typeface="Times New Roman" pitchFamily="18" charset="0"/>
                <a:cs typeface="Times New Roman" pitchFamily="18" charset="0"/>
              </a:rPr>
              <a:t> М. К  </a:t>
            </a:r>
            <a:r>
              <a:rPr lang="ru-RU" sz="4000" u="sng" dirty="0">
                <a:latin typeface="Times New Roman" pitchFamily="18" charset="0"/>
                <a:cs typeface="Times New Roman" pitchFamily="18" charset="0"/>
                <a:hlinkClick r:id="rId3"/>
              </a:rPr>
              <a:t>https://www.instagram.com/p/DFV8DsJsDrE/?igsh=MWx4dW1tZG42ZmRiaA</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27.01.2025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2-ші </a:t>
            </a:r>
            <a:r>
              <a:rPr lang="ru-RU" sz="4000" dirty="0" err="1">
                <a:latin typeface="Times New Roman" pitchFamily="18" charset="0"/>
                <a:cs typeface="Times New Roman" pitchFamily="18" charset="0"/>
              </a:rPr>
              <a:t>сыныптар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арасында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Жүзден жүйрік</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атты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оқушыларды жылдамдыққа оқыту сайысы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өтті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  жылдам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оқудың технологиясымен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танысып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шынықтыру жаттығуларын жасады</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Мақсаты: Оқушыларды дұрыс және жылдам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оқуға дағдыландыру.</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Оқу жылдамдығын қалыптастыру- бастауыш</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оқушысының логикалық дамуын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зейін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тұрақтылығын қалыптастырып, есте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сақтау қабілетін дамытады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Мұғалім: </a:t>
            </a:r>
            <a:r>
              <a:rPr lang="ru-RU" sz="4000" dirty="0">
                <a:latin typeface="Times New Roman" pitchFamily="18" charset="0"/>
                <a:cs typeface="Times New Roman" pitchFamily="18" charset="0"/>
              </a:rPr>
              <a:t>Ниязова А.Б. </a:t>
            </a:r>
            <a:r>
              <a:rPr lang="ru-RU" sz="4000" u="sng" dirty="0">
                <a:latin typeface="Times New Roman" pitchFamily="18" charset="0"/>
                <a:cs typeface="Times New Roman" pitchFamily="18" charset="0"/>
                <a:hlinkClick r:id="rId4"/>
              </a:rPr>
              <a:t>https://www.instagram.com/reel/DFV8RdaMiU-/?igsh=MXV5bnBwZTR3OHQ0ZQ</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27.01.2025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9 “А” </a:t>
            </a:r>
            <a:r>
              <a:rPr lang="ru-RU" sz="4000" dirty="0" err="1">
                <a:latin typeface="Times New Roman" pitchFamily="18" charset="0"/>
                <a:cs typeface="Times New Roman" pitchFamily="18" charset="0"/>
              </a:rPr>
              <a:t>сыныбында</a:t>
            </a:r>
            <a:r>
              <a:rPr lang="ru-RU" sz="4000" dirty="0">
                <a:latin typeface="Times New Roman" pitchFamily="18" charset="0"/>
                <a:cs typeface="Times New Roman" pitchFamily="18" charset="0"/>
              </a:rPr>
              <a:t> "Арам мен </a:t>
            </a:r>
            <a:r>
              <a:rPr lang="ru-RU" sz="4000" dirty="0" err="1">
                <a:latin typeface="Times New Roman" pitchFamily="18" charset="0"/>
                <a:cs typeface="Times New Roman" pitchFamily="18" charset="0"/>
              </a:rPr>
              <a:t>адал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обал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мен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сауап</a:t>
            </a:r>
            <a:r>
              <a:rPr lang="ru-RU" sz="4000" dirty="0">
                <a:latin typeface="Times New Roman" pitchFamily="18" charset="0"/>
                <a:cs typeface="Times New Roman" pitchFamily="18" charset="0"/>
              </a:rPr>
              <a:t> - </a:t>
            </a:r>
            <a:r>
              <a:rPr lang="ru-RU" sz="4000" dirty="0" err="1">
                <a:latin typeface="Times New Roman" pitchFamily="18" charset="0"/>
                <a:cs typeface="Times New Roman" pitchFamily="18" charset="0"/>
              </a:rPr>
              <a:t>ұлтымыздың ұстанымы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тақырыбында тәрбие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сағаты өткізілді</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МАҚСАТЫ:</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-Оқушыларға адалдық, әділдік, обал</a:t>
            </a:r>
            <a:r>
              <a:rPr lang="ru-RU" sz="4000" dirty="0">
                <a:latin typeface="Times New Roman" pitchFamily="18" charset="0"/>
                <a:cs typeface="Times New Roman" pitchFamily="18" charset="0"/>
              </a:rPr>
              <a:t> мен </a:t>
            </a:r>
            <a:r>
              <a:rPr lang="ru-RU" sz="4000" dirty="0" err="1">
                <a:latin typeface="Times New Roman" pitchFamily="18" charset="0"/>
                <a:cs typeface="Times New Roman" pitchFamily="18" charset="0"/>
              </a:rPr>
              <a:t>сауап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ұғымдарын түсіндіру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-Ұлттық құндылықтарды дәріптеу арқылы адамгершілікке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дәріптеу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-Оқушылардың жақсы мен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жаманды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ажырау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қабілеттерін дамыту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-Ұлтымыздың ұстанымына сай</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өмір сүрудің маңыздылығын көрсету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Нұрлан </a:t>
            </a:r>
            <a:r>
              <a:rPr lang="ru-RU" sz="4000" dirty="0">
                <a:latin typeface="Times New Roman" pitchFamily="18" charset="0"/>
                <a:cs typeface="Times New Roman" pitchFamily="18" charset="0"/>
              </a:rPr>
              <a:t>Ж.Н. </a:t>
            </a:r>
            <a:r>
              <a:rPr lang="ru-RU" sz="4000" u="sng" dirty="0">
                <a:latin typeface="Times New Roman" pitchFamily="18" charset="0"/>
                <a:cs typeface="Times New Roman" pitchFamily="18" charset="0"/>
                <a:hlinkClick r:id="rId5"/>
              </a:rPr>
              <a:t>https://www.instagram.com/p/DFV8WXFsSaa/?igsh=MWtwZjdqbG1teXJwdw</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3 </a:t>
            </a:r>
            <a:r>
              <a:rPr lang="ru-RU" sz="4000" dirty="0" err="1">
                <a:latin typeface="Times New Roman" pitchFamily="18" charset="0"/>
                <a:cs typeface="Times New Roman" pitchFamily="18" charset="0"/>
              </a:rPr>
              <a:t>ші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сыныптар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арасында</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"ДАРАБОЗ" АТТЫ ИНТЕЛЛЕКТУАЛДЫ САЙЫС </a:t>
            </a:r>
            <a:r>
              <a:rPr lang="ru-RU" sz="4000" dirty="0" err="1">
                <a:latin typeface="Times New Roman" pitchFamily="18" charset="0"/>
                <a:cs typeface="Times New Roman" pitchFamily="18" charset="0"/>
              </a:rPr>
              <a:t>өтті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Сайыс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өте қызықты болды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балалар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өз алған білімдерін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көрсете алды</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ОТІЖ </a:t>
            </a:r>
            <a:r>
              <a:rPr lang="ru-RU" sz="4000" dirty="0" err="1">
                <a:latin typeface="Times New Roman" pitchFamily="18" charset="0"/>
                <a:cs typeface="Times New Roman" pitchFamily="18" charset="0"/>
              </a:rPr>
              <a:t>басшының орынбасары</a:t>
            </a:r>
            <a:r>
              <a:rPr lang="ru-RU" sz="4000" dirty="0">
                <a:latin typeface="Times New Roman" pitchFamily="18" charset="0"/>
                <a:cs typeface="Times New Roman" pitchFamily="18" charset="0"/>
              </a:rPr>
              <a:t>: Сулейменова </a:t>
            </a:r>
            <a:r>
              <a:rPr lang="ru-RU" sz="4000" dirty="0" err="1">
                <a:latin typeface="Times New Roman" pitchFamily="18" charset="0"/>
                <a:cs typeface="Times New Roman" pitchFamily="18" charset="0"/>
              </a:rPr>
              <a:t>Карлыгаш</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Дулатовна</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6"/>
              </a:rPr>
              <a:t>https://www.instagram.com/p/DFV8eKksSzI/?igsh=Mml1Zjg2OGF6eHl1</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27.01.2025 </a:t>
            </a:r>
            <a:r>
              <a:rPr lang="ru-RU" sz="4000" dirty="0" err="1">
                <a:latin typeface="Times New Roman" pitchFamily="18" charset="0"/>
                <a:cs typeface="Times New Roman" pitchFamily="18" charset="0"/>
              </a:rPr>
              <a:t>күні </a:t>
            </a:r>
            <a:r>
              <a:rPr lang="ru-RU" sz="4000" dirty="0">
                <a:latin typeface="Times New Roman" pitchFamily="18" charset="0"/>
                <a:cs typeface="Times New Roman" pitchFamily="18" charset="0"/>
              </a:rPr>
              <a:t>9 “Б” </a:t>
            </a:r>
            <a:r>
              <a:rPr lang="ru-RU" sz="4000" dirty="0" err="1">
                <a:latin typeface="Times New Roman" pitchFamily="18" charset="0"/>
                <a:cs typeface="Times New Roman" pitchFamily="18" charset="0"/>
              </a:rPr>
              <a:t>сыныбында</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Онлайн-шопингтегі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алаяқтар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тақырыбында тәрбие сағаты өткізілді</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Мақсаты:</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Онлайн-шопингтегі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алаяқтықтың негізгі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түрлерін білу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(жалған сайттар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фишинг</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жалған хабарландырулар</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«Жалған </a:t>
            </a:r>
            <a:r>
              <a:rPr lang="ru-RU" sz="4000" dirty="0">
                <a:latin typeface="Times New Roman" pitchFamily="18" charset="0"/>
                <a:cs typeface="Times New Roman" pitchFamily="18" charset="0"/>
              </a:rPr>
              <a:t>сайт», «</a:t>
            </a:r>
            <a:r>
              <a:rPr lang="ru-RU" sz="4000" dirty="0" err="1">
                <a:latin typeface="Times New Roman" pitchFamily="18" charset="0"/>
                <a:cs typeface="Times New Roman" pitchFamily="18" charset="0"/>
              </a:rPr>
              <a:t>Фишинг</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Әлеуметтік </a:t>
            </a:r>
            <a:r>
              <a:rPr lang="ru-RU" sz="4000" dirty="0">
                <a:latin typeface="Times New Roman" pitchFamily="18" charset="0"/>
                <a:cs typeface="Times New Roman" pitchFamily="18" charset="0"/>
              </a:rPr>
              <a:t>инженерия», «</a:t>
            </a:r>
            <a:r>
              <a:rPr lang="ru-RU" sz="4000" dirty="0" err="1">
                <a:latin typeface="Times New Roman" pitchFamily="18" charset="0"/>
                <a:cs typeface="Times New Roman" pitchFamily="18" charset="0"/>
              </a:rPr>
              <a:t>Қауіпсіз </a:t>
            </a:r>
            <a:r>
              <a:rPr lang="ru-RU" sz="4000" dirty="0">
                <a:latin typeface="Times New Roman" pitchFamily="18" charset="0"/>
                <a:cs typeface="Times New Roman" pitchFamily="18" charset="0"/>
              </a:rPr>
              <a:t>сайт», «</a:t>
            </a:r>
            <a:r>
              <a:rPr lang="ru-RU" sz="4000" dirty="0" err="1">
                <a:latin typeface="Times New Roman" pitchFamily="18" charset="0"/>
                <a:cs typeface="Times New Roman" pitchFamily="18" charset="0"/>
              </a:rPr>
              <a:t>Сенімді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құпия сөз</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Екі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факторлы</a:t>
            </a:r>
            <a:r>
              <a:rPr lang="ru-RU" sz="4000" dirty="0">
                <a:latin typeface="Times New Roman" pitchFamily="18" charset="0"/>
                <a:cs typeface="Times New Roman" pitchFamily="18" charset="0"/>
              </a:rPr>
              <a:t> аутентификация (2FA)», «</a:t>
            </a:r>
            <a:r>
              <a:rPr lang="ru-RU" sz="4000" dirty="0" err="1">
                <a:latin typeface="Times New Roman" pitchFamily="18" charset="0"/>
                <a:cs typeface="Times New Roman" pitchFamily="18" charset="0"/>
              </a:rPr>
              <a:t>Жеке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және қаржылық алаяқтық</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Импульсивті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сатып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алудың қауіптілігі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Қоғамдық Wi-Fi</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Жалған пікірлер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Электрондық әмияндар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терминдерінің мәнін қауіпсіз </a:t>
            </a:r>
            <a:r>
              <a:rPr lang="ru-RU" sz="4000" dirty="0">
                <a:latin typeface="Times New Roman" pitchFamily="18" charset="0"/>
                <a:cs typeface="Times New Roman" pitchFamily="18" charset="0"/>
              </a:rPr>
              <a:t>интернет-шопинг </a:t>
            </a:r>
            <a:r>
              <a:rPr lang="ru-RU" sz="4000" dirty="0" err="1">
                <a:latin typeface="Times New Roman" pitchFamily="18" charset="0"/>
                <a:cs typeface="Times New Roman" pitchFamily="18" charset="0"/>
              </a:rPr>
              <a:t>үшін түсіну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Алаяқтық сайттар</a:t>
            </a:r>
            <a:r>
              <a:rPr lang="ru-RU" sz="4000" dirty="0">
                <a:latin typeface="Times New Roman" pitchFamily="18" charset="0"/>
                <a:cs typeface="Times New Roman" pitchFamily="18" charset="0"/>
              </a:rPr>
              <a:t> мен </a:t>
            </a:r>
            <a:r>
              <a:rPr lang="ru-RU" sz="4000" dirty="0" err="1">
                <a:latin typeface="Times New Roman" pitchFamily="18" charset="0"/>
                <a:cs typeface="Times New Roman" pitchFamily="18" charset="0"/>
              </a:rPr>
              <a:t>ұсыныстардың белгілерін</a:t>
            </a:r>
            <a:r>
              <a:rPr lang="ru-RU" sz="4000" dirty="0">
                <a:latin typeface="Times New Roman" pitchFamily="18" charset="0"/>
                <a:cs typeface="Times New Roman" pitchFamily="18" charset="0"/>
              </a:rPr>
              <a:t> тану;</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Қауіпсіз құпия сөздер жасау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Интернеттен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тауар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сатып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кезіндегі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қауіпсіздік ережелерін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түсіндіру.</a:t>
            </a:r>
            <a:endParaRPr lang="ru-RU" sz="4000" dirty="0">
              <a:latin typeface="Times New Roman" pitchFamily="18" charset="0"/>
              <a:cs typeface="Times New Roman" pitchFamily="18" charset="0"/>
            </a:endParaRPr>
          </a:p>
          <a:p>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Аскарова А.К.  </a:t>
            </a:r>
            <a:r>
              <a:rPr lang="ru-RU" sz="4000" u="sng" dirty="0">
                <a:latin typeface="Times New Roman" pitchFamily="18" charset="0"/>
                <a:cs typeface="Times New Roman" pitchFamily="18" charset="0"/>
                <a:hlinkClick r:id="rId7"/>
              </a:rPr>
              <a:t>https://www.instagram.com/reel/DFV81iIs7SN/?igsh=MWtjcXlkNG5qN3ljbw</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27.01.2025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10 “А” </a:t>
            </a:r>
            <a:r>
              <a:rPr lang="ru-RU" sz="4000" dirty="0" err="1">
                <a:latin typeface="Times New Roman" pitchFamily="18" charset="0"/>
                <a:cs typeface="Times New Roman" pitchFamily="18" charset="0"/>
              </a:rPr>
              <a:t>сыныбында</a:t>
            </a:r>
            <a:r>
              <a:rPr lang="ru-RU" sz="4000" dirty="0">
                <a:latin typeface="Times New Roman" pitchFamily="18" charset="0"/>
                <a:cs typeface="Times New Roman" pitchFamily="18" charset="0"/>
              </a:rPr>
              <a:t> "Арам мен </a:t>
            </a:r>
            <a:r>
              <a:rPr lang="ru-RU" sz="4000" dirty="0" err="1">
                <a:latin typeface="Times New Roman" pitchFamily="18" charset="0"/>
                <a:cs typeface="Times New Roman" pitchFamily="18" charset="0"/>
              </a:rPr>
              <a:t>адал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обал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мен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сауап</a:t>
            </a:r>
            <a:r>
              <a:rPr lang="ru-RU" sz="4000" dirty="0">
                <a:latin typeface="Times New Roman" pitchFamily="18" charset="0"/>
                <a:cs typeface="Times New Roman" pitchFamily="18" charset="0"/>
              </a:rPr>
              <a:t> - </a:t>
            </a:r>
            <a:r>
              <a:rPr lang="ru-RU" sz="4000" dirty="0" err="1">
                <a:latin typeface="Times New Roman" pitchFamily="18" charset="0"/>
                <a:cs typeface="Times New Roman" pitchFamily="18" charset="0"/>
              </a:rPr>
              <a:t>ұлтымыздың ұстанымы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тақырыбында тәрбие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сағаты өткізілді</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МАҚСАТЫ :</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-Оқушыларға адалдық, әділдік, обал</a:t>
            </a:r>
            <a:r>
              <a:rPr lang="ru-RU" sz="4000" dirty="0">
                <a:latin typeface="Times New Roman" pitchFamily="18" charset="0"/>
                <a:cs typeface="Times New Roman" pitchFamily="18" charset="0"/>
              </a:rPr>
              <a:t> мен </a:t>
            </a:r>
            <a:r>
              <a:rPr lang="ru-RU" sz="4000" dirty="0" err="1">
                <a:latin typeface="Times New Roman" pitchFamily="18" charset="0"/>
                <a:cs typeface="Times New Roman" pitchFamily="18" charset="0"/>
              </a:rPr>
              <a:t>сауап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ұғымдарын түсіндіру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-Ұлттық құндылықтарды дәріптеу арқылы адамгершілікке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дәріптеу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-Оқушылардың жақсы мен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жаманды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ажырау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қабілеттерін дамыту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-Ұлтымыздың ұстанымына сай</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өмір сүрудің маңыздылығын көрсету</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Сарбиева</a:t>
            </a:r>
            <a:r>
              <a:rPr lang="ru-RU" sz="4000" dirty="0">
                <a:latin typeface="Times New Roman" pitchFamily="18" charset="0"/>
                <a:cs typeface="Times New Roman" pitchFamily="18" charset="0"/>
              </a:rPr>
              <a:t> Ж.К.  </a:t>
            </a:r>
            <a:r>
              <a:rPr lang="ru-RU" sz="4000" u="sng" dirty="0">
                <a:latin typeface="Times New Roman" pitchFamily="18" charset="0"/>
                <a:cs typeface="Times New Roman" pitchFamily="18" charset="0"/>
                <a:hlinkClick r:id="rId8"/>
              </a:rPr>
              <a:t>https://www.instagram.com/p/DFV9FBTMFev/?igsh=aHUweWpybzYyY2tw</a:t>
            </a:r>
            <a:endParaRPr lang="ru-RU" sz="4000" dirty="0">
              <a:latin typeface="Times New Roman" pitchFamily="18" charset="0"/>
              <a:cs typeface="Times New Roman" pitchFamily="18" charset="0"/>
            </a:endParaRPr>
          </a:p>
          <a:p>
            <a:endParaRPr lang="ru-RU" dirty="0"/>
          </a:p>
        </p:txBody>
      </p:sp>
      <p:pic>
        <p:nvPicPr>
          <p:cNvPr id="4" name="Picture 3" descr="C:\Users\School 9\Desktop\WhatsApp Image 2024-09-10 at 22.28.21.jpeg"/>
          <p:cNvPicPr>
            <a:picLocks noChangeAspect="1" noChangeArrowheads="1"/>
          </p:cNvPicPr>
          <p:nvPr/>
        </p:nvPicPr>
        <p:blipFill>
          <a:blip r:embed="rId9" cstate="print"/>
          <a:srcRect/>
          <a:stretch>
            <a:fillRect/>
          </a:stretch>
        </p:blipFill>
        <p:spPr bwMode="auto">
          <a:xfrm>
            <a:off x="0" y="0"/>
            <a:ext cx="1562247" cy="1384663"/>
          </a:xfrm>
          <a:prstGeom prst="ellipse">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66949" y="182880"/>
            <a:ext cx="10798627" cy="6514011"/>
          </a:xfrm>
        </p:spPr>
        <p:txBody>
          <a:bodyPr>
            <a:normAutofit fontScale="25000" lnSpcReduction="20000"/>
          </a:bodyPr>
          <a:lstStyle/>
          <a:p>
            <a:r>
              <a:rPr lang="ru-RU" sz="4000" dirty="0">
                <a:latin typeface="Times New Roman" pitchFamily="18" charset="0"/>
                <a:cs typeface="Times New Roman" pitchFamily="18" charset="0"/>
              </a:rPr>
              <a:t>27.01.2025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5 “Ә” </a:t>
            </a:r>
            <a:r>
              <a:rPr lang="ru-RU" sz="4000" dirty="0" err="1">
                <a:latin typeface="Times New Roman" pitchFamily="18" charset="0"/>
                <a:cs typeface="Times New Roman" pitchFamily="18" charset="0"/>
              </a:rPr>
              <a:t>сыныбында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Цифрлық әлемде қауіпсіз қадам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жобасы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аясында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Цифрлық </a:t>
            </a:r>
            <a:r>
              <a:rPr lang="ru-RU" sz="4000" dirty="0">
                <a:latin typeface="Times New Roman" pitchFamily="18" charset="0"/>
                <a:cs typeface="Times New Roman" pitchFamily="18" charset="0"/>
              </a:rPr>
              <a:t>гигиена мен </a:t>
            </a:r>
            <a:r>
              <a:rPr lang="ru-RU" sz="4000" dirty="0" err="1">
                <a:latin typeface="Times New Roman" pitchFamily="18" charset="0"/>
                <a:cs typeface="Times New Roman" pitchFamily="18" charset="0"/>
              </a:rPr>
              <a:t>қаржылық қауіпсіздік</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тақырыбында тәрбие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сағаты өткізілді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Абуова</a:t>
            </a:r>
            <a:r>
              <a:rPr lang="ru-RU" sz="4000" dirty="0">
                <a:latin typeface="Times New Roman" pitchFamily="18" charset="0"/>
                <a:cs typeface="Times New Roman" pitchFamily="18" charset="0"/>
              </a:rPr>
              <a:t> Д.К</a:t>
            </a:r>
          </a:p>
          <a:p>
            <a:r>
              <a:rPr lang="ru-RU" sz="4000" u="sng" dirty="0">
                <a:latin typeface="Times New Roman" pitchFamily="18" charset="0"/>
                <a:cs typeface="Times New Roman" pitchFamily="18" charset="0"/>
                <a:hlinkClick r:id="rId2"/>
              </a:rPr>
              <a:t>https://www.instagram.com/reel/DFWpLz3vHVj/?igsh=YmY2bW1laW1nd3dz</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27.01.2025  8 “А” </a:t>
            </a:r>
            <a:r>
              <a:rPr lang="ru-RU" sz="4000" dirty="0" err="1">
                <a:latin typeface="Times New Roman" pitchFamily="18" charset="0"/>
                <a:cs typeface="Times New Roman" pitchFamily="18" charset="0"/>
              </a:rPr>
              <a:t>сыныбы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сағатының тақырыбы: «Алаяқтық және онлайн</a:t>
            </a:r>
            <a:r>
              <a:rPr lang="ru-RU" sz="4000" dirty="0">
                <a:latin typeface="Times New Roman" pitchFamily="18" charset="0"/>
                <a:cs typeface="Times New Roman" pitchFamily="18" charset="0"/>
              </a:rPr>
              <a:t> - шопинг»   </a:t>
            </a:r>
            <a:r>
              <a:rPr lang="ru-RU" sz="4000" dirty="0" err="1">
                <a:latin typeface="Times New Roman" pitchFamily="18" charset="0"/>
                <a:cs typeface="Times New Roman" pitchFamily="18" charset="0"/>
              </a:rPr>
              <a:t>Мақсаты</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Оқушыларды алаяқтықтың түрлері </a:t>
            </a:r>
            <a:r>
              <a:rPr lang="ru-RU" sz="4000" dirty="0">
                <a:latin typeface="Times New Roman" pitchFamily="18" charset="0"/>
                <a:cs typeface="Times New Roman" pitchFamily="18" charset="0"/>
              </a:rPr>
              <a:t>мен </a:t>
            </a:r>
            <a:r>
              <a:rPr lang="ru-RU" sz="4000" dirty="0" err="1">
                <a:latin typeface="Times New Roman" pitchFamily="18" charset="0"/>
                <a:cs typeface="Times New Roman" pitchFamily="18" charset="0"/>
              </a:rPr>
              <a:t>әдістері туралы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ақпараттандыру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Алаяқтардың қоғамға тигізетін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зияны</a:t>
            </a:r>
            <a:r>
              <a:rPr lang="ru-RU" sz="4000" dirty="0">
                <a:latin typeface="Times New Roman" pitchFamily="18" charset="0"/>
                <a:cs typeface="Times New Roman" pitchFamily="18" charset="0"/>
              </a:rPr>
              <a:t> мен </a:t>
            </a:r>
            <a:r>
              <a:rPr lang="ru-RU" sz="4000" dirty="0" err="1">
                <a:latin typeface="Times New Roman" pitchFamily="18" charset="0"/>
                <a:cs typeface="Times New Roman" pitchFamily="18" charset="0"/>
              </a:rPr>
              <a:t>олардың қылмыстық жауапкершілігін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түсіндіру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Оқушылардың алаяқтардан қорғану дағдыларын қалыптастыру.</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Қоғамдағы құқық бұзушылықтармен күресу туралы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түсінік </a:t>
            </a:r>
            <a:r>
              <a:rPr lang="ru-RU" sz="4000" dirty="0">
                <a:latin typeface="Times New Roman" pitchFamily="18" charset="0"/>
                <a:cs typeface="Times New Roman" pitchFamily="18" charset="0"/>
              </a:rPr>
              <a:t>беру, </a:t>
            </a:r>
            <a:r>
              <a:rPr lang="ru-RU" sz="4000" dirty="0" err="1">
                <a:latin typeface="Times New Roman" pitchFamily="18" charset="0"/>
                <a:cs typeface="Times New Roman" pitchFamily="18" charset="0"/>
              </a:rPr>
              <a:t>қаржылық сауаттылықты арттыру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Какенова</a:t>
            </a:r>
            <a:r>
              <a:rPr lang="ru-RU" sz="4000" dirty="0">
                <a:latin typeface="Times New Roman" pitchFamily="18" charset="0"/>
                <a:cs typeface="Times New Roman" pitchFamily="18" charset="0"/>
              </a:rPr>
              <a:t> А.А.  </a:t>
            </a:r>
            <a:r>
              <a:rPr lang="ru-RU" sz="4000" u="sng" dirty="0">
                <a:latin typeface="Times New Roman" pitchFamily="18" charset="0"/>
                <a:cs typeface="Times New Roman" pitchFamily="18" charset="0"/>
                <a:hlinkClick r:id="rId3"/>
              </a:rPr>
              <a:t>https://www.instagram.com/p/DFWwOPAoJ63/?igsh=aHEzbXloYnBnbXdm</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27.01.2025ж. "</a:t>
            </a:r>
            <a:r>
              <a:rPr lang="ru-RU" sz="4000" dirty="0" err="1">
                <a:latin typeface="Times New Roman" pitchFamily="18" charset="0"/>
                <a:cs typeface="Times New Roman" pitchFamily="18" charset="0"/>
              </a:rPr>
              <a:t>Шын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жүректен кітап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сыйла</a:t>
            </a:r>
            <a:r>
              <a:rPr lang="ru-RU" sz="4000" dirty="0">
                <a:latin typeface="Times New Roman" pitchFamily="18" charset="0"/>
                <a:cs typeface="Times New Roman" pitchFamily="18" charset="0"/>
              </a:rPr>
              <a:t>" акция </a:t>
            </a:r>
            <a:r>
              <a:rPr lang="ru-RU" sz="4000" dirty="0" err="1">
                <a:latin typeface="Times New Roman" pitchFamily="18" charset="0"/>
                <a:cs typeface="Times New Roman" pitchFamily="18" charset="0"/>
              </a:rPr>
              <a:t>аясында</a:t>
            </a:r>
            <a:r>
              <a:rPr lang="ru-RU" sz="4000" dirty="0">
                <a:latin typeface="Times New Roman" pitchFamily="18" charset="0"/>
                <a:cs typeface="Times New Roman" pitchFamily="18" charset="0"/>
              </a:rPr>
              <a:t> 9 "Ә"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оқушылары кітапханаға кітап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сыйлады</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Кітапхана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меңгерушісі: Сагадиева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Д.КСынып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Аскарова А. К</a:t>
            </a:r>
          </a:p>
          <a:p>
            <a:r>
              <a:rPr lang="ru-RU" sz="4000" u="sng" dirty="0">
                <a:latin typeface="Times New Roman" pitchFamily="18" charset="0"/>
                <a:cs typeface="Times New Roman" pitchFamily="18" charset="0"/>
                <a:hlinkClick r:id="rId4"/>
              </a:rPr>
              <a:t>https://www.instagram.com/reel/DFXB97zMYsY/?igsh=MTJwbDQyaGVtZWZwaw</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28.01.25.ж</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"Нашақорлыққа жол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жоқ" челлендж</a:t>
            </a:r>
            <a:r>
              <a:rPr lang="kk-KZ" sz="4000" dirty="0">
                <a:latin typeface="Times New Roman" pitchFamily="18" charset="0"/>
                <a:cs typeface="Times New Roman" pitchFamily="18" charset="0"/>
              </a:rPr>
              <a:t>  </a:t>
            </a:r>
            <a:r>
              <a:rPr lang="ru-RU" sz="4000" dirty="0">
                <a:latin typeface="Times New Roman" pitchFamily="18" charset="0"/>
                <a:cs typeface="Times New Roman" pitchFamily="18" charset="0"/>
              </a:rPr>
              <a:t>7 </a:t>
            </a:r>
            <a:r>
              <a:rPr lang="ru-RU" sz="4000" dirty="0" err="1">
                <a:latin typeface="Times New Roman" pitchFamily="18" charset="0"/>
                <a:cs typeface="Times New Roman" pitchFamily="18" charset="0"/>
              </a:rPr>
              <a:t>сыныптар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Жетекшілер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Каирова</a:t>
            </a:r>
            <a:r>
              <a:rPr lang="ru-RU" sz="4000" dirty="0">
                <a:latin typeface="Times New Roman" pitchFamily="18" charset="0"/>
                <a:cs typeface="Times New Roman" pitchFamily="18" charset="0"/>
              </a:rPr>
              <a:t> А </a:t>
            </a:r>
            <a:r>
              <a:rPr lang="ru-RU" sz="4000" dirty="0" err="1">
                <a:latin typeface="Times New Roman" pitchFamily="18" charset="0"/>
                <a:cs typeface="Times New Roman" pitchFamily="18" charset="0"/>
              </a:rPr>
              <a:t>Балкибаев</a:t>
            </a:r>
            <a:r>
              <a:rPr lang="ru-RU" sz="4000" dirty="0">
                <a:latin typeface="Times New Roman" pitchFamily="18" charset="0"/>
                <a:cs typeface="Times New Roman" pitchFamily="18" charset="0"/>
              </a:rPr>
              <a:t> Т</a:t>
            </a:r>
            <a:r>
              <a:rPr lang="kk-KZ" sz="4000" dirty="0">
                <a:latin typeface="Times New Roman" pitchFamily="18" charset="0"/>
                <a:cs typeface="Times New Roman" pitchFamily="18" charset="0"/>
              </a:rPr>
              <a:t>.Б.</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5"/>
              </a:rPr>
              <a:t>https://www.instagram.com/reel/DFXCnvRsp8_/?igsh=MTdycnl2eDFqeHlicw</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27.01.2025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10 "Ә" </a:t>
            </a:r>
            <a:r>
              <a:rPr lang="ru-RU" sz="4000" dirty="0" err="1">
                <a:latin typeface="Times New Roman" pitchFamily="18" charset="0"/>
                <a:cs typeface="Times New Roman" pitchFamily="18" charset="0"/>
              </a:rPr>
              <a:t>сыныбында</a:t>
            </a:r>
            <a:r>
              <a:rPr lang="ru-RU" sz="4000" dirty="0">
                <a:latin typeface="Times New Roman" pitchFamily="18" charset="0"/>
                <a:cs typeface="Times New Roman" pitchFamily="18" charset="0"/>
              </a:rPr>
              <a:t> "Дропперлер”</a:t>
            </a:r>
            <a:r>
              <a:rPr lang="ru-RU" sz="4000" dirty="0" err="1">
                <a:latin typeface="Times New Roman" pitchFamily="18" charset="0"/>
                <a:cs typeface="Times New Roman" pitchFamily="18" charset="0"/>
              </a:rPr>
              <a:t>тақырыбында 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сағаты өтті</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Сабақтың мақсаттары:</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Дроппер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ұғымын түсіну, алаяқтық сызбаларға қатысу принциптерін</a:t>
            </a:r>
            <a:r>
              <a:rPr lang="ru-RU" sz="4000" dirty="0">
                <a:latin typeface="Times New Roman" pitchFamily="18" charset="0"/>
                <a:cs typeface="Times New Roman" pitchFamily="18" charset="0"/>
              </a:rPr>
              <a:t> тану, </a:t>
            </a:r>
            <a:r>
              <a:rPr lang="ru-RU" sz="4000" dirty="0" err="1">
                <a:latin typeface="Times New Roman" pitchFamily="18" charset="0"/>
                <a:cs typeface="Times New Roman" pitchFamily="18" charset="0"/>
              </a:rPr>
              <a:t>қатысудың салдарын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қауіптерін </a:t>
            </a:r>
            <a:r>
              <a:rPr lang="ru-RU" sz="4000" dirty="0">
                <a:latin typeface="Times New Roman" pitchFamily="18" charset="0"/>
                <a:cs typeface="Times New Roman" pitchFamily="18" charset="0"/>
              </a:rPr>
              <a:t>тану. </a:t>
            </a:r>
            <a:r>
              <a:rPr lang="ru-RU" sz="4000" dirty="0" err="1">
                <a:latin typeface="Times New Roman" pitchFamily="18" charset="0"/>
                <a:cs typeface="Times New Roman" pitchFamily="18" charset="0"/>
              </a:rPr>
              <a:t>Өз әрекеттері үшін жауапкершілікті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сезіну</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Ныгмет</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Манар</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6"/>
              </a:rPr>
              <a:t>https://www.instagram.com/p/DFXeaXkME3z/?igsh=MWpscHFndjM1ZG5tbA</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28.01.2025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7 “Ә” </a:t>
            </a:r>
            <a:r>
              <a:rPr lang="ru-RU" sz="4000" dirty="0" err="1">
                <a:latin typeface="Times New Roman" pitchFamily="18" charset="0"/>
                <a:cs typeface="Times New Roman" pitchFamily="18" charset="0"/>
              </a:rPr>
              <a:t>сыныбында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Цифрлық әлемде қауіпсіз қадам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жобасы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аясында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Цифрлық </a:t>
            </a:r>
            <a:r>
              <a:rPr lang="ru-RU" sz="4000" dirty="0">
                <a:latin typeface="Times New Roman" pitchFamily="18" charset="0"/>
                <a:cs typeface="Times New Roman" pitchFamily="18" charset="0"/>
              </a:rPr>
              <a:t>гигиена мен </a:t>
            </a:r>
            <a:r>
              <a:rPr lang="ru-RU" sz="4000" dirty="0" err="1">
                <a:latin typeface="Times New Roman" pitchFamily="18" charset="0"/>
                <a:cs typeface="Times New Roman" pitchFamily="18" charset="0"/>
              </a:rPr>
              <a:t>қаржылық қауіпсіздік</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тақырыбында тәрбие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сағаты өткізілді</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Примова</a:t>
            </a:r>
            <a:r>
              <a:rPr lang="ru-RU" sz="4000" dirty="0">
                <a:latin typeface="Times New Roman" pitchFamily="18" charset="0"/>
                <a:cs typeface="Times New Roman" pitchFamily="18" charset="0"/>
              </a:rPr>
              <a:t> А.У. </a:t>
            </a:r>
            <a:r>
              <a:rPr lang="ru-RU" sz="4000" u="sng" dirty="0">
                <a:latin typeface="Times New Roman" pitchFamily="18" charset="0"/>
                <a:cs typeface="Times New Roman" pitchFamily="18" charset="0"/>
                <a:hlinkClick r:id="rId7"/>
              </a:rPr>
              <a:t>https://www.instagram.com/p/DFXhBVCs_qi/?igsh=MTJ0Mm4yZDNlNnMyZg</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8"/>
              </a:rPr>
              <a:t>https://www.instagram.com/reel/DFXhg5lMO03/?igsh=MTQ3ZGt3aG45amxheQ</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27.01.2025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5 “А” </a:t>
            </a:r>
            <a:r>
              <a:rPr lang="ru-RU" sz="4000" dirty="0" err="1">
                <a:latin typeface="Times New Roman" pitchFamily="18" charset="0"/>
                <a:cs typeface="Times New Roman" pitchFamily="18" charset="0"/>
              </a:rPr>
              <a:t>сыныбында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Цифрлық әлемде қауіпсіз қадам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жобасы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аясында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Цифрлық </a:t>
            </a:r>
            <a:r>
              <a:rPr lang="ru-RU" sz="4000" dirty="0">
                <a:latin typeface="Times New Roman" pitchFamily="18" charset="0"/>
                <a:cs typeface="Times New Roman" pitchFamily="18" charset="0"/>
              </a:rPr>
              <a:t>гигиена мен </a:t>
            </a:r>
            <a:r>
              <a:rPr lang="ru-RU" sz="4000" dirty="0" err="1">
                <a:latin typeface="Times New Roman" pitchFamily="18" charset="0"/>
                <a:cs typeface="Times New Roman" pitchFamily="18" charset="0"/>
              </a:rPr>
              <a:t>қаржылық қауіпсіздік</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тақырыбында тәрбие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сағаты өткізілді</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Мақсаты: </a:t>
            </a:r>
            <a:r>
              <a:rPr lang="ru-RU" sz="4000" dirty="0">
                <a:latin typeface="Times New Roman" pitchFamily="18" charset="0"/>
                <a:cs typeface="Times New Roman" pitchFamily="18" charset="0"/>
              </a:rPr>
              <a:t>интернет пен </a:t>
            </a:r>
            <a:r>
              <a:rPr lang="ru-RU" sz="4000" dirty="0" err="1">
                <a:latin typeface="Times New Roman" pitchFamily="18" charset="0"/>
                <a:cs typeface="Times New Roman" pitchFamily="18" charset="0"/>
              </a:rPr>
              <a:t>цифрлық технологияларды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қолдану кезінде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қауіпсіздікті қамтамасыз ету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және әлеуметтік желілерде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жеке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өмірді қорғау әдістерімен таныстыру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кеңес </a:t>
            </a:r>
            <a:r>
              <a:rPr lang="ru-RU" sz="4000" dirty="0">
                <a:latin typeface="Times New Roman" pitchFamily="18" charset="0"/>
                <a:cs typeface="Times New Roman" pitchFamily="18" charset="0"/>
              </a:rPr>
              <a:t>беру</a:t>
            </a:r>
            <a:r>
              <a:rPr lang="kk-KZ"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Кожамжарова</a:t>
            </a:r>
            <a:r>
              <a:rPr lang="ru-RU" sz="4000" dirty="0">
                <a:latin typeface="Times New Roman" pitchFamily="18" charset="0"/>
                <a:cs typeface="Times New Roman" pitchFamily="18" charset="0"/>
              </a:rPr>
              <a:t> А.Б.</a:t>
            </a:r>
          </a:p>
          <a:p>
            <a:r>
              <a:rPr lang="ru-RU" sz="4000" u="sng" dirty="0">
                <a:latin typeface="Times New Roman" pitchFamily="18" charset="0"/>
                <a:cs typeface="Times New Roman" pitchFamily="18" charset="0"/>
                <a:hlinkClick r:id="rId9"/>
              </a:rPr>
              <a:t>https://www.instagram.com/p/DFXpI0JsRpC/?igsh=MWlhM2V5ODdncWdoaQ</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27.01.2025</a:t>
            </a:r>
            <a:r>
              <a:rPr lang="kk-KZ" sz="4000" dirty="0">
                <a:latin typeface="Times New Roman" pitchFamily="18" charset="0"/>
                <a:cs typeface="Times New Roman" pitchFamily="18" charset="0"/>
              </a:rPr>
              <a:t>   - </a:t>
            </a:r>
            <a:r>
              <a:rPr lang="ru-RU" sz="4000" dirty="0">
                <a:latin typeface="Times New Roman" pitchFamily="18" charset="0"/>
                <a:cs typeface="Times New Roman" pitchFamily="18" charset="0"/>
              </a:rPr>
              <a:t>6 </a:t>
            </a:r>
            <a:r>
              <a:rPr lang="ru-RU" sz="4000" dirty="0" err="1">
                <a:latin typeface="Times New Roman" pitchFamily="18" charset="0"/>
                <a:cs typeface="Times New Roman" pitchFamily="18" charset="0"/>
              </a:rPr>
              <a:t>сыныптардан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Есірткіге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жоқ </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челленджі</a:t>
            </a:r>
            <a:endParaRPr lang="ru-RU" sz="4000" dirty="0">
              <a:latin typeface="Times New Roman" pitchFamily="18" charset="0"/>
              <a:cs typeface="Times New Roman" pitchFamily="18" charset="0"/>
            </a:endParaRPr>
          </a:p>
          <a:p>
            <a:r>
              <a:rPr lang="ru-RU" sz="4000" u="sng" dirty="0">
                <a:latin typeface="Times New Roman" pitchFamily="18" charset="0"/>
                <a:cs typeface="Times New Roman" pitchFamily="18" charset="0"/>
                <a:hlinkClick r:id="rId10"/>
              </a:rPr>
              <a:t>https://www.instagram.com/reel/DFZcjDXtGNR/?igsh=MTRmeWtudXJtdXFmZA</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28.01.2025 </a:t>
            </a:r>
            <a:r>
              <a:rPr lang="ru-RU" sz="4000" dirty="0" err="1">
                <a:latin typeface="Times New Roman" pitchFamily="18" charset="0"/>
                <a:cs typeface="Times New Roman" pitchFamily="18" charset="0"/>
              </a:rPr>
              <a:t>жылы</a:t>
            </a:r>
            <a:r>
              <a:rPr lang="kk-KZ"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«Ұлттық рухтың шырағы»  Ілияс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Есенберлиннің </a:t>
            </a:r>
            <a:r>
              <a:rPr lang="ru-RU" sz="4000" dirty="0">
                <a:latin typeface="Times New Roman" pitchFamily="18" charset="0"/>
                <a:cs typeface="Times New Roman" pitchFamily="18" charset="0"/>
              </a:rPr>
              <a:t>110 </a:t>
            </a:r>
            <a:r>
              <a:rPr lang="ru-RU" sz="4000" dirty="0" err="1">
                <a:latin typeface="Times New Roman" pitchFamily="18" charset="0"/>
                <a:cs typeface="Times New Roman" pitchFamily="18" charset="0"/>
              </a:rPr>
              <a:t>жылдығына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орай</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мектебемізде</a:t>
            </a:r>
            <a:r>
              <a:rPr lang="ru-RU" sz="4000" dirty="0">
                <a:latin typeface="Times New Roman" pitchFamily="18" charset="0"/>
                <a:cs typeface="Times New Roman" pitchFamily="18" charset="0"/>
              </a:rPr>
              <a:t> 8-11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оқушыларына </a:t>
            </a: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Көшпенділер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триллогиясын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 челленджі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өтуде</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Мақсаты: Ілияс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Есенберлиннің шығармашылық мұрасын дәріптеу, жазушының қазақ әдебиетінің дамуына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қосқан үлесін оқырмандарға таныстыру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10 «А»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оқушысы Алпысбай</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Диастың оқуға ұсынылатын шығармасы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Ілияс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Есенберлиннің </a:t>
            </a: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Көшпенділер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трилогиясынан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Алмас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қылыш</a:t>
            </a:r>
            <a:r>
              <a:rPr lang="ru-RU" sz="4000" dirty="0">
                <a:latin typeface="Times New Roman" pitchFamily="18" charset="0"/>
                <a:cs typeface="Times New Roman" pitchFamily="18" charset="0"/>
              </a:rPr>
              <a:t>» романы.</a:t>
            </a:r>
          </a:p>
          <a:p>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Сарбиева</a:t>
            </a:r>
            <a:r>
              <a:rPr lang="ru-RU" sz="4000" dirty="0">
                <a:latin typeface="Times New Roman" pitchFamily="18" charset="0"/>
                <a:cs typeface="Times New Roman" pitchFamily="18" charset="0"/>
              </a:rPr>
              <a:t>  Ж.К.</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Басшының </a:t>
            </a:r>
            <a:r>
              <a:rPr lang="ru-RU" sz="4000" dirty="0">
                <a:latin typeface="Times New Roman" pitchFamily="18" charset="0"/>
                <a:cs typeface="Times New Roman" pitchFamily="18" charset="0"/>
              </a:rPr>
              <a:t>ТІЖ </a:t>
            </a:r>
            <a:r>
              <a:rPr lang="ru-RU" sz="4000" dirty="0" err="1">
                <a:latin typeface="Times New Roman" pitchFamily="18" charset="0"/>
                <a:cs typeface="Times New Roman" pitchFamily="18" charset="0"/>
              </a:rPr>
              <a:t>орынбасары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З.Мадиярова</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11"/>
              </a:rPr>
              <a:t>https://www.instagram.com/reel/DFZdxAuNMDc/?igsh=bjNoMGt5aWlvY3lz</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29.01.2025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8 "А”, “Ә”, “Б" </a:t>
            </a:r>
            <a:r>
              <a:rPr lang="ru-RU" sz="4000" dirty="0" err="1">
                <a:latin typeface="Times New Roman" pitchFamily="18" charset="0"/>
                <a:cs typeface="Times New Roman" pitchFamily="18" charset="0"/>
              </a:rPr>
              <a:t>сыныптары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Есірткіге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жоқ </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челленджін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ұсынады</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12"/>
              </a:rPr>
              <a:t>https://www.instagram.com/reel/DFZkq1bMAiu/?igsh=MWozYm84djZwanp3Zg</a:t>
            </a:r>
            <a:r>
              <a:rPr lang="ru-RU" sz="4000" dirty="0">
                <a:latin typeface="Times New Roman" pitchFamily="18" charset="0"/>
                <a:cs typeface="Times New Roman" pitchFamily="18" charset="0"/>
              </a:rPr>
              <a:t>==</a:t>
            </a:r>
          </a:p>
          <a:p>
            <a:endParaRPr lang="ru-RU" dirty="0"/>
          </a:p>
        </p:txBody>
      </p:sp>
      <p:pic>
        <p:nvPicPr>
          <p:cNvPr id="4" name="Picture 3" descr="C:\Users\School 9\Desktop\WhatsApp Image 2024-09-10 at 22.28.21.jpeg"/>
          <p:cNvPicPr>
            <a:picLocks noChangeAspect="1" noChangeArrowheads="1"/>
          </p:cNvPicPr>
          <p:nvPr/>
        </p:nvPicPr>
        <p:blipFill>
          <a:blip r:embed="rId13" cstate="print"/>
          <a:srcRect/>
          <a:stretch>
            <a:fillRect/>
          </a:stretch>
        </p:blipFill>
        <p:spPr bwMode="auto">
          <a:xfrm>
            <a:off x="1" y="1"/>
            <a:ext cx="1405040" cy="1245326"/>
          </a:xfrm>
          <a:prstGeom prst="ellipse">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19496" y="269966"/>
            <a:ext cx="10493829" cy="6409508"/>
          </a:xfrm>
        </p:spPr>
        <p:txBody>
          <a:bodyPr>
            <a:normAutofit fontScale="25000" lnSpcReduction="20000"/>
          </a:bodyPr>
          <a:lstStyle/>
          <a:p>
            <a:r>
              <a:rPr lang="kk-KZ" sz="4000" dirty="0">
                <a:latin typeface="Times New Roman" pitchFamily="18" charset="0"/>
                <a:cs typeface="Times New Roman" pitchFamily="18" charset="0"/>
              </a:rPr>
              <a:t>28.01.2025 жылы</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«Ұлттық рухтың шырағы»  Ілияс Есенберлиннің 110 жылдығына  орай мектебемізде 8-11 сынып оқушыларының арасында «Көшпенділер»  триллогиясын оқу челленджі өтуде.</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  Мақсаты: Ілияс Есенберлиннің шығармашылық мұрасын дәріптеу, жазушының қазақ әдебиетінің дамуына қосқан үлесін оқырмандарға таныстыру.</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  </a:t>
            </a:r>
            <a:r>
              <a:rPr lang="ru-RU" sz="4000" dirty="0">
                <a:latin typeface="Times New Roman" pitchFamily="18" charset="0"/>
                <a:cs typeface="Times New Roman" pitchFamily="18" charset="0"/>
              </a:rPr>
              <a:t>11 «А»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оқушысы</a:t>
            </a:r>
            <a:r>
              <a:rPr lang="ru-RU" sz="4000" dirty="0">
                <a:latin typeface="Times New Roman" pitchFamily="18" charset="0"/>
                <a:cs typeface="Times New Roman" pitchFamily="18" charset="0"/>
              </a:rPr>
              <a:t>  Булатова </a:t>
            </a:r>
            <a:r>
              <a:rPr lang="ru-RU" sz="4000" dirty="0" err="1">
                <a:latin typeface="Times New Roman" pitchFamily="18" charset="0"/>
                <a:cs typeface="Times New Roman" pitchFamily="18" charset="0"/>
              </a:rPr>
              <a:t>Дариға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Ілияс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Есенберлиннің</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өмірі </a:t>
            </a:r>
            <a:r>
              <a:rPr lang="ru-RU" sz="4000" dirty="0">
                <a:latin typeface="Times New Roman" pitchFamily="18" charset="0"/>
                <a:cs typeface="Times New Roman" pitchFamily="18" charset="0"/>
              </a:rPr>
              <a:t>мен </a:t>
            </a:r>
            <a:r>
              <a:rPr lang="ru-RU" sz="4000" dirty="0" err="1">
                <a:latin typeface="Times New Roman" pitchFamily="18" charset="0"/>
                <a:cs typeface="Times New Roman" pitchFamily="18" charset="0"/>
              </a:rPr>
              <a:t>шығармашылығы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жайлы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мәлімет берді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Балаларды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«Көшпенділер»  трилогиясын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оқуға шақырады.</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Онайбаева</a:t>
            </a:r>
            <a:r>
              <a:rPr lang="ru-RU" sz="4000" dirty="0">
                <a:latin typeface="Times New Roman" pitchFamily="18" charset="0"/>
                <a:cs typeface="Times New Roman" pitchFamily="18" charset="0"/>
              </a:rPr>
              <a:t>  Г.Т. </a:t>
            </a:r>
            <a:r>
              <a:rPr lang="ru-RU" sz="4000" dirty="0" err="1">
                <a:latin typeface="Times New Roman" pitchFamily="18" charset="0"/>
                <a:cs typeface="Times New Roman" pitchFamily="18" charset="0"/>
              </a:rPr>
              <a:t>Басшының </a:t>
            </a:r>
            <a:r>
              <a:rPr lang="ru-RU" sz="4000" dirty="0">
                <a:latin typeface="Times New Roman" pitchFamily="18" charset="0"/>
                <a:cs typeface="Times New Roman" pitchFamily="18" charset="0"/>
              </a:rPr>
              <a:t>ТІЖ </a:t>
            </a:r>
            <a:r>
              <a:rPr lang="ru-RU" sz="4000" dirty="0" err="1">
                <a:latin typeface="Times New Roman" pitchFamily="18" charset="0"/>
                <a:cs typeface="Times New Roman" pitchFamily="18" charset="0"/>
              </a:rPr>
              <a:t>орынбасары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З.Мадиярова</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2"/>
              </a:rPr>
              <a:t>https://www.instagram.com/reel/DFZtCkjsSV7/?igsh=MWhzeTFqYzkycTJ0cg</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29.01.25.ж</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Ұлттық мектеп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лигасы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ұлдар </a:t>
            </a:r>
            <a:r>
              <a:rPr lang="ru-RU" sz="4000" dirty="0">
                <a:latin typeface="Times New Roman" pitchFamily="18" charset="0"/>
                <a:cs typeface="Times New Roman" pitchFamily="18" charset="0"/>
              </a:rPr>
              <a:t>9-11 </a:t>
            </a:r>
            <a:r>
              <a:rPr lang="ru-RU" sz="4000" dirty="0" err="1">
                <a:latin typeface="Times New Roman" pitchFamily="18" charset="0"/>
                <a:cs typeface="Times New Roman" pitchFamily="18" charset="0"/>
              </a:rPr>
              <a:t>сыныптар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арасында</a:t>
            </a:r>
            <a:r>
              <a:rPr lang="ru-RU" sz="4000" dirty="0">
                <a:latin typeface="Times New Roman" pitchFamily="18" charset="0"/>
                <a:cs typeface="Times New Roman" pitchFamily="18" charset="0"/>
              </a:rPr>
              <a:t> баскетбол </a:t>
            </a:r>
            <a:r>
              <a:rPr lang="ru-RU" sz="4000" dirty="0" err="1">
                <a:latin typeface="Times New Roman" pitchFamily="18" charset="0"/>
                <a:cs typeface="Times New Roman" pitchFamily="18" charset="0"/>
              </a:rPr>
              <a:t>жарысынан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жүлделі </a:t>
            </a:r>
            <a:r>
              <a:rPr lang="ru-RU" sz="4000" dirty="0">
                <a:latin typeface="Times New Roman" pitchFamily="18" charset="0"/>
                <a:cs typeface="Times New Roman" pitchFamily="18" charset="0"/>
              </a:rPr>
              <a:t>2-орын </a:t>
            </a:r>
            <a:r>
              <a:rPr lang="ru-RU" sz="4000" dirty="0" err="1">
                <a:latin typeface="Times New Roman" pitchFamily="18" charset="0"/>
                <a:cs typeface="Times New Roman" pitchFamily="18" charset="0"/>
              </a:rPr>
              <a:t>иеленді</a:t>
            </a:r>
            <a:r>
              <a:rPr lang="ru-RU" sz="4000" dirty="0">
                <a:latin typeface="Times New Roman" pitchFamily="18" charset="0"/>
                <a:cs typeface="Times New Roman" pitchFamily="18" charset="0"/>
              </a:rPr>
              <a:t>.</a:t>
            </a:r>
            <a:r>
              <a:rPr lang="kk-KZ"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Каирова</a:t>
            </a:r>
            <a:r>
              <a:rPr lang="ru-RU" sz="4000" dirty="0">
                <a:latin typeface="Times New Roman" pitchFamily="18" charset="0"/>
                <a:cs typeface="Times New Roman" pitchFamily="18" charset="0"/>
              </a:rPr>
              <a:t> А.Б.  </a:t>
            </a:r>
            <a:r>
              <a:rPr lang="ru-RU" sz="4000" u="sng" dirty="0">
                <a:latin typeface="Times New Roman" pitchFamily="18" charset="0"/>
                <a:cs typeface="Times New Roman" pitchFamily="18" charset="0"/>
                <a:hlinkClick r:id="rId3"/>
              </a:rPr>
              <a:t>https://www.instagram.com/p/DFbI5TyMsKo/?igsh=bmNwdWdxZ3YxOW1p</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28.01.2025ж "</a:t>
            </a:r>
            <a:r>
              <a:rPr lang="ru-RU" sz="4000" dirty="0" err="1">
                <a:latin typeface="Times New Roman" pitchFamily="18" charset="0"/>
                <a:cs typeface="Times New Roman" pitchFamily="18" charset="0"/>
              </a:rPr>
              <a:t>Азамат</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пікірсайыс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клубынын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мушелерінін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арасында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Біздің таңдауымыз</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біздің тағдырымыз</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тақырыбында пікірсайыс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өткізді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Мұғалім: Каиркенова</a:t>
            </a:r>
            <a:r>
              <a:rPr lang="ru-RU" sz="4000" dirty="0">
                <a:latin typeface="Times New Roman" pitchFamily="18" charset="0"/>
                <a:cs typeface="Times New Roman" pitchFamily="18" charset="0"/>
              </a:rPr>
              <a:t> Д.А  </a:t>
            </a:r>
            <a:r>
              <a:rPr lang="ru-RU" sz="4000" dirty="0" err="1">
                <a:latin typeface="Times New Roman" pitchFamily="18" charset="0"/>
                <a:cs typeface="Times New Roman" pitchFamily="18" charset="0"/>
              </a:rPr>
              <a:t>Мақсаты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Адамгершілікке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ұлтына адал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болуға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өз таңдауына адал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болуға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сыйлауға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рухани-адамгершілік</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құндылықтарға тәрбиелеуге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өз мақсаттарына </a:t>
            </a:r>
            <a:r>
              <a:rPr lang="ru-RU" sz="4000" dirty="0">
                <a:latin typeface="Times New Roman" pitchFamily="18" charset="0"/>
                <a:cs typeface="Times New Roman" pitchFamily="18" charset="0"/>
              </a:rPr>
              <a:t>жетуге,</a:t>
            </a:r>
            <a:r>
              <a:rPr lang="ru-RU" sz="4000" dirty="0" err="1">
                <a:latin typeface="Times New Roman" pitchFamily="18" charset="0"/>
                <a:cs typeface="Times New Roman" pitchFamily="18" charset="0"/>
              </a:rPr>
              <a:t>құқықбұзушылықтардың алдын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алуға бағытталған</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4"/>
              </a:rPr>
              <a:t>https://www.instagram.com/reel/DFbKIO6shoK/?igsh=ZWF1aGpqanVrZmVv</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29.01.2025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6 "Б" </a:t>
            </a:r>
            <a:r>
              <a:rPr lang="ru-RU" sz="4000" dirty="0" err="1">
                <a:latin typeface="Times New Roman" pitchFamily="18" charset="0"/>
                <a:cs typeface="Times New Roman" pitchFamily="18" charset="0"/>
              </a:rPr>
              <a:t>сыныптары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Нашақорлыққа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жоқ </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челленджін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ұсынады</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5"/>
              </a:rPr>
              <a:t>https://www.instagram.com/reel/DFbKeTRMhNt/?igsh=MW0xNDZ0NDlhNmppYQ</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29.01.2025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9 "Б" </a:t>
            </a:r>
            <a:r>
              <a:rPr lang="ru-RU" sz="4000" dirty="0" err="1">
                <a:latin typeface="Times New Roman" pitchFamily="18" charset="0"/>
                <a:cs typeface="Times New Roman" pitchFamily="18" charset="0"/>
              </a:rPr>
              <a:t>сыныбы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Нашақорлыққа жол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жоқ</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челленджін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ұсынады</a:t>
            </a:r>
            <a:r>
              <a:rPr lang="ru-RU" sz="4000" dirty="0">
                <a:latin typeface="Times New Roman" pitchFamily="18" charset="0"/>
                <a:cs typeface="Times New Roman" pitchFamily="18" charset="0"/>
              </a:rPr>
              <a:t>. </a:t>
            </a:r>
            <a:r>
              <a:rPr lang="ru-RU" sz="4000" u="sng" dirty="0">
                <a:latin typeface="Times New Roman" pitchFamily="18" charset="0"/>
                <a:cs typeface="Times New Roman" pitchFamily="18" charset="0"/>
                <a:hlinkClick r:id="rId6"/>
              </a:rPr>
              <a:t>https://www.instagram.com/reel/DFbKnk2MOJ4/?igsh=am1lcmVoZTY2bGc1</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30.01.2025ж</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9 "А" </a:t>
            </a:r>
            <a:r>
              <a:rPr lang="ru-RU" sz="4000" dirty="0" err="1">
                <a:latin typeface="Times New Roman" pitchFamily="18" charset="0"/>
                <a:cs typeface="Times New Roman" pitchFamily="18" charset="0"/>
              </a:rPr>
              <a:t>сыныптары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Есірткіге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жоқ</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челленджін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ұсынады</a:t>
            </a:r>
            <a:endParaRPr lang="ru-RU" sz="4000" dirty="0">
              <a:latin typeface="Times New Roman" pitchFamily="18" charset="0"/>
              <a:cs typeface="Times New Roman" pitchFamily="18" charset="0"/>
            </a:endParaRPr>
          </a:p>
          <a:p>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Нұрлан </a:t>
            </a:r>
            <a:r>
              <a:rPr lang="ru-RU" sz="4000" dirty="0">
                <a:latin typeface="Times New Roman" pitchFamily="18" charset="0"/>
                <a:cs typeface="Times New Roman" pitchFamily="18" charset="0"/>
              </a:rPr>
              <a:t>Ж.Н.  </a:t>
            </a:r>
            <a:r>
              <a:rPr lang="kk-KZ"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7"/>
              </a:rPr>
              <a:t>https://www.instagram.com/reel/DFbKz7AsyvO/?igsh=MWR2OHlyaHo5MTVpbA</a:t>
            </a:r>
            <a:r>
              <a:rPr lang="kk-KZ" sz="4000" dirty="0">
                <a:latin typeface="Times New Roman" pitchFamily="18" charset="0"/>
                <a:cs typeface="Times New Roman" pitchFamily="18" charset="0"/>
              </a:rPr>
              <a:t>==</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29.01.2025 </a:t>
            </a:r>
            <a:r>
              <a:rPr lang="ru-RU" sz="4000" dirty="0" err="1">
                <a:latin typeface="Times New Roman" pitchFamily="18" charset="0"/>
                <a:cs typeface="Times New Roman" pitchFamily="18" charset="0"/>
              </a:rPr>
              <a:t>жылы</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Ілияс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Есенберлин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-Ұлы мақтанышы»  Ілияс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Есенберлиннің </a:t>
            </a:r>
            <a:r>
              <a:rPr lang="ru-RU" sz="4000" dirty="0">
                <a:latin typeface="Times New Roman" pitchFamily="18" charset="0"/>
                <a:cs typeface="Times New Roman" pitchFamily="18" charset="0"/>
              </a:rPr>
              <a:t>110 </a:t>
            </a:r>
            <a:r>
              <a:rPr lang="ru-RU" sz="4000" dirty="0" err="1">
                <a:latin typeface="Times New Roman" pitchFamily="18" charset="0"/>
                <a:cs typeface="Times New Roman" pitchFamily="18" charset="0"/>
              </a:rPr>
              <a:t>жылдығына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орай</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кітап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көрмесін ұсынады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Кітап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көрмесінде Ілияс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Есенберлиннің "Көшпенділер" трилогиясы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ұсынылған.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Алмас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қылыш", </a:t>
            </a: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Жанталас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"Қаһар" трилгогияны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кітапхана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оқырмаңдары </a:t>
            </a:r>
            <a:r>
              <a:rPr lang="ru-RU" sz="4000" dirty="0">
                <a:latin typeface="Times New Roman" pitchFamily="18" charset="0"/>
                <a:cs typeface="Times New Roman" pitchFamily="18" charset="0"/>
              </a:rPr>
              <a:t>QR-код </a:t>
            </a:r>
            <a:r>
              <a:rPr lang="ru-RU" sz="4000" dirty="0" err="1">
                <a:latin typeface="Times New Roman" pitchFamily="18" charset="0"/>
                <a:cs typeface="Times New Roman" pitchFamily="18" charset="0"/>
              </a:rPr>
              <a:t>арқылы оқуға болады</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Кітапхана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меңгерушісі: Сагадиева</a:t>
            </a:r>
            <a:r>
              <a:rPr lang="ru-RU" sz="4000" dirty="0">
                <a:latin typeface="Times New Roman" pitchFamily="18" charset="0"/>
                <a:cs typeface="Times New Roman" pitchFamily="18" charset="0"/>
              </a:rPr>
              <a:t> Д. К  </a:t>
            </a:r>
            <a:r>
              <a:rPr lang="ru-RU" sz="4000" u="sng" dirty="0">
                <a:latin typeface="Times New Roman" pitchFamily="18" charset="0"/>
                <a:cs typeface="Times New Roman" pitchFamily="18" charset="0"/>
                <a:hlinkClick r:id="rId8"/>
              </a:rPr>
              <a:t>https://www.instagram.com/p/DFcCUVbIba5/?igsh=MXg5bTYwNGFvODJ4cA</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28.01.2025 </a:t>
            </a:r>
            <a:r>
              <a:rPr lang="ru-RU" sz="4000" dirty="0" err="1">
                <a:latin typeface="Times New Roman" pitchFamily="18" charset="0"/>
                <a:cs typeface="Times New Roman" pitchFamily="18" charset="0"/>
              </a:rPr>
              <a:t>жылы</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Ақмола облысы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Степногорск</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қаласы білім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бөліміне қарасты жалпы</a:t>
            </a:r>
            <a:r>
              <a:rPr lang="ru-RU" sz="4000" dirty="0">
                <a:latin typeface="Times New Roman" pitchFamily="18" charset="0"/>
                <a:cs typeface="Times New Roman" pitchFamily="18" charset="0"/>
              </a:rPr>
              <a:t> орта </a:t>
            </a:r>
            <a:r>
              <a:rPr lang="ru-RU" sz="4000" dirty="0" err="1">
                <a:latin typeface="Times New Roman" pitchFamily="18" charset="0"/>
                <a:cs typeface="Times New Roman" pitchFamily="18" charset="0"/>
              </a:rPr>
              <a:t>білім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беретін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мектептерінің алғашқы әскери және технологиялық дайындық педагогтары</a:t>
            </a:r>
            <a:r>
              <a:rPr lang="ru-RU" sz="4000" dirty="0">
                <a:latin typeface="Times New Roman" pitchFamily="18" charset="0"/>
                <a:cs typeface="Times New Roman" pitchFamily="18" charset="0"/>
              </a:rPr>
              <a:t> мен </a:t>
            </a:r>
            <a:r>
              <a:rPr lang="ru-RU" sz="4000" dirty="0" err="1">
                <a:latin typeface="Times New Roman" pitchFamily="18" charset="0"/>
                <a:cs typeface="Times New Roman" pitchFamily="18" charset="0"/>
              </a:rPr>
              <a:t>оқытушы-ұйымдастырушылары арасында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Алғашқы әскери және технологиялық дайындық пәнінің үздік </a:t>
            </a:r>
            <a:r>
              <a:rPr lang="ru-RU" sz="4000" dirty="0">
                <a:latin typeface="Times New Roman" pitchFamily="18" charset="0"/>
                <a:cs typeface="Times New Roman" pitchFamily="18" charset="0"/>
              </a:rPr>
              <a:t>педагогі-2025” </a:t>
            </a:r>
            <a:r>
              <a:rPr lang="ru-RU" sz="4000" dirty="0" err="1">
                <a:latin typeface="Times New Roman" pitchFamily="18" charset="0"/>
                <a:cs typeface="Times New Roman" pitchFamily="18" charset="0"/>
              </a:rPr>
              <a:t>қалалық кәсіби шеберлік</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байқауы Қаныш Сәтпаев атындағы </a:t>
            </a:r>
            <a:r>
              <a:rPr lang="ru-RU" sz="4000" dirty="0">
                <a:latin typeface="Times New Roman" pitchFamily="18" charset="0"/>
                <a:cs typeface="Times New Roman" pitchFamily="18" charset="0"/>
              </a:rPr>
              <a:t>№9 </a:t>
            </a:r>
            <a:r>
              <a:rPr lang="ru-RU" sz="4000" dirty="0" err="1">
                <a:latin typeface="Times New Roman" pitchFamily="18" charset="0"/>
                <a:cs typeface="Times New Roman" pitchFamily="18" charset="0"/>
              </a:rPr>
              <a:t>ЖОББМ-нің қабырғасында ашылу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салтанаты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өткізілді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Іс</a:t>
            </a:r>
            <a:r>
              <a:rPr lang="ru-RU" sz="4000" dirty="0">
                <a:latin typeface="Times New Roman" pitchFamily="18" charset="0"/>
                <a:cs typeface="Times New Roman" pitchFamily="18" charset="0"/>
              </a:rPr>
              <a:t> - </a:t>
            </a:r>
            <a:r>
              <a:rPr lang="ru-RU" sz="4000" dirty="0" err="1">
                <a:latin typeface="Times New Roman" pitchFamily="18" charset="0"/>
                <a:cs typeface="Times New Roman" pitchFamily="18" charset="0"/>
              </a:rPr>
              <a:t>шараға </a:t>
            </a:r>
            <a:r>
              <a:rPr lang="ru-RU" sz="4000" dirty="0">
                <a:latin typeface="Times New Roman" pitchFamily="18" charset="0"/>
                <a:cs typeface="Times New Roman" pitchFamily="18" charset="0"/>
              </a:rPr>
              <a:t>11-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оқушылары белсенді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қатысты.</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АӘД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Е.Алипов</a:t>
            </a:r>
            <a:r>
              <a:rPr lang="kk-KZ"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Басшының </a:t>
            </a:r>
            <a:r>
              <a:rPr lang="ru-RU" sz="4000" dirty="0">
                <a:latin typeface="Times New Roman" pitchFamily="18" charset="0"/>
                <a:cs typeface="Times New Roman" pitchFamily="18" charset="0"/>
              </a:rPr>
              <a:t>ТІЖ </a:t>
            </a:r>
            <a:r>
              <a:rPr lang="ru-RU" sz="4000" dirty="0" err="1">
                <a:latin typeface="Times New Roman" pitchFamily="18" charset="0"/>
                <a:cs typeface="Times New Roman" pitchFamily="18" charset="0"/>
              </a:rPr>
              <a:t>орынбасары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З.Мадиярова</a:t>
            </a:r>
            <a:endParaRPr lang="ru-RU" sz="4000" dirty="0">
              <a:latin typeface="Times New Roman" pitchFamily="18" charset="0"/>
              <a:cs typeface="Times New Roman" pitchFamily="18" charset="0"/>
            </a:endParaRPr>
          </a:p>
          <a:p>
            <a:r>
              <a:rPr lang="ru-RU" sz="4000" u="sng" dirty="0">
                <a:latin typeface="Times New Roman" pitchFamily="18" charset="0"/>
                <a:cs typeface="Times New Roman" pitchFamily="18" charset="0"/>
                <a:hlinkClick r:id="rId9"/>
              </a:rPr>
              <a:t>https://www.instagram.com/p/DFdICMzsWgB/?igsh=MWxnN3V1MXNsZW4wZA</a:t>
            </a:r>
            <a:r>
              <a:rPr lang="ru-RU" sz="4000" dirty="0">
                <a:latin typeface="Times New Roman" pitchFamily="18" charset="0"/>
                <a:cs typeface="Times New Roman" pitchFamily="18" charset="0"/>
              </a:rPr>
              <a:t>==</a:t>
            </a:r>
          </a:p>
          <a:p>
            <a:r>
              <a:rPr lang="ru-RU" sz="4000" u="sng" dirty="0">
                <a:latin typeface="Times New Roman" pitchFamily="18" charset="0"/>
                <a:cs typeface="Times New Roman" pitchFamily="18" charset="0"/>
                <a:hlinkClick r:id="rId10"/>
              </a:rPr>
              <a:t>https://www.instagram.com/p/DFdISTWs1qy/?igsh=MXRhdXRuaHh1NWtsbg</a:t>
            </a:r>
            <a:r>
              <a:rPr lang="ru-RU" sz="4000" dirty="0">
                <a:latin typeface="Times New Roman" pitchFamily="18" charset="0"/>
                <a:cs typeface="Times New Roman" pitchFamily="18" charset="0"/>
              </a:rPr>
              <a:t>==</a:t>
            </a:r>
          </a:p>
          <a:p>
            <a:r>
              <a:rPr lang="ru-RU" sz="4000" u="sng" dirty="0">
                <a:latin typeface="Times New Roman" pitchFamily="18" charset="0"/>
                <a:cs typeface="Times New Roman" pitchFamily="18" charset="0"/>
                <a:hlinkClick r:id="rId11"/>
              </a:rPr>
              <a:t>https://www.instagram.com/p/DFdIV-CM2aL/?igsh=cjdpc3Vmem1pbWRm</a:t>
            </a:r>
            <a:endParaRPr lang="ru-RU" sz="4000" dirty="0">
              <a:latin typeface="Times New Roman" pitchFamily="18" charset="0"/>
              <a:cs typeface="Times New Roman" pitchFamily="18" charset="0"/>
            </a:endParaRPr>
          </a:p>
          <a:p>
            <a:r>
              <a:rPr lang="ru-RU" sz="4000" u="sng" dirty="0">
                <a:latin typeface="Times New Roman" pitchFamily="18" charset="0"/>
                <a:cs typeface="Times New Roman" pitchFamily="18" charset="0"/>
                <a:hlinkClick r:id="rId12"/>
              </a:rPr>
              <a:t>https://www.instagram.com/reel/DFdY0vwsYBO/?igsh=cDR4MGdyeTVycXB5</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30.01.2025 </a:t>
            </a:r>
            <a:r>
              <a:rPr lang="ru-RU" sz="4000" dirty="0" err="1">
                <a:latin typeface="Times New Roman" pitchFamily="18" charset="0"/>
                <a:cs typeface="Times New Roman" pitchFamily="18" charset="0"/>
              </a:rPr>
              <a:t>жылы</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Ұлттық рухтың шырағы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Ілияс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Есенберлиннің </a:t>
            </a:r>
            <a:r>
              <a:rPr lang="ru-RU" sz="4000" dirty="0">
                <a:latin typeface="Times New Roman" pitchFamily="18" charset="0"/>
                <a:cs typeface="Times New Roman" pitchFamily="18" charset="0"/>
              </a:rPr>
              <a:t>110 </a:t>
            </a:r>
            <a:r>
              <a:rPr lang="ru-RU" sz="4000" dirty="0" err="1">
                <a:latin typeface="Times New Roman" pitchFamily="18" charset="0"/>
                <a:cs typeface="Times New Roman" pitchFamily="18" charset="0"/>
              </a:rPr>
              <a:t>жылдығына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орай</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мектебемізде</a:t>
            </a:r>
            <a:r>
              <a:rPr lang="ru-RU" sz="4000" dirty="0">
                <a:latin typeface="Times New Roman" pitchFamily="18" charset="0"/>
                <a:cs typeface="Times New Roman" pitchFamily="18" charset="0"/>
              </a:rPr>
              <a:t> 8-11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оқушыларының арасында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Көшпенділер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триллогиясын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 челленджі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өтуде</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Мақсаты: Ілияс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Есенберлиннің шығармашылық мұрасын дәріптеу, жазушының қазақ әдебиетінің дамуына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қосқан үлесін оқырмандарға таныстыру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  10 «Ә»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Турахмаксум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Аянат</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Ілияс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Есенберлиннің </a:t>
            </a: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Қаһар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романын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оқуға шақырады</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Шабарова</a:t>
            </a:r>
            <a:r>
              <a:rPr lang="ru-RU" sz="4000" dirty="0">
                <a:latin typeface="Times New Roman" pitchFamily="18" charset="0"/>
                <a:cs typeface="Times New Roman" pitchFamily="18" charset="0"/>
              </a:rPr>
              <a:t> Ұ.М.</a:t>
            </a:r>
            <a:r>
              <a:rPr lang="kk-KZ"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Басшының </a:t>
            </a:r>
            <a:r>
              <a:rPr lang="ru-RU" sz="4000" dirty="0">
                <a:latin typeface="Times New Roman" pitchFamily="18" charset="0"/>
                <a:cs typeface="Times New Roman" pitchFamily="18" charset="0"/>
              </a:rPr>
              <a:t>ТІЖ </a:t>
            </a:r>
            <a:r>
              <a:rPr lang="ru-RU" sz="4000" dirty="0" err="1">
                <a:latin typeface="Times New Roman" pitchFamily="18" charset="0"/>
                <a:cs typeface="Times New Roman" pitchFamily="18" charset="0"/>
              </a:rPr>
              <a:t>орынбасары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З.Мадиярова</a:t>
            </a:r>
            <a:endParaRPr lang="ru-RU" sz="4000" dirty="0">
              <a:latin typeface="Times New Roman" pitchFamily="18" charset="0"/>
              <a:cs typeface="Times New Roman" pitchFamily="18" charset="0"/>
            </a:endParaRPr>
          </a:p>
          <a:p>
            <a:r>
              <a:rPr lang="ru-RU" sz="4000" u="sng" dirty="0">
                <a:latin typeface="Times New Roman" pitchFamily="18" charset="0"/>
                <a:cs typeface="Times New Roman" pitchFamily="18" charset="0"/>
                <a:hlinkClick r:id="rId13"/>
              </a:rPr>
              <a:t>https://www.instagram.com/reel/DFdJ7jdsoy4/?igsh=dnUyb2doZHB3bzBy</a:t>
            </a:r>
            <a:endParaRPr lang="ru-RU" sz="4000" dirty="0">
              <a:latin typeface="Times New Roman" pitchFamily="18" charset="0"/>
              <a:cs typeface="Times New Roman" pitchFamily="18" charset="0"/>
            </a:endParaRPr>
          </a:p>
          <a:p>
            <a:endParaRPr lang="ru-RU" dirty="0"/>
          </a:p>
        </p:txBody>
      </p:sp>
      <p:pic>
        <p:nvPicPr>
          <p:cNvPr id="4" name="Picture 3" descr="C:\Users\School 9\Desktop\WhatsApp Image 2024-09-10 at 22.28.21.jpeg"/>
          <p:cNvPicPr>
            <a:picLocks noChangeAspect="1" noChangeArrowheads="1"/>
          </p:cNvPicPr>
          <p:nvPr/>
        </p:nvPicPr>
        <p:blipFill>
          <a:blip r:embed="rId14" cstate="print"/>
          <a:srcRect/>
          <a:stretch>
            <a:fillRect/>
          </a:stretch>
        </p:blipFill>
        <p:spPr bwMode="auto">
          <a:xfrm>
            <a:off x="0" y="0"/>
            <a:ext cx="1562247" cy="1384663"/>
          </a:xfrm>
          <a:prstGeom prst="ellipse">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62742" y="269966"/>
            <a:ext cx="10415452" cy="6270171"/>
          </a:xfrm>
        </p:spPr>
        <p:txBody>
          <a:bodyPr>
            <a:normAutofit fontScale="25000" lnSpcReduction="20000"/>
          </a:bodyPr>
          <a:lstStyle/>
          <a:p>
            <a:r>
              <a:rPr lang="ru-RU" sz="4000" dirty="0">
                <a:latin typeface="Times New Roman" pitchFamily="18" charset="0"/>
                <a:cs typeface="Times New Roman" pitchFamily="18" charset="0"/>
              </a:rPr>
              <a:t>27.01.2025</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14-20 </a:t>
            </a:r>
            <a:r>
              <a:rPr lang="ru-RU" sz="4000" dirty="0" err="1">
                <a:latin typeface="Times New Roman" pitchFamily="18" charset="0"/>
                <a:cs typeface="Times New Roman" pitchFamily="18" charset="0"/>
              </a:rPr>
              <a:t>қаңтар аралығында </a:t>
            </a:r>
            <a:r>
              <a:rPr lang="ru-RU" sz="4000" dirty="0">
                <a:latin typeface="Times New Roman" pitchFamily="18" charset="0"/>
                <a:cs typeface="Times New Roman" pitchFamily="18" charset="0"/>
              </a:rPr>
              <a:t>11"А"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оқушыларының оқулықтары тексерілді</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Мақсаты: оқушылардың оқулықтарды құрметтей білуге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оқулықтарды ұқыпты ұстауға </a:t>
            </a:r>
            <a:r>
              <a:rPr lang="ru-RU" sz="4000" dirty="0">
                <a:latin typeface="Times New Roman" pitchFamily="18" charset="0"/>
                <a:cs typeface="Times New Roman" pitchFamily="18" charset="0"/>
              </a:rPr>
              <a:t>баулу, </a:t>
            </a:r>
            <a:r>
              <a:rPr lang="ru-RU" sz="4000" dirty="0" err="1">
                <a:latin typeface="Times New Roman" pitchFamily="18" charset="0"/>
                <a:cs typeface="Times New Roman" pitchFamily="18" charset="0"/>
              </a:rPr>
              <a:t>күтіп ұстауға үйрету.</a:t>
            </a:r>
            <a:endParaRPr lang="ru-RU" sz="4000" dirty="0">
              <a:latin typeface="Times New Roman" pitchFamily="18" charset="0"/>
              <a:cs typeface="Times New Roman" pitchFamily="18" charset="0"/>
            </a:endParaRPr>
          </a:p>
          <a:p>
            <a:r>
              <a:rPr lang="ru-RU" sz="4000" dirty="0" err="1">
                <a:latin typeface="Times New Roman" pitchFamily="18" charset="0"/>
                <a:cs typeface="Times New Roman" pitchFamily="18" charset="0"/>
              </a:rPr>
              <a:t>Тексеру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қорытындысында ұқыпты оқушылар марапатталды</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Кожахметова</a:t>
            </a:r>
            <a:r>
              <a:rPr lang="ru-RU" sz="4000" dirty="0">
                <a:latin typeface="Times New Roman" pitchFamily="18" charset="0"/>
                <a:cs typeface="Times New Roman" pitchFamily="18" charset="0"/>
              </a:rPr>
              <a:t> Н.Т.</a:t>
            </a:r>
          </a:p>
          <a:p>
            <a:r>
              <a:rPr lang="ru-RU" sz="4000" u="sng" dirty="0">
                <a:latin typeface="Times New Roman" pitchFamily="18" charset="0"/>
                <a:cs typeface="Times New Roman" pitchFamily="18" charset="0"/>
                <a:hlinkClick r:id="rId2"/>
              </a:rPr>
              <a:t>https://www.instagram.com/p/DFdLrOfMPkH/?igsh=MWk2eGtkd3VxanVtcQ</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30.01.2025ж</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9 "Ә" </a:t>
            </a:r>
            <a:r>
              <a:rPr lang="ru-RU" sz="4000" dirty="0" err="1">
                <a:latin typeface="Times New Roman" pitchFamily="18" charset="0"/>
                <a:cs typeface="Times New Roman" pitchFamily="18" charset="0"/>
              </a:rPr>
              <a:t>сыныптары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Есірткіге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жоқ</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челленджін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ұсынады</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Оспанова</a:t>
            </a:r>
            <a:r>
              <a:rPr lang="ru-RU" sz="4000" dirty="0">
                <a:latin typeface="Times New Roman" pitchFamily="18" charset="0"/>
                <a:cs typeface="Times New Roman" pitchFamily="18" charset="0"/>
              </a:rPr>
              <a:t> Р.Б</a:t>
            </a:r>
          </a:p>
          <a:p>
            <a:r>
              <a:rPr lang="ru-RU" sz="4000" u="sng" dirty="0">
                <a:latin typeface="Times New Roman" pitchFamily="18" charset="0"/>
                <a:cs typeface="Times New Roman" pitchFamily="18" charset="0"/>
                <a:hlinkClick r:id="rId3"/>
              </a:rPr>
              <a:t>https://www.instagram.com/reel/DFdZRQ9MU8A/?igsh=YTl3MGVlNmg0am1p</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31.01.2025ж</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Есірткіге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жоқ" флешмоб</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челленджін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ұсынады.</a:t>
            </a:r>
            <a:endParaRPr lang="ru-RU" sz="4000" dirty="0">
              <a:latin typeface="Times New Roman" pitchFamily="18" charset="0"/>
              <a:cs typeface="Times New Roman" pitchFamily="18" charset="0"/>
            </a:endParaRPr>
          </a:p>
          <a:p>
            <a:r>
              <a:rPr lang="ru-RU" sz="4000" u="sng" dirty="0">
                <a:latin typeface="Times New Roman" pitchFamily="18" charset="0"/>
                <a:cs typeface="Times New Roman" pitchFamily="18" charset="0"/>
                <a:hlinkClick r:id="rId4"/>
              </a:rPr>
              <a:t>https://www.instagram.com/reel/DFev65QM-yT/?igsh=MWRrdnV0MDNyN2dzMg</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31.01.2025ж</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10 “А” </a:t>
            </a:r>
            <a:r>
              <a:rPr lang="ru-RU" sz="4000" dirty="0" err="1">
                <a:latin typeface="Times New Roman" pitchFamily="18" charset="0"/>
                <a:cs typeface="Times New Roman" pitchFamily="18" charset="0"/>
              </a:rPr>
              <a:t>сыныптары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Есірткіге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жоқ</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челленджін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ұсынады</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жетекшісі:Сарбиева.Ж.К</a:t>
            </a:r>
            <a:r>
              <a:rPr lang="ru-RU" sz="4000" dirty="0">
                <a:latin typeface="Times New Roman" pitchFamily="18" charset="0"/>
                <a:cs typeface="Times New Roman" pitchFamily="18" charset="0"/>
              </a:rPr>
              <a:t>.</a:t>
            </a:r>
          </a:p>
          <a:p>
            <a:r>
              <a:rPr lang="ru-RU" sz="4000" u="sng" dirty="0">
                <a:latin typeface="Times New Roman" pitchFamily="18" charset="0"/>
                <a:cs typeface="Times New Roman" pitchFamily="18" charset="0"/>
                <a:hlinkClick r:id="rId5"/>
              </a:rPr>
              <a:t>https://www.instagram.com/reel/DFewCeFMRX0/?igsh=NmF0cTJmMG51YzNn</a:t>
            </a:r>
            <a:endParaRPr lang="ru-RU" sz="4000" dirty="0">
              <a:latin typeface="Times New Roman" pitchFamily="18" charset="0"/>
              <a:cs typeface="Times New Roman" pitchFamily="18" charset="0"/>
            </a:endParaRPr>
          </a:p>
          <a:p>
            <a:r>
              <a:rPr lang="ru-RU" sz="4000" dirty="0">
                <a:latin typeface="Times New Roman" pitchFamily="18" charset="0"/>
                <a:cs typeface="Times New Roman" pitchFamily="18" charset="0"/>
              </a:rPr>
              <a:t>31.01.2025 </a:t>
            </a:r>
            <a:r>
              <a:rPr lang="ru-RU" sz="4000" dirty="0" err="1">
                <a:latin typeface="Times New Roman" pitchFamily="18" charset="0"/>
                <a:cs typeface="Times New Roman" pitchFamily="18" charset="0"/>
              </a:rPr>
              <a:t>жылы</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Қазақстан Республикасы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Оқу-ағарту министрінің </a:t>
            </a:r>
            <a:r>
              <a:rPr lang="ru-RU" sz="4000" dirty="0">
                <a:latin typeface="Times New Roman" pitchFamily="18" charset="0"/>
                <a:cs typeface="Times New Roman" pitchFamily="18" charset="0"/>
              </a:rPr>
              <a:t>2022 </a:t>
            </a:r>
            <a:r>
              <a:rPr lang="ru-RU" sz="4000" dirty="0" err="1">
                <a:latin typeface="Times New Roman" pitchFamily="18" charset="0"/>
                <a:cs typeface="Times New Roman" pitchFamily="18" charset="0"/>
              </a:rPr>
              <a:t>жылғы </a:t>
            </a:r>
            <a:r>
              <a:rPr lang="ru-RU" sz="4000" dirty="0">
                <a:latin typeface="Times New Roman" pitchFamily="18" charset="0"/>
                <a:cs typeface="Times New Roman" pitchFamily="18" charset="0"/>
              </a:rPr>
              <a:t>25 </a:t>
            </a:r>
            <a:r>
              <a:rPr lang="ru-RU" sz="4000" dirty="0" err="1">
                <a:latin typeface="Times New Roman" pitchFamily="18" charset="0"/>
                <a:cs typeface="Times New Roman" pitchFamily="18" charset="0"/>
              </a:rPr>
              <a:t>қарашадағы </a:t>
            </a:r>
            <a:r>
              <a:rPr lang="ru-RU" sz="4000" dirty="0">
                <a:latin typeface="Times New Roman" pitchFamily="18" charset="0"/>
                <a:cs typeface="Times New Roman" pitchFamily="18" charset="0"/>
              </a:rPr>
              <a:t>№ 478 </a:t>
            </a:r>
            <a:r>
              <a:rPr lang="ru-RU" sz="4000" dirty="0" err="1">
                <a:latin typeface="Times New Roman" pitchFamily="18" charset="0"/>
                <a:cs typeface="Times New Roman" pitchFamily="18" charset="0"/>
              </a:rPr>
              <a:t>бұйрығы негізінде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Техникалық және кәсіптік</a:t>
            </a:r>
            <a:r>
              <a:rPr lang="ru-RU" sz="4000" dirty="0">
                <a:latin typeface="Times New Roman" pitchFamily="18" charset="0"/>
                <a:cs typeface="Times New Roman" pitchFamily="18" charset="0"/>
              </a:rPr>
              <a:t>, орта </a:t>
            </a:r>
            <a:r>
              <a:rPr lang="ru-RU" sz="4000" dirty="0" err="1">
                <a:latin typeface="Times New Roman" pitchFamily="18" charset="0"/>
                <a:cs typeface="Times New Roman" pitchFamily="18" charset="0"/>
              </a:rPr>
              <a:t>білімнен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кейінгі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білім</a:t>
            </a:r>
            <a:r>
              <a:rPr lang="ru-RU" sz="4000" dirty="0">
                <a:latin typeface="Times New Roman" pitchFamily="18" charset="0"/>
                <a:cs typeface="Times New Roman" pitchFamily="18" charset="0"/>
              </a:rPr>
              <a:t> беру </a:t>
            </a:r>
            <a:r>
              <a:rPr lang="ru-RU" sz="4000" dirty="0" err="1">
                <a:latin typeface="Times New Roman" pitchFamily="18" charset="0"/>
                <a:cs typeface="Times New Roman" pitchFamily="18" charset="0"/>
              </a:rPr>
              <a:t>ұйымдарында жалпы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білім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беретін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мектептердің </a:t>
            </a:r>
            <a:r>
              <a:rPr lang="ru-RU" sz="4000" dirty="0">
                <a:latin typeface="Times New Roman" pitchFamily="18" charset="0"/>
                <a:cs typeface="Times New Roman" pitchFamily="18" charset="0"/>
              </a:rPr>
              <a:t>10-11 </a:t>
            </a:r>
            <a:r>
              <a:rPr lang="ru-RU" sz="4000" dirty="0" err="1">
                <a:latin typeface="Times New Roman" pitchFamily="18" charset="0"/>
                <a:cs typeface="Times New Roman" pitchFamily="18" charset="0"/>
              </a:rPr>
              <a:t>сыныптарының білім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алушылары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үшін жұмысшы біліктілігі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бойынша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эксперименттік</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білім</a:t>
            </a:r>
            <a:r>
              <a:rPr lang="ru-RU" sz="4000" dirty="0">
                <a:latin typeface="Times New Roman" pitchFamily="18" charset="0"/>
                <a:cs typeface="Times New Roman" pitchFamily="18" charset="0"/>
              </a:rPr>
              <a:t> беру </a:t>
            </a:r>
            <a:r>
              <a:rPr lang="ru-RU" sz="4000" dirty="0" err="1">
                <a:latin typeface="Times New Roman" pitchFamily="18" charset="0"/>
                <a:cs typeface="Times New Roman" pitchFamily="18" charset="0"/>
              </a:rPr>
              <a:t>бағдарламалары енгізілген</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Біздің мектебіміздің болашақ түлектері аталған бағдарлама бойынша</a:t>
            </a:r>
            <a:r>
              <a:rPr lang="ru-RU" sz="4000" dirty="0">
                <a:latin typeface="Times New Roman" pitchFamily="18" charset="0"/>
                <a:cs typeface="Times New Roman" pitchFamily="18" charset="0"/>
              </a:rPr>
              <a:t> 2 </a:t>
            </a:r>
            <a:r>
              <a:rPr lang="ru-RU" sz="4000" dirty="0" err="1">
                <a:latin typeface="Times New Roman" pitchFamily="18" charset="0"/>
                <a:cs typeface="Times New Roman" pitchFamily="18" charset="0"/>
              </a:rPr>
              <a:t>жыл</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бойы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бүгін арнаулы</a:t>
            </a:r>
            <a:r>
              <a:rPr lang="ru-RU" sz="4000" dirty="0">
                <a:latin typeface="Times New Roman" pitchFamily="18" charset="0"/>
                <a:cs typeface="Times New Roman" pitchFamily="18" charset="0"/>
              </a:rPr>
              <a:t> орта </a:t>
            </a:r>
            <a:r>
              <a:rPr lang="ru-RU" sz="4000" dirty="0" err="1">
                <a:latin typeface="Times New Roman" pitchFamily="18" charset="0"/>
                <a:cs typeface="Times New Roman" pitchFamily="18" charset="0"/>
              </a:rPr>
              <a:t>білім</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туралы</a:t>
            </a:r>
            <a:r>
              <a:rPr lang="ru-RU" sz="4000" dirty="0">
                <a:latin typeface="Times New Roman" pitchFamily="18" charset="0"/>
                <a:cs typeface="Times New Roman" pitchFamily="18" charset="0"/>
              </a:rPr>
              <a:t> ДИПЛОМ </a:t>
            </a:r>
            <a:r>
              <a:rPr lang="ru-RU" sz="4000" dirty="0" err="1">
                <a:latin typeface="Times New Roman" pitchFamily="18" charset="0"/>
                <a:cs typeface="Times New Roman" pitchFamily="18" charset="0"/>
              </a:rPr>
              <a:t>алды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Олар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Қасым Мейрамбек</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Галыев</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Жарқын, Бакытбекова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Ақерке, Токмухамбетова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Сымбат</a:t>
            </a:r>
            <a:r>
              <a:rPr lang="ru-RU" sz="4000" dirty="0">
                <a:latin typeface="Times New Roman" pitchFamily="18" charset="0"/>
                <a:cs typeface="Times New Roman" pitchFamily="18" charset="0"/>
              </a:rPr>
              <a:t>.</a:t>
            </a:r>
          </a:p>
          <a:p>
            <a:r>
              <a:rPr lang="ru-RU" sz="4000" u="sng" dirty="0">
                <a:latin typeface="Times New Roman" pitchFamily="18" charset="0"/>
                <a:cs typeface="Times New Roman" pitchFamily="18" charset="0"/>
                <a:hlinkClick r:id="rId6"/>
              </a:rPr>
              <a:t>https://www.instagram.com/p/DFfjhIusPB_/?igsh=MWlhcnJwa214ZDRjYQ</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30.01.2025 </a:t>
            </a:r>
            <a:r>
              <a:rPr lang="ru-RU" sz="4000" dirty="0" err="1">
                <a:latin typeface="Times New Roman" pitchFamily="18" charset="0"/>
                <a:cs typeface="Times New Roman" pitchFamily="18" charset="0"/>
              </a:rPr>
              <a:t>жылы</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11 </a:t>
            </a:r>
            <a:r>
              <a:rPr lang="ru-RU" sz="4000" dirty="0" err="1">
                <a:latin typeface="Times New Roman" pitchFamily="18" charset="0"/>
                <a:cs typeface="Times New Roman" pitchFamily="18" charset="0"/>
              </a:rPr>
              <a:t>сынып</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оқушыларымен облыс</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әкімінің қатысуымен </a:t>
            </a: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Қаржылық сауаттылық</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математикадан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онлайн</a:t>
            </a:r>
            <a:r>
              <a:rPr lang="ru-RU" sz="4000" dirty="0">
                <a:latin typeface="Times New Roman" pitchFamily="18" charset="0"/>
                <a:cs typeface="Times New Roman" pitchFamily="18" charset="0"/>
              </a:rPr>
              <a:t> факультатив </a:t>
            </a:r>
            <a:r>
              <a:rPr lang="ru-RU" sz="4000" dirty="0" err="1">
                <a:latin typeface="Times New Roman" pitchFamily="18" charset="0"/>
                <a:cs typeface="Times New Roman" pitchFamily="18" charset="0"/>
              </a:rPr>
              <a:t>сабағы өтті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Мектептен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сабаққа </a:t>
            </a:r>
            <a:r>
              <a:rPr lang="ru-RU" sz="4000" dirty="0">
                <a:latin typeface="Times New Roman" pitchFamily="18" charset="0"/>
                <a:cs typeface="Times New Roman" pitchFamily="18" charset="0"/>
              </a:rPr>
              <a:t>41 </a:t>
            </a:r>
            <a:r>
              <a:rPr lang="ru-RU" sz="4000" dirty="0" err="1">
                <a:latin typeface="Times New Roman" pitchFamily="18" charset="0"/>
                <a:cs typeface="Times New Roman" pitchFamily="18" charset="0"/>
              </a:rPr>
              <a:t>оқушы қатысты</a:t>
            </a:r>
            <a:r>
              <a:rPr lang="ru-RU" sz="4000" dirty="0">
                <a:latin typeface="Times New Roman" pitchFamily="18" charset="0"/>
                <a:cs typeface="Times New Roman" pitchFamily="18" charset="0"/>
              </a:rPr>
              <a:t>.</a:t>
            </a:r>
          </a:p>
          <a:p>
            <a:r>
              <a:rPr lang="ru-RU" sz="4000" dirty="0" err="1">
                <a:latin typeface="Times New Roman" pitchFamily="18" charset="0"/>
                <a:cs typeface="Times New Roman" pitchFamily="18" charset="0"/>
              </a:rPr>
              <a:t>Басшының </a:t>
            </a:r>
            <a:r>
              <a:rPr lang="ru-RU" sz="4000" dirty="0">
                <a:latin typeface="Times New Roman" pitchFamily="18" charset="0"/>
                <a:cs typeface="Times New Roman" pitchFamily="18" charset="0"/>
              </a:rPr>
              <a:t>ОТІЖ </a:t>
            </a:r>
            <a:r>
              <a:rPr lang="ru-RU" sz="4000" dirty="0" err="1">
                <a:latin typeface="Times New Roman" pitchFamily="18" charset="0"/>
                <a:cs typeface="Times New Roman" pitchFamily="18" charset="0"/>
              </a:rPr>
              <a:t>орынбасарлары</a:t>
            </a:r>
            <a:r>
              <a:rPr lang="ru-RU" sz="4000" dirty="0">
                <a:latin typeface="Times New Roman" pitchFamily="18" charset="0"/>
                <a:cs typeface="Times New Roman" pitchFamily="18" charset="0"/>
              </a:rPr>
              <a:t>.</a:t>
            </a:r>
          </a:p>
          <a:p>
            <a:r>
              <a:rPr lang="ru-RU" sz="4000" u="sng" dirty="0">
                <a:latin typeface="Times New Roman" pitchFamily="18" charset="0"/>
                <a:cs typeface="Times New Roman" pitchFamily="18" charset="0"/>
                <a:hlinkClick r:id="rId7"/>
              </a:rPr>
              <a:t>https://www.instagram.com/p/DFfsbpesSEY/?igsh=MXVreG9vbW10dWZybQ</a:t>
            </a:r>
            <a:r>
              <a:rPr lang="ru-RU" sz="4000" dirty="0">
                <a:latin typeface="Times New Roman" pitchFamily="18" charset="0"/>
                <a:cs typeface="Times New Roman" pitchFamily="18" charset="0"/>
              </a:rPr>
              <a:t>==</a:t>
            </a:r>
          </a:p>
          <a:p>
            <a:r>
              <a:rPr lang="ru-RU" sz="4000" dirty="0">
                <a:latin typeface="Times New Roman" pitchFamily="18" charset="0"/>
                <a:cs typeface="Times New Roman" pitchFamily="18" charset="0"/>
              </a:rPr>
              <a:t>31.01.2025 </a:t>
            </a:r>
            <a:r>
              <a:rPr lang="ru-RU" sz="4000" dirty="0" err="1">
                <a:latin typeface="Times New Roman" pitchFamily="18" charset="0"/>
                <a:cs typeface="Times New Roman" pitchFamily="18" charset="0"/>
              </a:rPr>
              <a:t>күні </a:t>
            </a: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Біртұтас тәрбие бағдарламасы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негізінде</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Кәсіптік бағдар </a:t>
            </a:r>
            <a:r>
              <a:rPr lang="ru-RU" sz="4000" dirty="0">
                <a:latin typeface="Times New Roman" pitchFamily="18" charset="0"/>
                <a:cs typeface="Times New Roman" pitchFamily="18" charset="0"/>
              </a:rPr>
              <a:t>беру” </a:t>
            </a:r>
            <a:r>
              <a:rPr lang="ru-RU" sz="4000" dirty="0" err="1">
                <a:latin typeface="Times New Roman" pitchFamily="18" charset="0"/>
                <a:cs typeface="Times New Roman" pitchFamily="18" charset="0"/>
              </a:rPr>
              <a:t>бағытында </a:t>
            </a:r>
            <a:r>
              <a:rPr lang="ru-RU" sz="4000" dirty="0">
                <a:latin typeface="Times New Roman" pitchFamily="18" charset="0"/>
                <a:cs typeface="Times New Roman" pitchFamily="18" charset="0"/>
              </a:rPr>
              <a:t>8-9 </a:t>
            </a:r>
            <a:r>
              <a:rPr lang="ru-RU" sz="4000" dirty="0" err="1">
                <a:latin typeface="Times New Roman" pitchFamily="18" charset="0"/>
                <a:cs typeface="Times New Roman" pitchFamily="18" charset="0"/>
              </a:rPr>
              <a:t>сыныптар</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арасында</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өткен </a:t>
            </a:r>
            <a:r>
              <a:rPr lang="ru-RU" sz="4000" dirty="0">
                <a:latin typeface="Times New Roman" pitchFamily="18" charset="0"/>
                <a:cs typeface="Times New Roman" pitchFamily="18" charset="0"/>
              </a:rPr>
              <a:t>“</a:t>
            </a:r>
            <a:r>
              <a:rPr lang="ru-RU" sz="4000" dirty="0" err="1">
                <a:latin typeface="Times New Roman" pitchFamily="18" charset="0"/>
                <a:cs typeface="Times New Roman" pitchFamily="18" charset="0"/>
              </a:rPr>
              <a:t>Мамандық таңдау </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ертеңді ойлау</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атты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байқауы өткізілді</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Мақсаты: кәсіптер туралы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ақпараттық кеңістік құру, әртүрлі қызмет түрлеріне қызығушылықты дағдыландыру, өзінің болашақ мамандығы туралы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ойлау</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Оқушылар өз өнерлерін жоғары деңгейде көрсетіп, жүлделі орындармен</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марапатталды</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Жауапты</a:t>
            </a:r>
            <a:r>
              <a:rPr lang="ru-RU" sz="4000" dirty="0">
                <a:latin typeface="Times New Roman" pitchFamily="18" charset="0"/>
                <a:cs typeface="Times New Roman" pitchFamily="18" charset="0"/>
              </a:rPr>
              <a:t>:</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Басшының тәрбие ісі</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жөніндегі орынбасары</a:t>
            </a:r>
            <a:r>
              <a:rPr lang="ru-RU" sz="4000" dirty="0">
                <a:latin typeface="Times New Roman" pitchFamily="18" charset="0"/>
                <a:cs typeface="Times New Roman" pitchFamily="18" charset="0"/>
              </a:rPr>
              <a:t>: </a:t>
            </a:r>
            <a:r>
              <a:rPr lang="ru-RU" sz="4000" dirty="0" err="1">
                <a:latin typeface="Times New Roman" pitchFamily="18" charset="0"/>
                <a:cs typeface="Times New Roman" pitchFamily="18" charset="0"/>
              </a:rPr>
              <a:t>З.Ш.Мадиярова</a:t>
            </a:r>
            <a:br>
              <a:rPr lang="ru-RU" sz="4000" dirty="0">
                <a:latin typeface="Times New Roman" pitchFamily="18" charset="0"/>
                <a:cs typeface="Times New Roman" pitchFamily="18" charset="0"/>
              </a:rPr>
            </a:br>
            <a:r>
              <a:rPr lang="ru-RU" sz="4000" dirty="0" err="1">
                <a:latin typeface="Times New Roman" pitchFamily="18" charset="0"/>
                <a:cs typeface="Times New Roman" pitchFamily="18" charset="0"/>
              </a:rPr>
              <a:t>Кәсіптік бағдар беруші</a:t>
            </a:r>
            <a:r>
              <a:rPr lang="ru-RU" sz="4000" dirty="0">
                <a:latin typeface="Times New Roman" pitchFamily="18" charset="0"/>
                <a:cs typeface="Times New Roman" pitchFamily="18" charset="0"/>
              </a:rPr>
              <a:t> педагог: </a:t>
            </a:r>
            <a:r>
              <a:rPr lang="ru-RU" sz="4000" dirty="0" err="1">
                <a:latin typeface="Times New Roman" pitchFamily="18" charset="0"/>
                <a:cs typeface="Times New Roman" pitchFamily="18" charset="0"/>
              </a:rPr>
              <a:t>А.Болатхан</a:t>
            </a:r>
            <a:endParaRPr lang="ru-RU" sz="4000" dirty="0">
              <a:latin typeface="Times New Roman" pitchFamily="18" charset="0"/>
              <a:cs typeface="Times New Roman" pitchFamily="18" charset="0"/>
            </a:endParaRPr>
          </a:p>
          <a:p>
            <a:r>
              <a:rPr lang="ru-RU" sz="4000" u="sng" dirty="0">
                <a:latin typeface="Times New Roman" pitchFamily="18" charset="0"/>
                <a:cs typeface="Times New Roman" pitchFamily="18" charset="0"/>
                <a:hlinkClick r:id="rId8"/>
              </a:rPr>
              <a:t>https://www.instagram.com/reel/DFigYHtMZEo/?igsh=NGlmbW9mazV5YXF5</a:t>
            </a:r>
            <a:endParaRPr lang="ru-RU" sz="4000" dirty="0">
              <a:latin typeface="Times New Roman" pitchFamily="18" charset="0"/>
              <a:cs typeface="Times New Roman" pitchFamily="18" charset="0"/>
            </a:endParaRPr>
          </a:p>
          <a:p>
            <a:r>
              <a:rPr lang="ru-RU" sz="4000" u="sng" dirty="0">
                <a:latin typeface="Times New Roman" pitchFamily="18" charset="0"/>
                <a:cs typeface="Times New Roman" pitchFamily="18" charset="0"/>
                <a:hlinkClick r:id="rId9"/>
              </a:rPr>
              <a:t>https://www.instagram.com/p/DFso70PMKYR/?igsh=MXN3bXFyYW5oajV5bw</a:t>
            </a:r>
            <a:r>
              <a:rPr lang="ru-RU" sz="4000" dirty="0">
                <a:latin typeface="Times New Roman" pitchFamily="18" charset="0"/>
                <a:cs typeface="Times New Roman" pitchFamily="18" charset="0"/>
              </a:rPr>
              <a:t>==</a:t>
            </a:r>
          </a:p>
          <a:p>
            <a:endParaRPr lang="ru-RU" dirty="0"/>
          </a:p>
        </p:txBody>
      </p:sp>
      <p:pic>
        <p:nvPicPr>
          <p:cNvPr id="4" name="Picture 3" descr="C:\Users\School 9\Desktop\WhatsApp Image 2024-09-10 at 22.28.21.jpeg"/>
          <p:cNvPicPr>
            <a:picLocks noChangeAspect="1" noChangeArrowheads="1"/>
          </p:cNvPicPr>
          <p:nvPr/>
        </p:nvPicPr>
        <p:blipFill>
          <a:blip r:embed="rId10" cstate="print"/>
          <a:srcRect/>
          <a:stretch>
            <a:fillRect/>
          </a:stretch>
        </p:blipFill>
        <p:spPr bwMode="auto">
          <a:xfrm>
            <a:off x="1" y="0"/>
            <a:ext cx="1522946" cy="1349829"/>
          </a:xfrm>
          <a:prstGeom prst="ellipse">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36913" y="156755"/>
            <a:ext cx="10276115" cy="6331130"/>
          </a:xfrm>
        </p:spPr>
        <p:txBody>
          <a:bodyPr>
            <a:noAutofit/>
          </a:bodyPr>
          <a:lstStyle/>
          <a:p>
            <a:r>
              <a:rPr lang="kk-KZ" sz="1400" dirty="0">
                <a:latin typeface="Times New Roman" pitchFamily="18" charset="0"/>
                <a:cs typeface="Times New Roman" pitchFamily="18" charset="0"/>
              </a:rPr>
              <a:t>04.02.2025</a:t>
            </a:r>
            <a:r>
              <a:rPr lang="ru-RU" sz="1400" dirty="0">
                <a:latin typeface="Times New Roman" pitchFamily="18" charset="0"/>
                <a:cs typeface="Times New Roman" pitchFamily="18" charset="0"/>
              </a:rPr>
              <a:t>  </a:t>
            </a:r>
            <a:r>
              <a:rPr lang="kk-KZ" sz="1400" dirty="0">
                <a:latin typeface="Times New Roman" pitchFamily="18" charset="0"/>
                <a:cs typeface="Times New Roman" pitchFamily="18" charset="0"/>
              </a:rPr>
              <a:t>«Дұрыс тамақтану» сауалнама</a:t>
            </a:r>
            <a:r>
              <a:rPr lang="ru-RU" sz="1400" dirty="0">
                <a:latin typeface="Times New Roman" pitchFamily="18" charset="0"/>
                <a:cs typeface="Times New Roman" pitchFamily="18" charset="0"/>
              </a:rPr>
              <a:t>  </a:t>
            </a:r>
            <a:r>
              <a:rPr lang="kk-KZ" sz="1400" u="sng" dirty="0">
                <a:latin typeface="Times New Roman" pitchFamily="18" charset="0"/>
                <a:cs typeface="Times New Roman" pitchFamily="18" charset="0"/>
                <a:hlinkClick r:id="rId2"/>
              </a:rPr>
              <a:t>https://www.instagram.com/p/DFr6BP2s95S/?igsh=MWk5djBleGowZ2JxMw==</a:t>
            </a:r>
            <a:r>
              <a:rPr lang="kk-KZ" sz="1400"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05.02.2025</a:t>
            </a:r>
            <a:r>
              <a:rPr lang="ru-RU" sz="1400" dirty="0">
                <a:latin typeface="Times New Roman" pitchFamily="18" charset="0"/>
                <a:cs typeface="Times New Roman" pitchFamily="18" charset="0"/>
              </a:rPr>
              <a:t>  </a:t>
            </a:r>
            <a:r>
              <a:rPr lang="kk-KZ" sz="1400" dirty="0">
                <a:latin typeface="Times New Roman" pitchFamily="18" charset="0"/>
                <a:cs typeface="Times New Roman" pitchFamily="18" charset="0"/>
              </a:rPr>
              <a:t>Асхананың бір күндік жұмысы.</a:t>
            </a:r>
            <a:r>
              <a:rPr lang="ru-RU" sz="1400" dirty="0">
                <a:latin typeface="Times New Roman" pitchFamily="18" charset="0"/>
                <a:cs typeface="Times New Roman" pitchFamily="18" charset="0"/>
              </a:rPr>
              <a:t>  </a:t>
            </a:r>
            <a:r>
              <a:rPr lang="kk-KZ" sz="1400" u="sng" dirty="0">
                <a:latin typeface="Times New Roman" pitchFamily="18" charset="0"/>
                <a:cs typeface="Times New Roman" pitchFamily="18" charset="0"/>
                <a:hlinkClick r:id="rId3"/>
              </a:rPr>
              <a:t>https://www.instagram.com/reel/DFr6LPwMcmi/?igsh=bGxrbmVhNnVnOXJq</a:t>
            </a:r>
            <a:r>
              <a:rPr lang="kk-KZ" sz="1400"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06.02.2025</a:t>
            </a:r>
            <a:r>
              <a:rPr lang="ru-RU" sz="1400" dirty="0">
                <a:latin typeface="Times New Roman" pitchFamily="18" charset="0"/>
                <a:cs typeface="Times New Roman" pitchFamily="18" charset="0"/>
              </a:rPr>
              <a:t>  </a:t>
            </a:r>
            <a:r>
              <a:rPr lang="kk-KZ" sz="1400" dirty="0">
                <a:latin typeface="Times New Roman" pitchFamily="18" charset="0"/>
                <a:cs typeface="Times New Roman" pitchFamily="18" charset="0"/>
              </a:rPr>
              <a:t>«Қазақ қызы қандай ?» </a:t>
            </a:r>
            <a:r>
              <a:rPr lang="kk-KZ" sz="1400" i="1" dirty="0">
                <a:latin typeface="Times New Roman" pitchFamily="18" charset="0"/>
                <a:cs typeface="Times New Roman" pitchFamily="18" charset="0"/>
              </a:rPr>
              <a:t>қыздар жиналысы.</a:t>
            </a:r>
            <a:r>
              <a:rPr lang="ru-RU" sz="1400" i="1" dirty="0">
                <a:latin typeface="Times New Roman" pitchFamily="18" charset="0"/>
                <a:cs typeface="Times New Roman" pitchFamily="18" charset="0"/>
              </a:rPr>
              <a:t> </a:t>
            </a:r>
            <a:r>
              <a:rPr lang="kk-KZ" sz="1400" u="sng" dirty="0">
                <a:latin typeface="Times New Roman" pitchFamily="18" charset="0"/>
                <a:cs typeface="Times New Roman" pitchFamily="18" charset="0"/>
                <a:hlinkClick r:id="rId4"/>
              </a:rPr>
              <a:t>https://www.instagram.com/reel/DFr79YYsVW8/?igsh=MThta2xoajc5N3ZlcQ==</a:t>
            </a:r>
            <a:r>
              <a:rPr lang="kk-KZ" sz="1400"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07.02.2025</a:t>
            </a:r>
            <a:r>
              <a:rPr lang="ru-RU" sz="1400" dirty="0">
                <a:latin typeface="Times New Roman" pitchFamily="18" charset="0"/>
                <a:cs typeface="Times New Roman" pitchFamily="18" charset="0"/>
              </a:rPr>
              <a:t> </a:t>
            </a:r>
            <a:r>
              <a:rPr lang="kk-KZ" sz="1400" dirty="0">
                <a:latin typeface="Times New Roman" pitchFamily="18" charset="0"/>
                <a:cs typeface="Times New Roman" pitchFamily="18" charset="0"/>
              </a:rPr>
              <a:t>«Өміріңіз шоколадтай тәтті болсын»  </a:t>
            </a:r>
            <a:r>
              <a:rPr lang="kk-KZ" sz="1400" i="1" dirty="0">
                <a:latin typeface="Times New Roman" pitchFamily="18" charset="0"/>
                <a:cs typeface="Times New Roman" pitchFamily="18" charset="0"/>
              </a:rPr>
              <a:t>мұғалімдерге арналған мотвациялық сөздер.</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Оқушылар мұғалімдерге тәттілер таратты. </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07.02.2025 жылы  </a:t>
            </a:r>
            <a:r>
              <a:rPr lang="ru-RU" sz="1400" dirty="0">
                <a:latin typeface="Times New Roman" pitchFamily="18" charset="0"/>
                <a:cs typeface="Times New Roman" pitchFamily="18" charset="0"/>
              </a:rPr>
              <a:t> </a:t>
            </a:r>
            <a:r>
              <a:rPr lang="kk-KZ" sz="1400" dirty="0">
                <a:latin typeface="Times New Roman" pitchFamily="18" charset="0"/>
                <a:cs typeface="Times New Roman" pitchFamily="18" charset="0"/>
              </a:rPr>
              <a:t> «Үздік мектеп парламенті» Республикалық байқауының қалалық кезеңіне қатысып 3 орынға ие болды. </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Аға тәлімгер Нигметова С.А алғыс хатпен мараппаталды.</a:t>
            </a:r>
            <a:endParaRPr lang="ru-RU" sz="1400" dirty="0">
              <a:latin typeface="Times New Roman" pitchFamily="18" charset="0"/>
              <a:cs typeface="Times New Roman" pitchFamily="18" charset="0"/>
            </a:endParaRPr>
          </a:p>
          <a:p>
            <a:r>
              <a:rPr lang="kk-KZ" sz="1400" u="sng" dirty="0">
                <a:latin typeface="Times New Roman" pitchFamily="18" charset="0"/>
                <a:cs typeface="Times New Roman" pitchFamily="18" charset="0"/>
                <a:hlinkClick r:id="rId5"/>
              </a:rPr>
              <a:t>https://www.instagram.com/p/DF8LuJCNpCw/?igsh=dXE3Z3NhOG8xcmdk</a:t>
            </a:r>
            <a:r>
              <a:rPr lang="kk-KZ" sz="1400"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pPr>
              <a:buNone/>
            </a:pPr>
            <a:r>
              <a:rPr lang="ru-RU" sz="1400" dirty="0">
                <a:latin typeface="Times New Roman" pitchFamily="18" charset="0"/>
                <a:cs typeface="Times New Roman" pitchFamily="18" charset="0"/>
              </a:rPr>
              <a:t>     </a:t>
            </a:r>
            <a:r>
              <a:rPr lang="kk-KZ" sz="1400" dirty="0">
                <a:latin typeface="Times New Roman" pitchFamily="18" charset="0"/>
                <a:cs typeface="Times New Roman" pitchFamily="18" charset="0"/>
              </a:rPr>
              <a:t>10.02.2025</a:t>
            </a:r>
            <a:r>
              <a:rPr lang="ru-RU" sz="1400" dirty="0">
                <a:latin typeface="Times New Roman" pitchFamily="18" charset="0"/>
                <a:cs typeface="Times New Roman" pitchFamily="18" charset="0"/>
              </a:rPr>
              <a:t>  </a:t>
            </a:r>
            <a:r>
              <a:rPr lang="kk-KZ" sz="1400" dirty="0">
                <a:latin typeface="Times New Roman" pitchFamily="18" charset="0"/>
                <a:cs typeface="Times New Roman" pitchFamily="18" charset="0"/>
              </a:rPr>
              <a:t>«Кім жылдам» ойыны.</a:t>
            </a:r>
            <a:r>
              <a:rPr lang="ru-RU" sz="1400" dirty="0">
                <a:latin typeface="Times New Roman" pitchFamily="18" charset="0"/>
                <a:cs typeface="Times New Roman" pitchFamily="18" charset="0"/>
              </a:rPr>
              <a:t> </a:t>
            </a:r>
            <a:r>
              <a:rPr lang="kk-KZ" sz="1400" i="1" dirty="0">
                <a:latin typeface="Times New Roman" pitchFamily="18" charset="0"/>
                <a:cs typeface="Times New Roman" pitchFamily="18" charset="0"/>
              </a:rPr>
              <a:t>Оқушылар түрлі тапсырмалар орындайды.</a:t>
            </a:r>
            <a:r>
              <a:rPr lang="kk-KZ" sz="1400" u="sng" dirty="0">
                <a:latin typeface="Times New Roman" pitchFamily="18" charset="0"/>
                <a:cs typeface="Times New Roman" pitchFamily="18" charset="0"/>
                <a:hlinkClick r:id="rId6"/>
              </a:rPr>
              <a:t>https://www.instagram.com/reel/DGSRni8KieZ/?igsh=aTNmM2gxMzRtMng5</a:t>
            </a:r>
            <a:r>
              <a:rPr lang="kk-KZ" sz="1400"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11.02.2025</a:t>
            </a:r>
            <a:r>
              <a:rPr lang="ru-RU" sz="1400" dirty="0">
                <a:latin typeface="Times New Roman" pitchFamily="18" charset="0"/>
                <a:cs typeface="Times New Roman" pitchFamily="18" charset="0"/>
              </a:rPr>
              <a:t>  </a:t>
            </a:r>
            <a:r>
              <a:rPr lang="kk-KZ" sz="1400" dirty="0">
                <a:latin typeface="Times New Roman" pitchFamily="18" charset="0"/>
                <a:cs typeface="Times New Roman" pitchFamily="18" charset="0"/>
              </a:rPr>
              <a:t>«Көңілді үзіліс »</a:t>
            </a:r>
            <a:endParaRPr lang="ru-RU" sz="1400" dirty="0">
              <a:latin typeface="Times New Roman" pitchFamily="18" charset="0"/>
              <a:cs typeface="Times New Roman" pitchFamily="18" charset="0"/>
            </a:endParaRPr>
          </a:p>
          <a:p>
            <a:r>
              <a:rPr lang="kk-KZ" sz="1400" i="1" dirty="0">
                <a:latin typeface="Times New Roman" pitchFamily="18" charset="0"/>
                <a:cs typeface="Times New Roman" pitchFamily="18" charset="0"/>
              </a:rPr>
              <a:t>(Оқушыларды үзіліс уақытын тиімді падалану)</a:t>
            </a:r>
            <a:r>
              <a:rPr lang="ru-RU" sz="1400" i="1" dirty="0">
                <a:latin typeface="Times New Roman" pitchFamily="18" charset="0"/>
                <a:cs typeface="Times New Roman" pitchFamily="18" charset="0"/>
              </a:rPr>
              <a:t>  </a:t>
            </a:r>
            <a:r>
              <a:rPr lang="kk-KZ" sz="1400" u="sng" dirty="0">
                <a:latin typeface="Times New Roman" pitchFamily="18" charset="0"/>
                <a:cs typeface="Times New Roman" pitchFamily="18" charset="0"/>
                <a:hlinkClick r:id="rId7"/>
              </a:rPr>
              <a:t>https://www.instagram.com/reel/DF-zpOZsFHY/?igsh=MXFhNjh5bHUxam95bw==</a:t>
            </a:r>
            <a:r>
              <a:rPr lang="kk-KZ" sz="1400"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12.02.2025</a:t>
            </a:r>
            <a:r>
              <a:rPr lang="ru-RU" sz="1400" dirty="0">
                <a:latin typeface="Times New Roman" pitchFamily="18" charset="0"/>
                <a:cs typeface="Times New Roman" pitchFamily="18" charset="0"/>
              </a:rPr>
              <a:t>  </a:t>
            </a:r>
            <a:r>
              <a:rPr lang="kk-KZ" sz="1400" dirty="0">
                <a:latin typeface="Times New Roman" pitchFamily="18" charset="0"/>
                <a:cs typeface="Times New Roman" pitchFamily="18" charset="0"/>
              </a:rPr>
              <a:t>Әлеуметтік жағдайымен танысу. </a:t>
            </a:r>
            <a:r>
              <a:rPr lang="kk-KZ" sz="1400" i="1" dirty="0">
                <a:latin typeface="Times New Roman" pitchFamily="18" charset="0"/>
                <a:cs typeface="Times New Roman" pitchFamily="18" charset="0"/>
              </a:rPr>
              <a:t>( Көпбалалы отбасы, қиын оқушылар т.б)</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Ажикеновтер. Турахмахсум үйлеріне барып тұрмыстық жағдайымен танысты. </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21.02.2025 жылы</a:t>
            </a:r>
            <a:endParaRPr lang="ru-RU"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Даналық мектеп аясында «Әкелер клубы» әкелермен жиналыс өтілді. Жауаптылар: Хавсемет Р, Нигметова С.А, Мадиярова З.Ш, Арапов С.О, Балкибаев Т.Б,  Еркінбек Ш.</a:t>
            </a:r>
            <a:r>
              <a:rPr lang="ru-RU" sz="1400" dirty="0">
                <a:latin typeface="Times New Roman" pitchFamily="18" charset="0"/>
                <a:cs typeface="Times New Roman" pitchFamily="18" charset="0"/>
              </a:rPr>
              <a:t>  </a:t>
            </a:r>
            <a:r>
              <a:rPr lang="kk-KZ" sz="1400" u="sng" dirty="0">
                <a:latin typeface="Times New Roman" pitchFamily="18" charset="0"/>
                <a:cs typeface="Times New Roman" pitchFamily="18" charset="0"/>
                <a:hlinkClick r:id="rId8"/>
              </a:rPr>
              <a:t>https://www.instagram.com/reel/DGdrOCNqC9L/?igsh=Y2wxdHNscmJzOGUz</a:t>
            </a:r>
            <a:endParaRPr lang="ru-RU" sz="1400" dirty="0">
              <a:latin typeface="Times New Roman" pitchFamily="18" charset="0"/>
              <a:cs typeface="Times New Roman" pitchFamily="18" charset="0"/>
            </a:endParaRPr>
          </a:p>
          <a:p>
            <a:pPr>
              <a:buNone/>
            </a:pPr>
            <a:r>
              <a:rPr lang="kk-KZ" sz="1400"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4" name="Picture 3" descr="C:\Users\School 9\Desktop\WhatsApp Image 2024-09-10 at 22.28.21.jpeg"/>
          <p:cNvPicPr>
            <a:picLocks noChangeAspect="1" noChangeArrowheads="1"/>
          </p:cNvPicPr>
          <p:nvPr/>
        </p:nvPicPr>
        <p:blipFill>
          <a:blip r:embed="rId9" cstate="print"/>
          <a:srcRect/>
          <a:stretch>
            <a:fillRect/>
          </a:stretch>
        </p:blipFill>
        <p:spPr bwMode="auto">
          <a:xfrm>
            <a:off x="0" y="1"/>
            <a:ext cx="1621199" cy="1436914"/>
          </a:xfrm>
          <a:prstGeom prst="ellipse">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63040" y="296091"/>
            <a:ext cx="10371908" cy="5880872"/>
          </a:xfrm>
        </p:spPr>
        <p:txBody>
          <a:bodyPr>
            <a:normAutofit fontScale="25000" lnSpcReduction="20000"/>
          </a:bodyPr>
          <a:lstStyle/>
          <a:p>
            <a:r>
              <a:rPr lang="kk-KZ" sz="4800" dirty="0">
                <a:latin typeface="Times New Roman" pitchFamily="18" charset="0"/>
                <a:cs typeface="Times New Roman" pitchFamily="18" charset="0"/>
              </a:rPr>
              <a:t>24.02.2025 күні</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4 "А" сыныбында алғыс айту күніне орай "Алғыс айту парызым!" тақырыбында тәрбие сағаты өткізілді.</a:t>
            </a:r>
            <a:br>
              <a:rPr lang="kk-KZ" sz="4800" dirty="0">
                <a:latin typeface="Times New Roman" pitchFamily="18" charset="0"/>
                <a:cs typeface="Times New Roman" pitchFamily="18" charset="0"/>
              </a:rPr>
            </a:br>
            <a:r>
              <a:rPr lang="kk-KZ" sz="4800" dirty="0">
                <a:latin typeface="Times New Roman" pitchFamily="18" charset="0"/>
                <a:cs typeface="Times New Roman" pitchFamily="18" charset="0"/>
              </a:rPr>
              <a:t>Мақсаты: Оқушылардың адамгершілік қасиеттерін дамыта отырып, бір-біріне деген достық қарым қатынасын нығайту.</a:t>
            </a:r>
            <a:br>
              <a:rPr lang="kk-KZ" sz="4800" dirty="0">
                <a:latin typeface="Times New Roman" pitchFamily="18" charset="0"/>
                <a:cs typeface="Times New Roman" pitchFamily="18" charset="0"/>
              </a:rPr>
            </a:br>
            <a:r>
              <a:rPr lang="kk-KZ" sz="4800" dirty="0">
                <a:latin typeface="Times New Roman" pitchFamily="18" charset="0"/>
                <a:cs typeface="Times New Roman" pitchFamily="18" charset="0"/>
              </a:rPr>
              <a:t>Оқушылар алғыс айту күніне арналған әндер айтып, ізгі тілектерін жеткізді.</a:t>
            </a:r>
            <a:br>
              <a:rPr lang="kk-KZ" sz="4800" dirty="0">
                <a:latin typeface="Times New Roman" pitchFamily="18" charset="0"/>
                <a:cs typeface="Times New Roman" pitchFamily="18" charset="0"/>
              </a:rPr>
            </a:br>
            <a:r>
              <a:rPr lang="ru-RU" sz="4800" dirty="0" err="1">
                <a:latin typeface="Times New Roman" pitchFamily="18" charset="0"/>
                <a:cs typeface="Times New Roman" pitchFamily="18" charset="0"/>
              </a:rPr>
              <a:t>Сынып</a:t>
            </a:r>
            <a:r>
              <a:rPr lang="ru-RU" sz="4800" dirty="0">
                <a:latin typeface="Times New Roman" pitchFamily="18" charset="0"/>
                <a:cs typeface="Times New Roman" pitchFamily="18" charset="0"/>
              </a:rPr>
              <a:t> </a:t>
            </a:r>
            <a:r>
              <a:rPr lang="ru-RU" sz="4800" dirty="0" err="1">
                <a:latin typeface="Times New Roman" pitchFamily="18" charset="0"/>
                <a:cs typeface="Times New Roman" pitchFamily="18" charset="0"/>
              </a:rPr>
              <a:t>жетекшісі</a:t>
            </a:r>
            <a:r>
              <a:rPr lang="ru-RU" sz="4800" dirty="0">
                <a:latin typeface="Times New Roman" pitchFamily="18" charset="0"/>
                <a:cs typeface="Times New Roman" pitchFamily="18" charset="0"/>
              </a:rPr>
              <a:t>: Ниязова А.Б.</a:t>
            </a:r>
          </a:p>
          <a:p>
            <a:r>
              <a:rPr lang="kk-KZ" sz="4800" u="sng" dirty="0">
                <a:latin typeface="Times New Roman" pitchFamily="18" charset="0"/>
                <a:cs typeface="Times New Roman" pitchFamily="18" charset="0"/>
                <a:hlinkClick r:id="rId2"/>
              </a:rPr>
              <a:t>https://www.instagram.com/reel/DGgX-jmK_jD/?igsh=MTd5bjhmN3NqdGJ4ZQ</a:t>
            </a:r>
            <a:r>
              <a:rPr lang="kk-KZ" sz="4800" dirty="0">
                <a:latin typeface="Times New Roman" pitchFamily="18" charset="0"/>
                <a:cs typeface="Times New Roman" pitchFamily="18" charset="0"/>
              </a:rPr>
              <a:t>==</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 </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24.02.2025 күні</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11 "А" сыныбында алғыс айту күніне орай "Алғыс - ізгі ниет" тақырыбында тәрбие сағаты өткізілді. Сынып жетекшісі: Кожахметова Н.Т.</a:t>
            </a:r>
            <a:endParaRPr lang="ru-RU" sz="4800" dirty="0">
              <a:latin typeface="Times New Roman" pitchFamily="18" charset="0"/>
              <a:cs typeface="Times New Roman" pitchFamily="18" charset="0"/>
            </a:endParaRPr>
          </a:p>
          <a:p>
            <a:r>
              <a:rPr lang="kk-KZ" sz="4800" u="sng" dirty="0">
                <a:latin typeface="Times New Roman" pitchFamily="18" charset="0"/>
                <a:cs typeface="Times New Roman" pitchFamily="18" charset="0"/>
                <a:hlinkClick r:id="rId3"/>
              </a:rPr>
              <a:t>https://www.instagram.com/reel/DGdqO5Dqe4p/?igsh=NjhycWRreG1vY2gz</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 </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24.02.2025ж</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3 "А" сыныбында Алғыс айту күніне орай "Алғыс айту - парызым!" тақырыбында тәрбие сағаты өткізілді. Сынып жетекшісі: Ақбар А.К.</a:t>
            </a:r>
            <a:endParaRPr lang="ru-RU" sz="4800" dirty="0">
              <a:latin typeface="Times New Roman" pitchFamily="18" charset="0"/>
              <a:cs typeface="Times New Roman" pitchFamily="18" charset="0"/>
            </a:endParaRPr>
          </a:p>
          <a:p>
            <a:r>
              <a:rPr lang="kk-KZ" sz="4800" u="sng" dirty="0">
                <a:latin typeface="Times New Roman" pitchFamily="18" charset="0"/>
                <a:cs typeface="Times New Roman" pitchFamily="18" charset="0"/>
                <a:hlinkClick r:id="rId4"/>
              </a:rPr>
              <a:t>https://www.instagram.com/reel/DGgKR9rKiAi/?igsh=MTZmZjduN21kcXFiaw</a:t>
            </a:r>
            <a:r>
              <a:rPr lang="kk-KZ" sz="4800" dirty="0">
                <a:latin typeface="Times New Roman" pitchFamily="18" charset="0"/>
                <a:cs typeface="Times New Roman" pitchFamily="18" charset="0"/>
              </a:rPr>
              <a:t>==</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 </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26.02.2025ж.</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Бет перденің әсері</a:t>
            </a:r>
            <a:br>
              <a:rPr lang="kk-KZ" sz="4800" dirty="0">
                <a:latin typeface="Times New Roman" pitchFamily="18" charset="0"/>
                <a:cs typeface="Times New Roman" pitchFamily="18" charset="0"/>
              </a:rPr>
            </a:br>
            <a:r>
              <a:rPr lang="kk-KZ" sz="4800" dirty="0">
                <a:latin typeface="Times New Roman" pitchFamily="18" charset="0"/>
                <a:cs typeface="Times New Roman" pitchFamily="18" charset="0"/>
              </a:rPr>
              <a:t>Мақсаты: бір-біріне деген сенімді және мейірімді қарым-қатынасты қалыптастыру</a:t>
            </a:r>
            <a:br>
              <a:rPr lang="kk-KZ" sz="4800" dirty="0">
                <a:latin typeface="Times New Roman" pitchFamily="18" charset="0"/>
                <a:cs typeface="Times New Roman" pitchFamily="18" charset="0"/>
              </a:rPr>
            </a:br>
            <a:r>
              <a:rPr lang="kk-KZ" sz="4800" dirty="0">
                <a:latin typeface="Times New Roman" pitchFamily="18" charset="0"/>
                <a:cs typeface="Times New Roman" pitchFamily="18" charset="0"/>
              </a:rPr>
              <a:t>Педагог- психолог: Нигметова С.А.</a:t>
            </a:r>
            <a:endParaRPr lang="ru-RU" sz="4800" dirty="0">
              <a:latin typeface="Times New Roman" pitchFamily="18" charset="0"/>
              <a:cs typeface="Times New Roman" pitchFamily="18" charset="0"/>
            </a:endParaRPr>
          </a:p>
          <a:p>
            <a:r>
              <a:rPr lang="kk-KZ" sz="4800" u="sng" dirty="0">
                <a:latin typeface="Times New Roman" pitchFamily="18" charset="0"/>
                <a:cs typeface="Times New Roman" pitchFamily="18" charset="0"/>
                <a:hlinkClick r:id="rId5"/>
              </a:rPr>
              <a:t>https://www.instagram.com/reel/DG0DdGoKJeX/?igsh=MWV2bWR0dGVpMXVhbw</a:t>
            </a:r>
            <a:r>
              <a:rPr lang="kk-KZ" sz="4800" dirty="0">
                <a:latin typeface="Times New Roman" pitchFamily="18" charset="0"/>
                <a:cs typeface="Times New Roman" pitchFamily="18" charset="0"/>
              </a:rPr>
              <a:t>==</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27.02.2025 </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 «Екі жұлдыз» байқау 5-11 сыныптарға өткізілді.</a:t>
            </a:r>
            <a:endParaRPr lang="ru-RU" sz="4800" dirty="0">
              <a:latin typeface="Times New Roman" pitchFamily="18" charset="0"/>
              <a:cs typeface="Times New Roman" pitchFamily="18" charset="0"/>
            </a:endParaRPr>
          </a:p>
          <a:p>
            <a:r>
              <a:rPr lang="kk-KZ" sz="4800" dirty="0">
                <a:latin typeface="Times New Roman" pitchFamily="18" charset="0"/>
                <a:cs typeface="Times New Roman" pitchFamily="18" charset="0"/>
              </a:rPr>
              <a:t>Қатысушылар: Назымбек А, Кусаинова Н жұп – Гран при</a:t>
            </a:r>
            <a:endParaRPr lang="ru-RU" sz="4800" dirty="0">
              <a:latin typeface="Times New Roman" pitchFamily="18" charset="0"/>
              <a:cs typeface="Times New Roman" pitchFamily="18" charset="0"/>
            </a:endParaRPr>
          </a:p>
          <a:p>
            <a:pPr lvl="0"/>
            <a:r>
              <a:rPr lang="ru-RU" sz="4800" dirty="0" err="1">
                <a:latin typeface="Times New Roman" pitchFamily="18" charset="0"/>
                <a:cs typeface="Times New Roman" pitchFamily="18" charset="0"/>
              </a:rPr>
              <a:t>Ануарбек</a:t>
            </a:r>
            <a:r>
              <a:rPr lang="ru-RU" sz="4800" dirty="0">
                <a:latin typeface="Times New Roman" pitchFamily="18" charset="0"/>
                <a:cs typeface="Times New Roman" pitchFamily="18" charset="0"/>
              </a:rPr>
              <a:t> Б, </a:t>
            </a:r>
            <a:r>
              <a:rPr lang="ru-RU" sz="4800" dirty="0" err="1">
                <a:latin typeface="Times New Roman" pitchFamily="18" charset="0"/>
                <a:cs typeface="Times New Roman" pitchFamily="18" charset="0"/>
              </a:rPr>
              <a:t>Ануарбек</a:t>
            </a:r>
            <a:r>
              <a:rPr lang="ru-RU" sz="4800" dirty="0">
                <a:latin typeface="Times New Roman" pitchFamily="18" charset="0"/>
                <a:cs typeface="Times New Roman" pitchFamily="18" charset="0"/>
              </a:rPr>
              <a:t> </a:t>
            </a:r>
            <a:r>
              <a:rPr lang="kk-KZ" sz="4800" dirty="0">
                <a:latin typeface="Times New Roman" pitchFamily="18" charset="0"/>
                <a:cs typeface="Times New Roman" pitchFamily="18" charset="0"/>
              </a:rPr>
              <a:t>А жұп – 1 орын</a:t>
            </a:r>
            <a:endParaRPr lang="ru-RU" sz="4800" dirty="0">
              <a:latin typeface="Times New Roman" pitchFamily="18" charset="0"/>
              <a:cs typeface="Times New Roman" pitchFamily="18" charset="0"/>
            </a:endParaRPr>
          </a:p>
          <a:p>
            <a:pPr lvl="0"/>
            <a:r>
              <a:rPr lang="kk-KZ" sz="4800" dirty="0">
                <a:latin typeface="Times New Roman" pitchFamily="18" charset="0"/>
                <a:cs typeface="Times New Roman" pitchFamily="18" charset="0"/>
              </a:rPr>
              <a:t>Садуахасова А, Турах А- 2 орын</a:t>
            </a:r>
            <a:endParaRPr lang="ru-RU" sz="4800" dirty="0">
              <a:latin typeface="Times New Roman" pitchFamily="18" charset="0"/>
              <a:cs typeface="Times New Roman" pitchFamily="18" charset="0"/>
            </a:endParaRPr>
          </a:p>
          <a:p>
            <a:pPr lvl="0"/>
            <a:r>
              <a:rPr lang="kk-KZ" sz="4800" dirty="0">
                <a:latin typeface="Times New Roman" pitchFamily="18" charset="0"/>
                <a:cs typeface="Times New Roman" pitchFamily="18" charset="0"/>
              </a:rPr>
              <a:t>Нұралы Ә, Толғанбайқызы Б – 3орынмен мараппаталды.</a:t>
            </a:r>
            <a:endParaRPr lang="ru-RU" sz="4800" dirty="0">
              <a:latin typeface="Times New Roman" pitchFamily="18" charset="0"/>
              <a:cs typeface="Times New Roman" pitchFamily="18" charset="0"/>
            </a:endParaRPr>
          </a:p>
          <a:p>
            <a:r>
              <a:rPr lang="kk-KZ" sz="4800" u="sng" dirty="0">
                <a:latin typeface="Times New Roman" pitchFamily="18" charset="0"/>
                <a:cs typeface="Times New Roman" pitchFamily="18" charset="0"/>
                <a:hlinkClick r:id="rId6"/>
              </a:rPr>
              <a:t>https://www.instagram.com/p/DHFyMPmt-mr/?igsh=Z2VrNG8zMDBxZDZu</a:t>
            </a:r>
            <a:endParaRPr lang="ru-RU" sz="4800" dirty="0">
              <a:latin typeface="Times New Roman" pitchFamily="18" charset="0"/>
              <a:cs typeface="Times New Roman" pitchFamily="18" charset="0"/>
            </a:endParaRPr>
          </a:p>
          <a:p>
            <a:endParaRPr lang="ru-RU" dirty="0"/>
          </a:p>
        </p:txBody>
      </p:sp>
      <p:pic>
        <p:nvPicPr>
          <p:cNvPr id="4" name="Picture 3" descr="C:\Users\School 9\Desktop\WhatsApp Image 2024-09-10 at 22.28.21.jpeg"/>
          <p:cNvPicPr>
            <a:picLocks noChangeAspect="1" noChangeArrowheads="1"/>
          </p:cNvPicPr>
          <p:nvPr/>
        </p:nvPicPr>
        <p:blipFill>
          <a:blip r:embed="rId7" cstate="print"/>
          <a:srcRect/>
          <a:stretch>
            <a:fillRect/>
          </a:stretch>
        </p:blipFill>
        <p:spPr bwMode="auto">
          <a:xfrm>
            <a:off x="0" y="0"/>
            <a:ext cx="1670327" cy="1480457"/>
          </a:xfrm>
          <a:prstGeom prst="ellipse">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349829" y="348342"/>
            <a:ext cx="10519954" cy="6331131"/>
          </a:xfrm>
        </p:spPr>
        <p:txBody>
          <a:bodyPr>
            <a:normAutofit fontScale="25000" lnSpcReduction="20000"/>
          </a:bodyPr>
          <a:lstStyle/>
          <a:p>
            <a:r>
              <a:rPr lang="kk-KZ" sz="4000" dirty="0">
                <a:latin typeface="Times New Roman" pitchFamily="18" charset="0"/>
                <a:cs typeface="Times New Roman" pitchFamily="18" charset="0"/>
              </a:rPr>
              <a:t>27.02.2025ж.</a:t>
            </a:r>
            <a:r>
              <a:rPr lang="ru-RU" sz="4000" dirty="0">
                <a:latin typeface="Times New Roman" pitchFamily="18" charset="0"/>
                <a:cs typeface="Times New Roman" pitchFamily="18" charset="0"/>
              </a:rPr>
              <a:t>  </a:t>
            </a:r>
            <a:r>
              <a:rPr lang="kk-KZ" sz="4000" dirty="0">
                <a:latin typeface="Times New Roman" pitchFamily="18" charset="0"/>
                <a:cs typeface="Times New Roman" pitchFamily="18" charset="0"/>
              </a:rPr>
              <a:t>"Дені сау денеде. Салауатты рух!" 6 сыныптарға жаттығу өткізілді</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Мақсаты: бір-біріне деген сенімді және мейірімді қарым-қатынасты қалыптастыру</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Педагог- психолог: Нигметова С.А</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2"/>
              </a:rPr>
              <a:t>https://www.instagram.com/reel/DGoeD5UK2RK/?igsh=MWtwaGVxeXl5OTZ2NQ</a:t>
            </a:r>
            <a:r>
              <a:rPr lang="kk-KZ" sz="4000" dirty="0">
                <a:latin typeface="Times New Roman" pitchFamily="18" charset="0"/>
                <a:cs typeface="Times New Roman" pitchFamily="18" charset="0"/>
              </a:rPr>
              <a:t>==</a:t>
            </a:r>
            <a:endParaRPr lang="ru-RU" sz="4000" dirty="0">
              <a:latin typeface="Times New Roman" pitchFamily="18" charset="0"/>
              <a:cs typeface="Times New Roman" pitchFamily="18" charset="0"/>
            </a:endParaRPr>
          </a:p>
          <a:p>
            <a:pPr>
              <a:buNone/>
            </a:pPr>
            <a:endParaRPr lang="ru-RU" sz="4000" dirty="0">
              <a:latin typeface="Times New Roman" pitchFamily="18" charset="0"/>
              <a:cs typeface="Times New Roman" pitchFamily="18" charset="0"/>
            </a:endParaRPr>
          </a:p>
          <a:p>
            <a:r>
              <a:rPr lang="kk-KZ" sz="4000" dirty="0">
                <a:latin typeface="Times New Roman" pitchFamily="18" charset="0"/>
                <a:cs typeface="Times New Roman" pitchFamily="18" charset="0"/>
              </a:rPr>
              <a:t>27.02.2025ж.</a:t>
            </a:r>
            <a:r>
              <a:rPr lang="ru-RU" sz="4000" dirty="0">
                <a:latin typeface="Times New Roman" pitchFamily="18" charset="0"/>
                <a:cs typeface="Times New Roman" pitchFamily="18" charset="0"/>
              </a:rPr>
              <a:t>  </a:t>
            </a:r>
            <a:r>
              <a:rPr lang="kk-KZ" sz="4000" dirty="0">
                <a:latin typeface="Times New Roman" pitchFamily="18" charset="0"/>
                <a:cs typeface="Times New Roman" pitchFamily="18" charset="0"/>
              </a:rPr>
              <a:t>" Екі жұлдыз" байқау 5-11 сыныптарға өткізілді.Қатысушылар:</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Назымбек А, Кусаинова Н. - Гран – при 1) Ануарбек Б, Ануарбек А. - 1 орын</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2) Садуахасова А, Турах А- 2 орын</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3) Нұралы Ә,Тодғанбайқызы Б. - 3 орынмен марапатталды. Қалған жұптар номинациялармен марапатталды.</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Мақсаты: бір-біріне деген сенімді және мейірімді қарым-қатынасты қалыптастыру</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Жауаптылар: Нигметова С.А, Хавсемет Р</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Басшының ТІЖ орынбасары З.Ш.Мадиярова</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3"/>
              </a:rPr>
              <a:t>https://www.instagram.com/reel/DGoI7UbqmeP/?igsh=NWs2b3J5d3Z6ZWJt</a:t>
            </a:r>
            <a:endParaRPr lang="ru-RU" sz="4000" dirty="0">
              <a:latin typeface="Times New Roman" pitchFamily="18" charset="0"/>
              <a:cs typeface="Times New Roman" pitchFamily="18" charset="0"/>
            </a:endParaRPr>
          </a:p>
          <a:p>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dirty="0">
                <a:latin typeface="Times New Roman" pitchFamily="18" charset="0"/>
                <a:cs typeface="Times New Roman" pitchFamily="18" charset="0"/>
              </a:rPr>
              <a:t>27.02.2025ж.</a:t>
            </a:r>
            <a:r>
              <a:rPr lang="ru-RU" sz="4000" dirty="0">
                <a:latin typeface="Times New Roman" pitchFamily="18" charset="0"/>
                <a:cs typeface="Times New Roman" pitchFamily="18" charset="0"/>
              </a:rPr>
              <a:t>  </a:t>
            </a:r>
            <a:r>
              <a:rPr lang="kk-KZ" sz="4000" dirty="0">
                <a:latin typeface="Times New Roman" pitchFamily="18" charset="0"/>
                <a:cs typeface="Times New Roman" pitchFamily="18" charset="0"/>
              </a:rPr>
              <a:t>Психология онкүндігінде ұстаздармен "Ұжым ұйымшыл болса, ұтары көп" атты психологиялық тренинг өтті. Мектеп психологы: Хавсемет Роза</a:t>
            </a:r>
            <a:br>
              <a:rPr lang="kk-KZ" sz="4000" dirty="0">
                <a:latin typeface="Times New Roman" pitchFamily="18" charset="0"/>
                <a:cs typeface="Times New Roman" pitchFamily="18" charset="0"/>
              </a:rPr>
            </a:br>
            <a:r>
              <a:rPr lang="kk-KZ" sz="4000" dirty="0">
                <a:latin typeface="Times New Roman" pitchFamily="18" charset="0"/>
                <a:cs typeface="Times New Roman" pitchFamily="18" charset="0"/>
              </a:rPr>
              <a:t>Басшының  ТІЖ орынбасары З.Ш.Мадиярова</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4"/>
              </a:rPr>
              <a:t>https://www.instagram.com/reel/DGpPQQzqeA0/?igsh=bWU1NHp2cGUzMGtq</a:t>
            </a:r>
            <a:endParaRPr lang="ru-RU" sz="4000" dirty="0">
              <a:latin typeface="Times New Roman" pitchFamily="18" charset="0"/>
              <a:cs typeface="Times New Roman" pitchFamily="18" charset="0"/>
            </a:endParaRPr>
          </a:p>
          <a:p>
            <a:r>
              <a:rPr lang="kk-KZ" sz="4000" dirty="0">
                <a:latin typeface="Times New Roman" pitchFamily="18" charset="0"/>
                <a:cs typeface="Times New Roman" pitchFamily="18" charset="0"/>
              </a:rPr>
              <a:t>28.02.2025ж.</a:t>
            </a:r>
            <a:r>
              <a:rPr lang="ru-RU" sz="4000" dirty="0">
                <a:latin typeface="Times New Roman" pitchFamily="18" charset="0"/>
                <a:cs typeface="Times New Roman" pitchFamily="18" charset="0"/>
              </a:rPr>
              <a:t>  </a:t>
            </a:r>
            <a:r>
              <a:rPr lang="kk-KZ" sz="4000" dirty="0">
                <a:latin typeface="Times New Roman" pitchFamily="18" charset="0"/>
                <a:cs typeface="Times New Roman" pitchFamily="18" charset="0"/>
              </a:rPr>
              <a:t> «Шәмшінің әндері» 1-11 сыныптар мұғалімдері. Жауаптылар: Мухамеджарова С.Б. Ақбар А.К. Еркинбек Ш.</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5"/>
              </a:rPr>
              <a:t>https://www.instagram.com/reel/DGz-As6KSBN/?igsh=MTBjdmwxb2ppNTMzMQ</a:t>
            </a:r>
            <a:r>
              <a:rPr lang="kk-KZ" sz="4000" dirty="0">
                <a:latin typeface="Times New Roman" pitchFamily="18" charset="0"/>
                <a:cs typeface="Times New Roman" pitchFamily="18" charset="0"/>
              </a:rPr>
              <a:t>==</a:t>
            </a:r>
            <a:endParaRPr lang="ru-RU" sz="4000" dirty="0">
              <a:latin typeface="Times New Roman" pitchFamily="18" charset="0"/>
              <a:cs typeface="Times New Roman" pitchFamily="18" charset="0"/>
            </a:endParaRPr>
          </a:p>
          <a:p>
            <a:r>
              <a:rPr lang="kk-KZ" sz="4000" dirty="0">
                <a:latin typeface="Times New Roman" pitchFamily="18" charset="0"/>
                <a:cs typeface="Times New Roman" pitchFamily="18" charset="0"/>
              </a:rPr>
              <a:t>05.03.2025</a:t>
            </a:r>
            <a:r>
              <a:rPr lang="ru-RU" sz="4000" dirty="0">
                <a:latin typeface="Times New Roman" pitchFamily="18" charset="0"/>
                <a:cs typeface="Times New Roman" pitchFamily="18" charset="0"/>
              </a:rPr>
              <a:t>   </a:t>
            </a:r>
            <a:r>
              <a:rPr lang="kk-KZ" sz="4000" dirty="0">
                <a:latin typeface="Times New Roman" pitchFamily="18" charset="0"/>
                <a:cs typeface="Times New Roman" pitchFamily="18" charset="0"/>
              </a:rPr>
              <a:t>1 "Ә" сыныбы «Бұрымды қыз» челенджі </a:t>
            </a:r>
            <a:endParaRPr lang="ru-RU" sz="4000" dirty="0">
              <a:latin typeface="Times New Roman" pitchFamily="18" charset="0"/>
              <a:cs typeface="Times New Roman" pitchFamily="18" charset="0"/>
            </a:endParaRPr>
          </a:p>
          <a:p>
            <a:r>
              <a:rPr lang="kk-KZ" sz="4000" dirty="0">
                <a:latin typeface="Times New Roman" pitchFamily="18" charset="0"/>
                <a:cs typeface="Times New Roman" pitchFamily="18" charset="0"/>
              </a:rPr>
              <a:t>Сынып жетекшісі: Ашимова Айгерим Кенесовна</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6"/>
              </a:rPr>
              <a:t>https://www.instagram.com/reel/DG095R6ql8Y/?igsh=cTBtbXNseGo2bXhn</a:t>
            </a:r>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dirty="0">
                <a:latin typeface="Times New Roman" pitchFamily="18" charset="0"/>
                <a:cs typeface="Times New Roman" pitchFamily="18" charset="0"/>
              </a:rPr>
              <a:t>07.03.2025 </a:t>
            </a:r>
            <a:r>
              <a:rPr lang="ru-RU" sz="4000" dirty="0">
                <a:latin typeface="Times New Roman" pitchFamily="18" charset="0"/>
                <a:cs typeface="Times New Roman" pitchFamily="18" charset="0"/>
              </a:rPr>
              <a:t>   </a:t>
            </a:r>
            <a:r>
              <a:rPr lang="kk-KZ" sz="4000" dirty="0">
                <a:latin typeface="Times New Roman" pitchFamily="18" charset="0"/>
                <a:cs typeface="Times New Roman" pitchFamily="18" charset="0"/>
              </a:rPr>
              <a:t>8 Наурыз "Халықаралық әйел қыздар" мерекесіне арналған сынып сағаттары және құттықтаулар өткізілді.</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7"/>
              </a:rPr>
              <a:t>https://www.facebook.com/share/p/1Kj3uF8zPb/</a:t>
            </a:r>
            <a:r>
              <a:rPr lang="kk-KZ" sz="4000" dirty="0">
                <a:latin typeface="Times New Roman" pitchFamily="18" charset="0"/>
                <a:cs typeface="Times New Roman" pitchFamily="18" charset="0"/>
              </a:rPr>
              <a:t> </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8"/>
              </a:rPr>
              <a:t>https://www.instagram.com/reel/DG2-9mUqqD1/?igsh=MWd3dHNidzdnamJhOQ</a:t>
            </a:r>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9"/>
              </a:rPr>
              <a:t>https://www.instagram.com/reel/DG3gZefKHRi/?igsh=MWQxdzVldHUzYWE3dQ</a:t>
            </a:r>
            <a:r>
              <a:rPr lang="kk-KZ" sz="4000" dirty="0">
                <a:latin typeface="Times New Roman" pitchFamily="18" charset="0"/>
                <a:cs typeface="Times New Roman" pitchFamily="18" charset="0"/>
              </a:rPr>
              <a:t>== </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10"/>
              </a:rPr>
              <a:t>https://www.instagram.com/reel/DG4opqSKZit/?igsh=MXRheWtzaTJ1NW5jYg</a:t>
            </a:r>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11"/>
              </a:rPr>
              <a:t>https://www.instagram.com/reel/DG49kYJq3-u/?igsh=MWphdGI0bXNyb2Vweg</a:t>
            </a:r>
            <a:r>
              <a:rPr lang="kk-KZ" sz="4000" dirty="0">
                <a:latin typeface="Times New Roman" pitchFamily="18" charset="0"/>
                <a:cs typeface="Times New Roman" pitchFamily="18" charset="0"/>
              </a:rPr>
              <a:t>== </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12"/>
              </a:rPr>
              <a:t>https://www.instagram.com/reel/DG5MTeWqzUf/?igsh=MW00OXUxd2JmOG9wNQ</a:t>
            </a:r>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13"/>
              </a:rPr>
              <a:t>https://www.instagram.com/reel/DG5MlFQqe0p/?igsh=eDJrYXV5b3RnamZv</a:t>
            </a:r>
            <a:r>
              <a:rPr lang="kk-KZ" sz="4000" dirty="0">
                <a:latin typeface="Times New Roman" pitchFamily="18" charset="0"/>
                <a:cs typeface="Times New Roman" pitchFamily="18" charset="0"/>
              </a:rPr>
              <a:t> </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14"/>
              </a:rPr>
              <a:t>https://www.instagram.com/p/DG5Rn3pKs_U/?igsh=dDRycXk2ZzZyZmFn</a:t>
            </a:r>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15"/>
              </a:rPr>
              <a:t>https://www.facebook.com/share/p/1EHzb2mbWQ/</a:t>
            </a:r>
            <a:r>
              <a:rPr lang="kk-KZ" sz="4000" dirty="0">
                <a:latin typeface="Times New Roman" pitchFamily="18" charset="0"/>
                <a:cs typeface="Times New Roman" pitchFamily="18" charset="0"/>
              </a:rPr>
              <a:t> </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16"/>
              </a:rPr>
              <a:t>https://www.instagram.com/reel/DG5P413qDqk/?igsh=dzJubDlnMjZmZmk4</a:t>
            </a:r>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17"/>
              </a:rPr>
              <a:t>https://www.instagram.com/reel/DG5TS7RqHwk/?igsh=eXF5YXFwanJ6Z3Vo</a:t>
            </a:r>
            <a:r>
              <a:rPr lang="kk-KZ" sz="4000" dirty="0">
                <a:latin typeface="Times New Roman" pitchFamily="18" charset="0"/>
                <a:cs typeface="Times New Roman" pitchFamily="18" charset="0"/>
              </a:rPr>
              <a:t> </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18"/>
              </a:rPr>
              <a:t>https://www.instagram.com/reel/DG5U7IbK-R-/?igsh=dXpneHlwdGtpbzMx</a:t>
            </a:r>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19"/>
              </a:rPr>
              <a:t>https://www.facebook.com/share/v/1ES5eJGKiY/</a:t>
            </a:r>
            <a:r>
              <a:rPr lang="kk-KZ" sz="4000" dirty="0">
                <a:latin typeface="Times New Roman" pitchFamily="18" charset="0"/>
                <a:cs typeface="Times New Roman" pitchFamily="18" charset="0"/>
              </a:rPr>
              <a:t> </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20"/>
              </a:rPr>
              <a:t>https://www.facebook.com/share/v/15qNZtgfSu/</a:t>
            </a:r>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u="sng" dirty="0">
                <a:latin typeface="Times New Roman" pitchFamily="18" charset="0"/>
                <a:cs typeface="Times New Roman" pitchFamily="18" charset="0"/>
                <a:hlinkClick r:id="rId21"/>
              </a:rPr>
              <a:t>https://www.facebook.com/share/v/1A6pvLj1s2/</a:t>
            </a:r>
            <a:r>
              <a:rPr lang="kk-KZ" sz="4000" dirty="0">
                <a:latin typeface="Times New Roman" pitchFamily="18" charset="0"/>
                <a:cs typeface="Times New Roman" pitchFamily="18" charset="0"/>
              </a:rPr>
              <a:t> </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22"/>
              </a:rPr>
              <a:t>https://www.instagram.com/reel/DG5XbPnKlfd/?igsh=YzA0OXY5aTRhY3pm</a:t>
            </a:r>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r>
              <a:rPr lang="kk-KZ" sz="4000" dirty="0">
                <a:latin typeface="Times New Roman" pitchFamily="18" charset="0"/>
                <a:cs typeface="Times New Roman" pitchFamily="18" charset="0"/>
              </a:rPr>
              <a:t>11.03.2025</a:t>
            </a:r>
            <a:r>
              <a:rPr lang="ru-RU" sz="4000" dirty="0">
                <a:latin typeface="Times New Roman" pitchFamily="18" charset="0"/>
                <a:cs typeface="Times New Roman" pitchFamily="18" charset="0"/>
              </a:rPr>
              <a:t>  </a:t>
            </a:r>
            <a:r>
              <a:rPr lang="kk-KZ" sz="4000" dirty="0">
                <a:latin typeface="Times New Roman" pitchFamily="18" charset="0"/>
                <a:cs typeface="Times New Roman" pitchFamily="18" charset="0"/>
              </a:rPr>
              <a:t>Ұлттық мектеп лигасы 7-8 сынып қыздар арасында бес асық жарысынан  жүлделі 1-орын иеленді. </a:t>
            </a:r>
            <a:endParaRPr lang="ru-RU" sz="4000" dirty="0">
              <a:latin typeface="Times New Roman" pitchFamily="18" charset="0"/>
              <a:cs typeface="Times New Roman" pitchFamily="18" charset="0"/>
            </a:endParaRPr>
          </a:p>
          <a:p>
            <a:r>
              <a:rPr lang="kk-KZ" sz="4000" dirty="0">
                <a:latin typeface="Times New Roman" pitchFamily="18" charset="0"/>
                <a:cs typeface="Times New Roman" pitchFamily="18" charset="0"/>
              </a:rPr>
              <a:t>Жетекшісі: Балкибаев Т.Б.</a:t>
            </a:r>
            <a:r>
              <a:rPr lang="ru-RU" sz="4000" dirty="0">
                <a:latin typeface="Times New Roman" pitchFamily="18" charset="0"/>
                <a:cs typeface="Times New Roman" pitchFamily="18" charset="0"/>
              </a:rPr>
              <a:t>   </a:t>
            </a:r>
            <a:r>
              <a:rPr lang="kk-KZ" sz="4000" u="sng" dirty="0">
                <a:latin typeface="Times New Roman" pitchFamily="18" charset="0"/>
                <a:cs typeface="Times New Roman" pitchFamily="18" charset="0"/>
                <a:hlinkClick r:id="rId23"/>
              </a:rPr>
              <a:t>https://www.instagram.com/p/DHFfMPGqwuI/?igsh=MWxqajl4bjB2OXo1bg</a:t>
            </a:r>
            <a:r>
              <a:rPr lang="kk-KZ" sz="4000" dirty="0">
                <a:latin typeface="Times New Roman" pitchFamily="18" charset="0"/>
                <a:cs typeface="Times New Roman" pitchFamily="18" charset="0"/>
              </a:rPr>
              <a:t>==    </a:t>
            </a:r>
            <a:endParaRPr lang="ru-RU" sz="4000" dirty="0">
              <a:latin typeface="Times New Roman" pitchFamily="18" charset="0"/>
              <a:cs typeface="Times New Roman" pitchFamily="18" charset="0"/>
            </a:endParaRPr>
          </a:p>
          <a:p>
            <a:endParaRPr lang="ru-RU" dirty="0"/>
          </a:p>
        </p:txBody>
      </p:sp>
      <p:pic>
        <p:nvPicPr>
          <p:cNvPr id="4" name="Picture 3" descr="C:\Users\School 9\Desktop\WhatsApp Image 2024-09-10 at 22.28.21.jpeg"/>
          <p:cNvPicPr>
            <a:picLocks noChangeAspect="1" noChangeArrowheads="1"/>
          </p:cNvPicPr>
          <p:nvPr/>
        </p:nvPicPr>
        <p:blipFill>
          <a:blip r:embed="rId24" cstate="print"/>
          <a:srcRect/>
          <a:stretch>
            <a:fillRect/>
          </a:stretch>
        </p:blipFill>
        <p:spPr bwMode="auto">
          <a:xfrm>
            <a:off x="1" y="1"/>
            <a:ext cx="1581898" cy="1402080"/>
          </a:xfrm>
          <a:prstGeom prst="ellipse">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1680753" y="278675"/>
          <a:ext cx="9753600" cy="1859280"/>
        </p:xfrm>
        <a:graphic>
          <a:graphicData uri="http://schemas.openxmlformats.org/drawingml/2006/table">
            <a:tbl>
              <a:tblPr/>
              <a:tblGrid>
                <a:gridCol w="2716446">
                  <a:extLst>
                    <a:ext uri="{9D8B030D-6E8A-4147-A177-3AD203B41FA5}">
                      <a16:colId xmlns:a16="http://schemas.microsoft.com/office/drawing/2014/main" val="20000"/>
                    </a:ext>
                  </a:extLst>
                </a:gridCol>
                <a:gridCol w="1605133">
                  <a:extLst>
                    <a:ext uri="{9D8B030D-6E8A-4147-A177-3AD203B41FA5}">
                      <a16:colId xmlns:a16="http://schemas.microsoft.com/office/drawing/2014/main" val="20001"/>
                    </a:ext>
                  </a:extLst>
                </a:gridCol>
                <a:gridCol w="2592773">
                  <a:extLst>
                    <a:ext uri="{9D8B030D-6E8A-4147-A177-3AD203B41FA5}">
                      <a16:colId xmlns:a16="http://schemas.microsoft.com/office/drawing/2014/main" val="20002"/>
                    </a:ext>
                  </a:extLst>
                </a:gridCol>
                <a:gridCol w="2839248">
                  <a:extLst>
                    <a:ext uri="{9D8B030D-6E8A-4147-A177-3AD203B41FA5}">
                      <a16:colId xmlns:a16="http://schemas.microsoft.com/office/drawing/2014/main" val="20003"/>
                    </a:ext>
                  </a:extLst>
                </a:gridCol>
              </a:tblGrid>
              <a:tr h="173648">
                <a:tc>
                  <a:txBody>
                    <a:bodyPr/>
                    <a:lstStyle/>
                    <a:p>
                      <a:pPr algn="ctr">
                        <a:spcAft>
                          <a:spcPts val="0"/>
                        </a:spcAft>
                      </a:pPr>
                      <a:r>
                        <a:rPr lang="kk-KZ" sz="1400" b="1" dirty="0">
                          <a:latin typeface="Times New Roman"/>
                          <a:ea typeface="Times New Roman"/>
                        </a:rPr>
                        <a:t>Жиналыс түрі</a:t>
                      </a:r>
                      <a:endParaRPr lang="ru-RU"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400" b="1">
                          <a:latin typeface="Times New Roman"/>
                          <a:ea typeface="Times New Roman"/>
                        </a:rPr>
                        <a:t>Уақыты</a:t>
                      </a:r>
                      <a:endParaRPr lang="ru-RU"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400" b="1">
                          <a:latin typeface="Times New Roman"/>
                          <a:ea typeface="Times New Roman"/>
                        </a:rPr>
                        <a:t>Көрілген мәселе</a:t>
                      </a:r>
                      <a:endParaRPr lang="ru-RU"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kk-KZ" sz="1400" b="1">
                          <a:latin typeface="Times New Roman"/>
                          <a:ea typeface="Times New Roman"/>
                        </a:rPr>
                        <a:t>Ссылка</a:t>
                      </a:r>
                      <a:endParaRPr lang="ru-RU" sz="12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602900">
                <a:tc>
                  <a:txBody>
                    <a:bodyPr/>
                    <a:lstStyle/>
                    <a:p>
                      <a:pPr>
                        <a:spcAft>
                          <a:spcPts val="0"/>
                        </a:spcAft>
                      </a:pPr>
                      <a:r>
                        <a:rPr lang="kk-KZ" sz="1400" dirty="0">
                          <a:latin typeface="Times New Roman"/>
                          <a:ea typeface="Times New Roman"/>
                        </a:rPr>
                        <a:t>Ата-аналар жиналысы</a:t>
                      </a:r>
                      <a:endParaRPr lang="ru-RU"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spcAft>
                          <a:spcPts val="0"/>
                        </a:spcAft>
                      </a:pPr>
                      <a:r>
                        <a:rPr lang="kk-KZ" sz="1200" dirty="0">
                          <a:latin typeface="Times New Roman"/>
                          <a:ea typeface="Times New Roman"/>
                        </a:rPr>
                        <a:t>03.04.2025 -04.04.2025</a:t>
                      </a:r>
                      <a:endParaRPr lang="ru-RU" sz="1200" dirty="0">
                        <a:latin typeface="Times New Roman"/>
                        <a:ea typeface="Times New Roman"/>
                      </a:endParaRPr>
                    </a:p>
                    <a:p>
                      <a:pPr marL="228600">
                        <a:spcAft>
                          <a:spcPts val="0"/>
                        </a:spcAft>
                      </a:pPr>
                      <a:r>
                        <a:rPr lang="kk-KZ" sz="1200" dirty="0">
                          <a:latin typeface="Times New Roman"/>
                          <a:ea typeface="Times New Roman"/>
                        </a:rPr>
                        <a:t> </a:t>
                      </a:r>
                      <a:endParaRPr lang="ru-RU"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spcAft>
                          <a:spcPts val="0"/>
                        </a:spcAft>
                        <a:buFont typeface="+mj-lt"/>
                        <a:buAutoNum type="arabicPeriod"/>
                      </a:pPr>
                      <a:r>
                        <a:rPr lang="kk-KZ" sz="1200" dirty="0">
                          <a:latin typeface="Times New Roman"/>
                          <a:ea typeface="Times New Roman"/>
                        </a:rPr>
                        <a:t>ІІІ тоқсан қорытындысы</a:t>
                      </a:r>
                      <a:endParaRPr lang="ru-RU" sz="1200" dirty="0">
                        <a:latin typeface="Times New Roman"/>
                        <a:ea typeface="Times New Roman"/>
                      </a:endParaRPr>
                    </a:p>
                    <a:p>
                      <a:pPr marL="342900" lvl="0" indent="-342900">
                        <a:spcAft>
                          <a:spcPts val="0"/>
                        </a:spcAft>
                        <a:buFont typeface="+mj-lt"/>
                        <a:buAutoNum type="arabicPeriod"/>
                      </a:pPr>
                      <a:r>
                        <a:rPr lang="kk-KZ" sz="1200" dirty="0">
                          <a:latin typeface="Times New Roman"/>
                          <a:ea typeface="Times New Roman"/>
                        </a:rPr>
                        <a:t>Бір тұтас тәрбие бағдарламасы және Даналық мектебі аясында Сапалы білім беру құндылықтары.</a:t>
                      </a:r>
                      <a:endParaRPr lang="ru-RU" sz="1200" dirty="0">
                        <a:latin typeface="Times New Roman"/>
                        <a:ea typeface="Times New Roman"/>
                      </a:endParaRPr>
                    </a:p>
                    <a:p>
                      <a:pPr marL="342900" lvl="0" indent="-342900">
                        <a:spcAft>
                          <a:spcPts val="0"/>
                        </a:spcAft>
                        <a:buFont typeface="+mj-lt"/>
                        <a:buAutoNum type="arabicPeriod"/>
                      </a:pPr>
                      <a:r>
                        <a:rPr lang="kk-KZ" sz="1200" dirty="0">
                          <a:latin typeface="Times New Roman"/>
                          <a:ea typeface="Times New Roman"/>
                        </a:rPr>
                        <a:t>«Қауіпсіз мектеп» </a:t>
                      </a:r>
                      <a:endParaRPr lang="ru-RU" sz="1200" dirty="0">
                        <a:latin typeface="Times New Roman"/>
                        <a:ea typeface="Times New Roman"/>
                      </a:endParaRPr>
                    </a:p>
                    <a:p>
                      <a:pPr marL="342900" lvl="0" indent="-342900">
                        <a:spcAft>
                          <a:spcPts val="0"/>
                        </a:spcAft>
                        <a:buFont typeface="+mj-lt"/>
                        <a:buAutoNum type="arabicPeriod"/>
                      </a:pPr>
                      <a:r>
                        <a:rPr lang="kk-KZ" sz="1200" dirty="0">
                          <a:latin typeface="Times New Roman"/>
                          <a:ea typeface="Times New Roman"/>
                        </a:rPr>
                        <a:t>Ақпараттық хабарландыру:</a:t>
                      </a:r>
                      <a:endParaRPr lang="ru-RU" sz="1200" dirty="0">
                        <a:latin typeface="Times New Roman"/>
                        <a:ea typeface="Times New Roman"/>
                      </a:endParaRPr>
                    </a:p>
                    <a:p>
                      <a:pPr marL="342900" lvl="0" indent="-342900">
                        <a:spcAft>
                          <a:spcPts val="0"/>
                        </a:spcAft>
                        <a:buFont typeface="+mj-lt"/>
                        <a:buAutoNum type="arabicPeriod"/>
                      </a:pPr>
                      <a:r>
                        <a:rPr lang="kk-KZ" sz="1200" dirty="0">
                          <a:latin typeface="Times New Roman"/>
                          <a:ea typeface="Times New Roman"/>
                        </a:rPr>
                        <a:t>Мемілекеттік емтихан</a:t>
                      </a:r>
                      <a:endParaRPr lang="ru-RU" sz="1200" dirty="0">
                        <a:latin typeface="Times New Roman"/>
                        <a:ea typeface="Times New Roman"/>
                      </a:endParaRPr>
                    </a:p>
                    <a:p>
                      <a:pPr marL="342900" lvl="0" indent="-342900">
                        <a:spcAft>
                          <a:spcPts val="0"/>
                        </a:spcAft>
                        <a:buFont typeface="+mj-lt"/>
                        <a:buAutoNum type="arabicPeriod"/>
                      </a:pPr>
                      <a:r>
                        <a:rPr lang="kk-KZ" sz="1200" dirty="0">
                          <a:latin typeface="Times New Roman"/>
                          <a:ea typeface="Times New Roman"/>
                        </a:rPr>
                        <a:t>Әр түрлі мәселе </a:t>
                      </a:r>
                      <a:endParaRPr lang="ru-RU"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spcAft>
                          <a:spcPts val="0"/>
                        </a:spcAft>
                      </a:pPr>
                      <a:r>
                        <a:rPr lang="kk-KZ" sz="1200" u="sng" dirty="0">
                          <a:solidFill>
                            <a:srgbClr val="0000FF"/>
                          </a:solidFill>
                          <a:latin typeface="Times New Roman"/>
                          <a:ea typeface="Times New Roman"/>
                          <a:hlinkClick r:id="rId2"/>
                        </a:rPr>
                        <a:t>https://www.instagram.com/p/DH_ZMFhqcRS/?igsh=bXZ3YXNqZnNhbTk2</a:t>
                      </a:r>
                      <a:r>
                        <a:rPr lang="kk-KZ" sz="1200" dirty="0">
                          <a:latin typeface="Times New Roman"/>
                          <a:ea typeface="Times New Roman"/>
                        </a:rPr>
                        <a:t> </a:t>
                      </a:r>
                      <a:endParaRPr lang="ru-RU" sz="1200" dirty="0">
                        <a:latin typeface="Times New Roman"/>
                        <a:ea typeface="Times New Roman"/>
                      </a:endParaRPr>
                    </a:p>
                    <a:p>
                      <a:pPr marL="228600">
                        <a:spcAft>
                          <a:spcPts val="0"/>
                        </a:spcAft>
                      </a:pPr>
                      <a:r>
                        <a:rPr lang="kk-KZ" sz="1200" u="sng" dirty="0">
                          <a:solidFill>
                            <a:srgbClr val="0000FF"/>
                          </a:solidFill>
                          <a:latin typeface="Times New Roman"/>
                          <a:ea typeface="Times New Roman"/>
                          <a:hlinkClick r:id="rId3"/>
                        </a:rPr>
                        <a:t>https://www.instagram.com/p/DH_WiR6q1DB/?igsh=ZzV2MXQ3cHZyN3R5</a:t>
                      </a:r>
                      <a:r>
                        <a:rPr lang="kk-KZ" sz="1200" dirty="0">
                          <a:latin typeface="Times New Roman"/>
                          <a:ea typeface="Times New Roman"/>
                        </a:rPr>
                        <a:t> </a:t>
                      </a:r>
                      <a:endParaRPr lang="ru-RU" sz="1200" dirty="0">
                        <a:latin typeface="Times New Roman"/>
                        <a:ea typeface="Times New Roman"/>
                      </a:endParaRPr>
                    </a:p>
                    <a:p>
                      <a:pPr marL="228600">
                        <a:spcAft>
                          <a:spcPts val="0"/>
                        </a:spcAft>
                      </a:pPr>
                      <a:r>
                        <a:rPr lang="kk-KZ" sz="1200" u="sng" dirty="0">
                          <a:solidFill>
                            <a:srgbClr val="0000FF"/>
                          </a:solidFill>
                          <a:latin typeface="Times New Roman"/>
                          <a:ea typeface="Times New Roman"/>
                          <a:hlinkClick r:id="rId4"/>
                        </a:rPr>
                        <a:t>https://www.instagram.com/p/DIF7uSYvQQO/?igsh=MWlwODdtb2I5ZmFlbw</a:t>
                      </a:r>
                      <a:r>
                        <a:rPr lang="kk-KZ" sz="1200" dirty="0">
                          <a:latin typeface="Times New Roman"/>
                          <a:ea typeface="Times New Roman"/>
                        </a:rPr>
                        <a:t>== </a:t>
                      </a:r>
                      <a:endParaRPr lang="ru-RU" sz="1200" dirty="0">
                        <a:latin typeface="Times New Roman"/>
                        <a:ea typeface="Times New Roman"/>
                      </a:endParaRPr>
                    </a:p>
                    <a:p>
                      <a:pPr marL="228600">
                        <a:spcAft>
                          <a:spcPts val="0"/>
                        </a:spcAft>
                      </a:pPr>
                      <a:r>
                        <a:rPr lang="kk-KZ" sz="1200" u="sng" dirty="0">
                          <a:solidFill>
                            <a:srgbClr val="0000FF"/>
                          </a:solidFill>
                          <a:latin typeface="Times New Roman"/>
                          <a:ea typeface="Times New Roman"/>
                          <a:hlinkClick r:id="rId5"/>
                        </a:rPr>
                        <a:t>https://www.instagram.com/p/DIDi2fxvP2_/?igsh=MWgyc2dyZGl5NjNqZQ</a:t>
                      </a:r>
                      <a:r>
                        <a:rPr lang="kk-KZ" sz="1200" dirty="0">
                          <a:latin typeface="Times New Roman"/>
                          <a:ea typeface="Times New Roman"/>
                        </a:rPr>
                        <a:t>==</a:t>
                      </a:r>
                      <a:endParaRPr lang="ru-RU" sz="12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0" name="Прямоугольник 9"/>
          <p:cNvSpPr/>
          <p:nvPr/>
        </p:nvSpPr>
        <p:spPr>
          <a:xfrm>
            <a:off x="827314" y="2194561"/>
            <a:ext cx="11103429" cy="4493538"/>
          </a:xfrm>
          <a:prstGeom prst="rect">
            <a:avLst/>
          </a:prstGeom>
        </p:spPr>
        <p:txBody>
          <a:bodyPr wrap="square">
            <a:spAutoFit/>
          </a:bodyPr>
          <a:lstStyle/>
          <a:p>
            <a:r>
              <a:rPr lang="kk-KZ" sz="1400" dirty="0">
                <a:latin typeface="Times New Roman" pitchFamily="18" charset="0"/>
                <a:cs typeface="Times New Roman" pitchFamily="18" charset="0"/>
              </a:rPr>
              <a:t>14.03.2025 жылы Ұлттық мектеп лигасы 5-6 сынып қыздар арасында бес асық жарысынан жүлделі 2-орын иеленді.</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Жетекшісі: Балкибаев Т.Б </a:t>
            </a:r>
            <a:r>
              <a:rPr lang="kk-KZ" sz="1400" u="sng" dirty="0">
                <a:latin typeface="Times New Roman" pitchFamily="18" charset="0"/>
                <a:cs typeface="Times New Roman" pitchFamily="18" charset="0"/>
                <a:hlinkClick r:id="rId6"/>
              </a:rPr>
              <a:t>http://www.instagram.com/p/DHMFUHKqSeL/?igsh=aDByeTJ1ZjNhMG9i</a:t>
            </a:r>
            <a:endParaRPr lang="kk-KZ"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14.03.2025 жылы "Наурызнама" тұжырымдамасы аясында "Жаңашыр жүрек" науқаны бойынша 14 наурыз инклюзия тақырыбына арналады.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Психолого-педагогикалық қолдау Мадиярова З.Ш. </a:t>
            </a:r>
            <a:r>
              <a:rPr lang="kk-KZ" sz="1400" u="sng" dirty="0">
                <a:latin typeface="Times New Roman" pitchFamily="18" charset="0"/>
                <a:cs typeface="Times New Roman" pitchFamily="18" charset="0"/>
                <a:hlinkClick r:id="rId7"/>
              </a:rPr>
              <a:t>http://www.instagram.com/reel/DHMCJMmpl15/?igsh=MXUxNWN6djE2Y3BvZg==</a:t>
            </a:r>
            <a:endParaRPr lang="kk-KZ" sz="1400" dirty="0">
              <a:latin typeface="Times New Roman" pitchFamily="18" charset="0"/>
              <a:cs typeface="Times New Roman" pitchFamily="18" charset="0"/>
            </a:endParaRPr>
          </a:p>
          <a:p>
            <a:endParaRPr lang="kk-KZ" sz="800" dirty="0">
              <a:latin typeface="Times New Roman" pitchFamily="18" charset="0"/>
              <a:cs typeface="Times New Roman" pitchFamily="18" charset="0"/>
            </a:endParaRPr>
          </a:p>
          <a:p>
            <a:r>
              <a:rPr lang="kk-KZ" sz="1400" dirty="0">
                <a:latin typeface="Times New Roman" pitchFamily="18" charset="0"/>
                <a:cs typeface="Times New Roman" pitchFamily="18" charset="0"/>
              </a:rPr>
              <a:t>15.03.2025 жылы </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Ұлттық мектеп лигасы 5-6 сынып қыздар арасында бес асық жарысынан жүлделі 2-орын иеленді.</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Жетекшісі: Балкибаев Т.Б </a:t>
            </a:r>
            <a:r>
              <a:rPr lang="kk-KZ" sz="1400" u="sng" dirty="0">
                <a:latin typeface="Times New Roman" pitchFamily="18" charset="0"/>
                <a:cs typeface="Times New Roman" pitchFamily="18" charset="0"/>
                <a:hlinkClick r:id="rId8"/>
              </a:rPr>
              <a:t>http://www.instagram.com/p/DHNjE8BKyqN/?igsh=MWFrcXphNXVndmpzMQ==</a:t>
            </a:r>
            <a:endParaRPr lang="kk-KZ" sz="1400" u="sng" dirty="0">
              <a:latin typeface="Times New Roman" pitchFamily="18" charset="0"/>
              <a:cs typeface="Times New Roman" pitchFamily="18" charset="0"/>
            </a:endParaRPr>
          </a:p>
          <a:p>
            <a:endParaRPr lang="kk-KZ" sz="14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15.03.2025 жылы "Наурызнама" тұжырымдамасы аясында</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мектебіміздің еріктілер мүшелері және аға тәлімгер С.Нигметовамен бірге" Малика" мүмкіндігі шектеулі қоғамдық орталығына барып келді."Жанашыр жүрек" қайырымдылық науқаны аясында " Жүрек жылуы" және спорттық қимылдар өткізді.</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Аға тәлімгер: Нигметова С.А. Басшының ТІЖ орынбасары З.Мадиярова </a:t>
            </a:r>
            <a:r>
              <a:rPr lang="kk-KZ" sz="1400" u="sng" dirty="0">
                <a:latin typeface="Times New Roman" pitchFamily="18" charset="0"/>
                <a:cs typeface="Times New Roman" pitchFamily="18" charset="0"/>
                <a:hlinkClick r:id="rId9"/>
              </a:rPr>
              <a:t>http://www.instagram.com/reel/DHNijezKyJg/?igsh=MWpib3ViNTVycHFkbA==</a:t>
            </a:r>
            <a:r>
              <a:rPr lang="kk-KZ" sz="1400" u="sng" dirty="0">
                <a:latin typeface="Times New Roman" pitchFamily="18" charset="0"/>
                <a:cs typeface="Times New Roman" pitchFamily="18" charset="0"/>
              </a:rPr>
              <a:t> </a:t>
            </a:r>
          </a:p>
          <a:p>
            <a:endParaRPr lang="kk-KZ" sz="8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15.03.2025 жылы Рамазан айының қарсаңында Наурызнама тұжырымдамасының "Жаңашыр жүрек" науқаны бойынша "Қамқорлық жаса" ұранымен "ЛЮКС" дүкені мектебіміздің көпбалалы отбасыларға 30000 тг сертификат табыстады. қайырымдылық жасаған Люкс дүкенінің ұжымына алғыс айтамыз.  </a:t>
            </a:r>
            <a:r>
              <a:rPr lang="kk-KZ" sz="1400" u="sng" dirty="0">
                <a:latin typeface="Times New Roman" pitchFamily="18" charset="0"/>
                <a:cs typeface="Times New Roman" pitchFamily="18" charset="0"/>
                <a:hlinkClick r:id="rId10"/>
              </a:rPr>
              <a:t>http://www.instagram.com/p/DHNOzxRKCRw/?igsh=cDF6ZXltdmxkM2hs</a:t>
            </a:r>
            <a:r>
              <a:rPr lang="kk-KZ" sz="1400" u="sng" dirty="0">
                <a:latin typeface="Times New Roman" pitchFamily="18" charset="0"/>
                <a:cs typeface="Times New Roman" pitchFamily="18" charset="0"/>
              </a:rPr>
              <a:t>  </a:t>
            </a:r>
          </a:p>
          <a:p>
            <a:r>
              <a:rPr lang="kk-KZ" sz="1400" dirty="0">
                <a:latin typeface="Times New Roman" pitchFamily="18" charset="0"/>
                <a:cs typeface="Times New Roman" pitchFamily="18" charset="0"/>
              </a:rPr>
              <a:t>Ұлттық мектеп лигасы 5-6 сынып қыздар арасында бес асық жарысынан жүлделі 2-орын иеленді.</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Жетекшісі: Балкибаев Т.Б </a:t>
            </a:r>
            <a:r>
              <a:rPr lang="kk-KZ" sz="1400" u="sng" dirty="0">
                <a:latin typeface="Times New Roman" pitchFamily="18" charset="0"/>
                <a:cs typeface="Times New Roman" pitchFamily="18" charset="0"/>
                <a:hlinkClick r:id="rId6"/>
              </a:rPr>
              <a:t>http://www.instagram.com/p/DHMFUHKqSeL/?igsh=aDByeTJ1ZjNhMG9i</a:t>
            </a:r>
            <a:r>
              <a:rPr lang="kk-KZ" sz="1400" u="sng"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endParaRPr lang="ru-RU" dirty="0"/>
          </a:p>
        </p:txBody>
      </p:sp>
      <p:pic>
        <p:nvPicPr>
          <p:cNvPr id="12" name="Picture 3" descr="C:\Users\School 9\Desktop\WhatsApp Image 2024-09-10 at 22.28.21.jpeg"/>
          <p:cNvPicPr>
            <a:picLocks noChangeAspect="1" noChangeArrowheads="1"/>
          </p:cNvPicPr>
          <p:nvPr/>
        </p:nvPicPr>
        <p:blipFill>
          <a:blip r:embed="rId11" cstate="print"/>
          <a:srcRect/>
          <a:stretch>
            <a:fillRect/>
          </a:stretch>
        </p:blipFill>
        <p:spPr bwMode="auto">
          <a:xfrm>
            <a:off x="1" y="0"/>
            <a:ext cx="1454168" cy="1288869"/>
          </a:xfrm>
          <a:prstGeom prst="ellipse">
            <a:avLst/>
          </a:prstGeom>
          <a:noFill/>
        </p:spPr>
      </p:pic>
    </p:spTree>
    <p:extLst>
      <p:ext uri="{BB962C8B-B14F-4D97-AF65-F5344CB8AC3E}">
        <p14:creationId xmlns:p14="http://schemas.microsoft.com/office/powerpoint/2010/main" val="568592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01783" y="218779"/>
            <a:ext cx="10676708" cy="6494085"/>
          </a:xfrm>
          <a:prstGeom prst="rect">
            <a:avLst/>
          </a:prstGeom>
        </p:spPr>
        <p:txBody>
          <a:bodyPr wrap="square">
            <a:spAutoFit/>
          </a:bodyPr>
          <a:lstStyle/>
          <a:p>
            <a:r>
              <a:rPr lang="kk-KZ" sz="1400" dirty="0">
                <a:latin typeface="Times New Roman" pitchFamily="18" charset="0"/>
                <a:cs typeface="Times New Roman" pitchFamily="18" charset="0"/>
              </a:rPr>
              <a:t>18.03.2025 жылы.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"Нурызнама" тұжырымдамасы аясында 9 “Б” сынып оқушылары “19 Наурыз - Жаңару күні" челлендж өткізді.</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Мақсаты: Жаңару күні, бұл күн жаңа көшеттер, жаңа идеялар мемлекет дамуындағы жаңа кезең. Осы "Жаңару" күні барша оқушыларды ортақ мақсаттарға жету жолында бірігуге және ынтымақта болуға тәрбиелеу. </a:t>
            </a:r>
            <a:r>
              <a:rPr lang="kk-KZ" sz="1400" u="sng" dirty="0">
                <a:latin typeface="Times New Roman" pitchFamily="18" charset="0"/>
                <a:cs typeface="Times New Roman" pitchFamily="18" charset="0"/>
                <a:hlinkClick r:id="rId2"/>
              </a:rPr>
              <a:t>http://www.instagram.com/reel/DHWmfehqJ8O/?igsh=MXU0eW5sa3FibXk0ag==</a:t>
            </a:r>
            <a:endParaRPr lang="kk-KZ" sz="1400" u="sng" dirty="0">
              <a:latin typeface="Times New Roman" pitchFamily="18" charset="0"/>
              <a:cs typeface="Times New Roman" pitchFamily="18" charset="0"/>
            </a:endParaRPr>
          </a:p>
          <a:p>
            <a:endParaRPr lang="kk-KZ" sz="8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18.03.2025 жылы "Наурызнама" аясында "Таза Қазақстан" челенджін жалғастыруда. Тазалық өзімізден басталады.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Басшының ӘШЖ орынбасары А.Д.Садыкова </a:t>
            </a:r>
            <a:r>
              <a:rPr lang="kk-KZ" sz="1400" u="sng" dirty="0">
                <a:latin typeface="Times New Roman" pitchFamily="18" charset="0"/>
                <a:cs typeface="Times New Roman" pitchFamily="18" charset="0"/>
                <a:hlinkClick r:id="rId3"/>
              </a:rPr>
              <a:t> http://www.instagram.com/reel/DHX2q5DqwW8/?igsh=ZDM0d2M2ejh6ZGl5</a:t>
            </a:r>
            <a:endParaRPr lang="kk-KZ" sz="1400" u="sng" dirty="0">
              <a:latin typeface="Times New Roman" pitchFamily="18" charset="0"/>
              <a:cs typeface="Times New Roman" pitchFamily="18" charset="0"/>
            </a:endParaRPr>
          </a:p>
          <a:p>
            <a:endParaRPr lang="kk-KZ" sz="14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19.03.2025 жылы.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"Нурызнама" тұжырымдамасы аясында 7 “А” сынып оқушылары “Қош келдің Әз - Наурыз" мектепшілік мерекелік іс - шараға белсене қатысты.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Мақсаты: Жаңару күні, бұл күн жаңа көшеттер, жаңа идеялар мемлекет дамуындағы жаңа кезең. Осы "Жаңару" күні барша оқушыларды ортақ мақсаттарға жету жолында бірігуге және ынтымақта болуға тәрбиелеу.</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Сынып жетекшісі: Жусипова Г.Ж </a:t>
            </a:r>
            <a:r>
              <a:rPr lang="kk-KZ" sz="1400" u="sng" dirty="0">
                <a:latin typeface="Times New Roman" pitchFamily="18" charset="0"/>
                <a:cs typeface="Times New Roman" pitchFamily="18" charset="0"/>
                <a:hlinkClick r:id="rId4"/>
              </a:rPr>
              <a:t>http://www.instagram.com/p/DHZHBu-Kaaq/?igsh=MXg2YXZhaXJnejRyeg==</a:t>
            </a:r>
            <a:endParaRPr lang="kk-KZ" sz="1400" u="sng" dirty="0">
              <a:latin typeface="Times New Roman" pitchFamily="18" charset="0"/>
              <a:cs typeface="Times New Roman" pitchFamily="18" charset="0"/>
            </a:endParaRPr>
          </a:p>
          <a:p>
            <a:endParaRPr lang="kk-KZ" sz="8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19.03.2025 ж Ұлы Жеңіске 80 жылдығы аясында және Бауыржан Момышұлының 115 жылдығы онымен қатар Азаматтық қорғаныс айлығы аясында,биыл"Азаматтық қорғаныс -халық қауіпсіздігінің кепілі" ұранымен.Қаныш Сәтпаев атындағы №9 жалпы орта білім беру мекемесінде "Дүниежүзілік азаматтық қорғаныс күніне"арналған, "Азаматтық қорғаныс саласындағы үздік білім беру насына" байқауын өткіздік. Байқау ойындарға №9 мектептің 8 сынып оқушылары "Жас құтқарушылар" тобының қатысуымен өткізілді.</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Жетекшісі:АӘжТД пәнінің мұғалімі Е.Алипов</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Дене шынықтыру мұғалімдері: А. Каирова</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Б. Ыврай </a:t>
            </a:r>
            <a:r>
              <a:rPr lang="kk-KZ" sz="1400" u="sng" dirty="0">
                <a:latin typeface="Times New Roman" pitchFamily="18" charset="0"/>
                <a:cs typeface="Times New Roman" pitchFamily="18" charset="0"/>
                <a:hlinkClick r:id="rId5"/>
              </a:rPr>
              <a:t>http://www.instagram.com/reel/DHZ44cdq-DI/?igsh=MXdjeWhsc3B0YjZnaA==</a:t>
            </a:r>
            <a:endParaRPr lang="kk-KZ" sz="1400" u="sng" dirty="0">
              <a:latin typeface="Times New Roman" pitchFamily="18" charset="0"/>
              <a:cs typeface="Times New Roman" pitchFamily="18" charset="0"/>
            </a:endParaRPr>
          </a:p>
          <a:p>
            <a:endParaRPr lang="kk-KZ" sz="8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20.03.2025 жылы.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"Нурызнама" тұжырымдамасы аясында Біртұтас тәрбие бағдарламасың орындау мақсатында "Күй күмбірі" атты республикалық челенджі аясында "Ерке сылқым" күйін орындауында.  Жетекшісі Мутан Айболат </a:t>
            </a:r>
            <a:r>
              <a:rPr lang="kk-KZ" sz="1400" u="sng" dirty="0">
                <a:latin typeface="Times New Roman" pitchFamily="18" charset="0"/>
                <a:cs typeface="Times New Roman" pitchFamily="18" charset="0"/>
                <a:hlinkClick r:id="rId6"/>
              </a:rPr>
              <a:t>http://www.instagram.com/reel/DHaZvboK-Np/?igsh=MXRzazNkbHR5cXp3dQ==</a:t>
            </a:r>
            <a:r>
              <a:rPr lang="kk-KZ" sz="1400" u="sng" dirty="0">
                <a:latin typeface="Times New Roman" pitchFamily="18" charset="0"/>
                <a:cs typeface="Times New Roman" pitchFamily="18" charset="0"/>
              </a:rPr>
              <a:t>  </a:t>
            </a:r>
          </a:p>
          <a:p>
            <a:r>
              <a:rPr lang="kk-KZ" sz="1400" dirty="0">
                <a:latin typeface="Times New Roman" pitchFamily="18" charset="0"/>
                <a:cs typeface="Times New Roman" pitchFamily="18" charset="0"/>
              </a:rPr>
              <a:t>22.03.2025 жылы  5 "А" сынып  “Қош келдің, Әз - Наурыз" Ата-ана қауымынан мерекелік құттықтау</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Сынып жетекшісі:  Кожамжарова А.Б </a:t>
            </a:r>
            <a:r>
              <a:rPr lang="kk-KZ" sz="1400" u="sng" dirty="0">
                <a:latin typeface="Times New Roman" pitchFamily="18" charset="0"/>
                <a:cs typeface="Times New Roman" pitchFamily="18" charset="0"/>
                <a:hlinkClick r:id="rId7"/>
              </a:rPr>
              <a:t>http://www.instagram.com/reel/DHlyjQJBFt8/?igsh=cmw5YmFtcnU1eTE5</a:t>
            </a:r>
            <a:endParaRPr lang="kk-KZ" sz="1400" u="sng"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3" name="Picture 3" descr="C:\Users\School 9\Desktop\WhatsApp Image 2024-09-10 at 22.28.21.jpeg"/>
          <p:cNvPicPr>
            <a:picLocks noChangeAspect="1" noChangeArrowheads="1"/>
          </p:cNvPicPr>
          <p:nvPr/>
        </p:nvPicPr>
        <p:blipFill>
          <a:blip r:embed="rId8" cstate="print"/>
          <a:srcRect/>
          <a:stretch>
            <a:fillRect/>
          </a:stretch>
        </p:blipFill>
        <p:spPr bwMode="auto">
          <a:xfrm>
            <a:off x="0" y="1"/>
            <a:ext cx="1297577" cy="1150078"/>
          </a:xfrm>
          <a:prstGeom prst="ellipse">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27610" y="164014"/>
            <a:ext cx="10894423" cy="7171194"/>
          </a:xfrm>
          <a:prstGeom prst="rect">
            <a:avLst/>
          </a:prstGeom>
        </p:spPr>
        <p:txBody>
          <a:bodyPr wrap="square">
            <a:spAutoFit/>
          </a:bodyPr>
          <a:lstStyle/>
          <a:p>
            <a:r>
              <a:rPr lang="kk-KZ" sz="1400" dirty="0">
                <a:latin typeface="Times New Roman" pitchFamily="18" charset="0"/>
                <a:cs typeface="Times New Roman" pitchFamily="18" charset="0"/>
              </a:rPr>
              <a:t>29.03.2025 ж.Игі істер күніне орай мектеп Парламент оқушылары «Жас еріктілер» акциясына қатысып волонтерлік жұмыс көрсетті.  Аға тәлімгер: Нигметова С.А </a:t>
            </a:r>
            <a:r>
              <a:rPr lang="kk-KZ" sz="1400" u="sng" dirty="0">
                <a:latin typeface="Times New Roman" pitchFamily="18" charset="0"/>
                <a:cs typeface="Times New Roman" pitchFamily="18" charset="0"/>
                <a:hlinkClick r:id="rId2"/>
              </a:rPr>
              <a:t>http://www.instagram.com/reel/DHyeH-cNai3/?igsh=MTVqaWlibnA1OWEwbg==</a:t>
            </a:r>
            <a:r>
              <a:rPr lang="kk-KZ" sz="1400" u="sng" dirty="0">
                <a:latin typeface="Times New Roman" pitchFamily="18" charset="0"/>
                <a:cs typeface="Times New Roman" pitchFamily="18" charset="0"/>
              </a:rPr>
              <a:t>   </a:t>
            </a:r>
          </a:p>
          <a:p>
            <a:endParaRPr lang="kk-KZ" sz="8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01.04.2025 жылы  8,10,11 - сынып оқушылары Ұлы Отан Женісінің 80 жылдығына орай және Біртұтас тәрбие бағдарламасы аясындағы АДАЛ АЗАМАТ құндылығын орындау мақсатында Горняк мәдениет сарайнда "9 мая" атты көркем фильмді тамашалады.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Басшының ТІЖ орынбасары З.Мадиярова </a:t>
            </a:r>
            <a:r>
              <a:rPr lang="kk-KZ" sz="1400" u="sng" dirty="0">
                <a:latin typeface="Times New Roman" pitchFamily="18" charset="0"/>
                <a:cs typeface="Times New Roman" pitchFamily="18" charset="0"/>
                <a:hlinkClick r:id="rId3"/>
              </a:rPr>
              <a:t>http://www.instagram.com/p/DH7A2-jqx2M/?igsh=MWk3bDBuenRqZjJuNQ==</a:t>
            </a:r>
            <a:endParaRPr lang="kk-KZ" sz="1400" u="sng" dirty="0">
              <a:latin typeface="Times New Roman" pitchFamily="18" charset="0"/>
              <a:cs typeface="Times New Roman" pitchFamily="18" charset="0"/>
            </a:endParaRPr>
          </a:p>
          <a:p>
            <a:endParaRPr lang="kk-KZ" sz="8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03.04.2025 жылы Ұлы Отан Женісінің 80 жылдығына орай және Біртұтас тәрбие бағдарламасы аясындағы АДАЛ АЗАМАТ құндылығын орындау мақсатында Б. Момышұлының 115 жылдығы, М.Габдуллинның 110 жылдығы, А.Молдағулованың 100 жылдығына арналған Ақмола облысының жас тарихшылар мен өлкетанушылардың зерттеу жұмысына қатысуы Нұралы Әсия оқушымыз "Біз бұл күнді ешқашан ұмытпаймыз" атты номинациясында сурет салуда. Қызымызға сәттілік тілейміз! Тарих мұғалімі: С.Арапов  Басшының ТІЖ орынбасары З.Мадиярова </a:t>
            </a:r>
            <a:r>
              <a:rPr lang="kk-KZ" sz="1400" u="sng" dirty="0">
                <a:latin typeface="Times New Roman" pitchFamily="18" charset="0"/>
                <a:cs typeface="Times New Roman" pitchFamily="18" charset="0"/>
                <a:hlinkClick r:id="rId4"/>
              </a:rPr>
              <a:t>http://www.instagram.com/reel/DH-wlWOK3LD/?igsh=cDR4NDIyeHdidGV2</a:t>
            </a:r>
            <a:endParaRPr lang="kk-KZ" sz="1400" u="sng" dirty="0">
              <a:latin typeface="Times New Roman" pitchFamily="18" charset="0"/>
              <a:cs typeface="Times New Roman" pitchFamily="18" charset="0"/>
            </a:endParaRPr>
          </a:p>
          <a:p>
            <a:endParaRPr lang="kk-KZ" sz="8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03.04.2025 жылы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3”Б” сыныбында ата-аналар жиналысы өтті.  Жиналыс барысында ІІІ тоқсанның қорытындысы талданды.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Біртұтас тәрбие бағдарламасын аясында оқушылар мен ата-аналар арасында сауалнама алынып, ата-ана мен оқушы арасындағы қарым - қатынас баяндалды. “Қауіпсіз мектеп” бөлімінде буллинг мәселесі және өрт қауіпсіздігі айтылды.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Жиналысқа 24/22 оқушы қатысты. Сынып жетекшісі: А.Ж Сабитова </a:t>
            </a:r>
            <a:r>
              <a:rPr lang="kk-KZ" sz="1400" u="sng" dirty="0">
                <a:latin typeface="Times New Roman" pitchFamily="18" charset="0"/>
                <a:cs typeface="Times New Roman" pitchFamily="18" charset="0"/>
                <a:hlinkClick r:id="rId5"/>
              </a:rPr>
              <a:t>http://www.instagram.com/p/DH_WiR6q1DB/?igsh=NjZsOGJsZm9qODFi</a:t>
            </a:r>
            <a:r>
              <a:rPr lang="kk-KZ" sz="1400" u="sng" dirty="0">
                <a:latin typeface="Times New Roman" pitchFamily="18" charset="0"/>
                <a:cs typeface="Times New Roman" pitchFamily="18" charset="0"/>
              </a:rPr>
              <a:t> </a:t>
            </a:r>
          </a:p>
          <a:p>
            <a:endParaRPr lang="kk-KZ" sz="8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04.04.2025 жылы2 ”А” сыныбында ата-аналар жиналысы өтті.</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Жиналыс барысында ІІІ тоқсанның қорытындысы талданды.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Біртұтас тәрбие бағдарламасын аясында оқушылар мен ата-аналар арасында сауалнама алынып, ата-ана мен оқушы арасындағы қарым - қатынас баяндалды. “Қауіпсіз мектеп” бөлімінде буллинг мәселесі және өрт қауіпсіздігі айтылды.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Сынып жетекшісі: Хавсемет Роза </a:t>
            </a:r>
            <a:r>
              <a:rPr lang="kk-KZ" sz="1400" u="sng" dirty="0">
                <a:latin typeface="Times New Roman" pitchFamily="18" charset="0"/>
                <a:cs typeface="Times New Roman" pitchFamily="18" charset="0"/>
                <a:hlinkClick r:id="rId6"/>
              </a:rPr>
              <a:t>http://www.instagram.com/p/DIF7uSYvQQO/?igsh=ZmVrZXlxMmhhcmk2</a:t>
            </a:r>
            <a:endParaRPr lang="kk-KZ" sz="1400" u="sng" dirty="0">
              <a:latin typeface="Times New Roman" pitchFamily="18" charset="0"/>
              <a:cs typeface="Times New Roman" pitchFamily="18" charset="0"/>
            </a:endParaRPr>
          </a:p>
          <a:p>
            <a:endParaRPr lang="kk-KZ" sz="8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07.04.2025 күні 7 "А" сыныбында " 7 сәуір – Дүниежүзілік денсаулық күні «Судағы қауіпті жағдайларды қалай тануға және судағы жазатайым оқиғларадың қалай алдын алуға болады?» тақырыбында сынып сағаты өткізілді.</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Сынып жетекшісі: Жусипова Г.Ж </a:t>
            </a:r>
            <a:r>
              <a:rPr lang="kk-KZ" sz="1400" u="sng" dirty="0">
                <a:latin typeface="Times New Roman" pitchFamily="18" charset="0"/>
                <a:cs typeface="Times New Roman" pitchFamily="18" charset="0"/>
                <a:hlinkClick r:id="rId7"/>
              </a:rPr>
              <a:t>http://www.instagram.com/p/DIJx49xvGAR/?igsh=MW54MDl2ZGZqdDg1bg==</a:t>
            </a:r>
            <a:endParaRPr lang="kk-KZ" sz="1400" u="sng" dirty="0">
              <a:latin typeface="Times New Roman" pitchFamily="18" charset="0"/>
              <a:cs typeface="Times New Roman" pitchFamily="18" charset="0"/>
            </a:endParaRPr>
          </a:p>
          <a:p>
            <a:endParaRPr lang="kk-KZ" sz="14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07.04.2025 жылы. 11 ”А” сыныпта “Өмірге салауатты қадам” және “Шынайы достық пен жалған достықты ажырату” тақырыбында сынып сағаты өтті.  Сынып жетекшісі: Кожахметова Нургуль Темирбаевна </a:t>
            </a:r>
            <a:r>
              <a:rPr lang="kk-KZ" sz="1400" u="sng" dirty="0">
                <a:latin typeface="Times New Roman" pitchFamily="18" charset="0"/>
                <a:cs typeface="Times New Roman" pitchFamily="18" charset="0"/>
                <a:hlinkClick r:id="rId8"/>
              </a:rPr>
              <a:t>http://www.instagram.com/p/DIJyIFbPXhw/?igsh=MTR1aHlxYWd5ZWF0ag==</a:t>
            </a:r>
            <a:endParaRPr lang="kk-KZ" sz="1400" u="sng" dirty="0">
              <a:latin typeface="Times New Roman" pitchFamily="18" charset="0"/>
              <a:cs typeface="Times New Roman" pitchFamily="18" charset="0"/>
            </a:endParaRPr>
          </a:p>
          <a:p>
            <a:endParaRPr lang="kk-KZ" sz="1400" u="sng" dirty="0">
              <a:latin typeface="Times New Roman" pitchFamily="18" charset="0"/>
              <a:cs typeface="Times New Roman" pitchFamily="18" charset="0"/>
            </a:endParaRPr>
          </a:p>
          <a:p>
            <a:endParaRPr lang="kk-KZ" sz="1400" u="sng"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4" name="Picture 3" descr="C:\Users\School 9\Desktop\WhatsApp Image 2024-09-10 at 22.28.21.jpeg"/>
          <p:cNvPicPr>
            <a:picLocks noChangeAspect="1" noChangeArrowheads="1"/>
          </p:cNvPicPr>
          <p:nvPr/>
        </p:nvPicPr>
        <p:blipFill>
          <a:blip r:embed="rId9" cstate="print"/>
          <a:srcRect/>
          <a:stretch>
            <a:fillRect/>
          </a:stretch>
        </p:blipFill>
        <p:spPr bwMode="auto">
          <a:xfrm>
            <a:off x="1" y="1"/>
            <a:ext cx="1166948" cy="1034299"/>
          </a:xfrm>
          <a:prstGeom prst="ellipse">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2743" y="223298"/>
            <a:ext cx="10607040" cy="6124754"/>
          </a:xfrm>
          <a:prstGeom prst="rect">
            <a:avLst/>
          </a:prstGeom>
        </p:spPr>
        <p:txBody>
          <a:bodyPr wrap="square">
            <a:spAutoFit/>
          </a:bodyPr>
          <a:lstStyle/>
          <a:p>
            <a:r>
              <a:rPr lang="kk-KZ" sz="1400" dirty="0">
                <a:latin typeface="Times New Roman" pitchFamily="18" charset="0"/>
                <a:cs typeface="Times New Roman" pitchFamily="18" charset="0"/>
              </a:rPr>
              <a:t>08.04.2025 жылы  6 «Б» сынып оқушылары мектеп ауласын тазартты. Сынып жетекшісі Шабарова Ұ.М. </a:t>
            </a:r>
            <a:r>
              <a:rPr lang="kk-KZ" sz="1400" u="sng" dirty="0">
                <a:latin typeface="Times New Roman" pitchFamily="18" charset="0"/>
                <a:cs typeface="Times New Roman" pitchFamily="18" charset="0"/>
                <a:hlinkClick r:id="rId2"/>
              </a:rPr>
              <a:t>http://www.instagram.com/p/DIMWePcvi8-/?igsh=bzhhdWs3OGcxcHBo</a:t>
            </a:r>
            <a:endParaRPr lang="kk-KZ" sz="1400" u="sng" dirty="0">
              <a:latin typeface="Times New Roman" pitchFamily="18" charset="0"/>
              <a:cs typeface="Times New Roman" pitchFamily="18" charset="0"/>
            </a:endParaRPr>
          </a:p>
          <a:p>
            <a:endParaRPr lang="kk-KZ" sz="14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09.04.2025 жылы 9-10 сынып оқушыларының және тарих пәні мұғалімдерінің қатысуымен “Еске алу уақыты… Ұлы Жеңіске 80 жыл!” тақырыбында ерлік сабағы өтті. Мақсаты: Балаларға Ұлы Отан соғысы, жеңіс, ерлік, батырлық туралы түсінік, ұғым беру. Отанды қорғауға, сүйіспеншілікпен қарауға, адал қызмет етуге тәрбиелеу. Сабақ тарих пәнінің мұғалімі С.О.Араповтың кіріспе сөздерімен басталды. Оқушылар Бауыржан Момышұлы, Әлия Молдағұлова, Мәншүк Мәметова, Рақымжан Қошқарбаев т.б. батырларымыздың ерліктері жайлы айтып өтті. 9 сынып оқушылары Бақытбекова Кәусар "Соғыс жаңғырығы" тақырыбында жетекшісі: тарих пәнінің мұғалімі Болатхан Ақерке, Турсымурат Ардақ "Ұлы Жеңістің қаhарманы" Рақымжан Қошқарбаев жетекшісі: тарих пәнінің мұғалімі Каиркенова Д.А және 10 сынып оқушысы Турахмаксум Аянат "Қазақтың мерген қызы Әлия Молдағұлова" жетекшісі: тарих пәнінің мұғалімі Кожахметова Н.Т өздерінің дайындаған мәліметтерін ортаға салды. Мектеп кітапханашысы Сагадиева Д.К. "Ұлы Отан соғысының батырлары" тақырыбында кітап көрмесін ұйымдастырды. Қ.Сәтпаев атындағы N9ЖОББМ тарих пәні мұғалімдерінің әдістемелік бірлестігінің жетекшісі:С.Арапов  Жауапты Арапов С.О  Басшының ТІЖ орынбасары З.Мадиярова </a:t>
            </a:r>
            <a:r>
              <a:rPr lang="kk-KZ" sz="1400" u="sng" dirty="0">
                <a:latin typeface="Times New Roman" pitchFamily="18" charset="0"/>
                <a:cs typeface="Times New Roman" pitchFamily="18" charset="0"/>
                <a:hlinkClick r:id="rId3"/>
              </a:rPr>
              <a:t>http://www.instagram.com/p/DIOqirmKV_D/?igsh=MTQ5b2QzOTV1cXB0Zg==</a:t>
            </a:r>
            <a:endParaRPr lang="kk-KZ" sz="1400" u="sng" dirty="0">
              <a:latin typeface="Times New Roman" pitchFamily="18" charset="0"/>
              <a:cs typeface="Times New Roman" pitchFamily="18" charset="0"/>
            </a:endParaRPr>
          </a:p>
          <a:p>
            <a:endParaRPr lang="kk-KZ" sz="14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09.04.2025 жылы "Дара тұлға- Қаныш Имантайұлы Сәтпаев" атты челенджі 3 “А” сынып оқушылары ұсынады.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Сынып жетекшісі: Ақбар Акку Кунанбаевна </a:t>
            </a:r>
            <a:r>
              <a:rPr lang="kk-KZ" sz="1400" u="sng" dirty="0">
                <a:latin typeface="Times New Roman" pitchFamily="18" charset="0"/>
                <a:cs typeface="Times New Roman" pitchFamily="18" charset="0"/>
                <a:hlinkClick r:id="rId4"/>
              </a:rPr>
              <a:t>http://www.instagram.com/reel/DIOz1Uvv4P8/?igsh=MTVkd2FoaTE3ZzIzZw==</a:t>
            </a:r>
            <a:endParaRPr lang="kk-KZ" sz="1400" u="sng" dirty="0">
              <a:latin typeface="Times New Roman" pitchFamily="18" charset="0"/>
              <a:cs typeface="Times New Roman" pitchFamily="18" charset="0"/>
            </a:endParaRPr>
          </a:p>
          <a:p>
            <a:endParaRPr lang="kk-KZ" sz="14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10.04.2025 жылы Ақмола облысы білім басқармасының аутизм мәселелері туралы халықты ақпараттандыру айлығын жүргізу жоспары бойынша оқушыларға "Анатолий кастрюлі" атты бейнеролик көрсетілді. </a:t>
            </a:r>
            <a:r>
              <a:rPr lang="kk-KZ" sz="1400" u="sng" dirty="0">
                <a:latin typeface="Times New Roman" pitchFamily="18" charset="0"/>
                <a:cs typeface="Times New Roman" pitchFamily="18" charset="0"/>
                <a:hlinkClick r:id="rId5"/>
              </a:rPr>
              <a:t>http://www.instagram.com/p/DIQ9Q0NKbzm/?igsh=MWQ3OGJhcDQ5Mzk1cg==</a:t>
            </a:r>
            <a:endParaRPr lang="kk-KZ" sz="1400" u="sng" dirty="0">
              <a:latin typeface="Times New Roman" pitchFamily="18" charset="0"/>
              <a:cs typeface="Times New Roman" pitchFamily="18" charset="0"/>
            </a:endParaRPr>
          </a:p>
          <a:p>
            <a:endParaRPr lang="kk-KZ" sz="1400" u="sng" dirty="0">
              <a:latin typeface="Times New Roman" pitchFamily="18" charset="0"/>
              <a:cs typeface="Times New Roman" pitchFamily="18" charset="0"/>
            </a:endParaRPr>
          </a:p>
          <a:p>
            <a:r>
              <a:rPr lang="kk-KZ" sz="1400" dirty="0">
                <a:latin typeface="Times New Roman" pitchFamily="18" charset="0"/>
                <a:cs typeface="Times New Roman" pitchFamily="18" charset="0"/>
              </a:rPr>
              <a:t>10.04.2025 жылы</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Ұлы Отан Женісінің 80 жылдығына орай және Біртұтас тәрбие бағдарламасы аясындағы АДАЛ АЗАМАТ құндылығын орындау мақсатында Ұлы Отан соғысына 80 жыл аясында "Әлия Молдағұловамерген, батыр қыз".</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3"Ә" сынып оқушылары Магауова Аяулым, Мүбәрәк Ерзат, Рашадинова Гулайым, Канатов Ислам.</a:t>
            </a:r>
            <a:br>
              <a:rPr lang="kk-KZ" sz="1400" dirty="0">
                <a:latin typeface="Times New Roman" pitchFamily="18" charset="0"/>
                <a:cs typeface="Times New Roman" pitchFamily="18" charset="0"/>
              </a:rPr>
            </a:br>
            <a:r>
              <a:rPr lang="kk-KZ" sz="1400" dirty="0">
                <a:latin typeface="Times New Roman" pitchFamily="18" charset="0"/>
                <a:cs typeface="Times New Roman" pitchFamily="18" charset="0"/>
              </a:rPr>
              <a:t>Сынып жетекшісі: Сулейменова Карлыгаш Дулатовна </a:t>
            </a:r>
            <a:r>
              <a:rPr lang="kk-KZ" sz="1400" u="sng" dirty="0">
                <a:latin typeface="Times New Roman" pitchFamily="18" charset="0"/>
                <a:cs typeface="Times New Roman" pitchFamily="18" charset="0"/>
                <a:hlinkClick r:id="rId6"/>
              </a:rPr>
              <a:t>http://www.instagram.com/reel/DISfB60vRxJ/?igsh=MTJ0NmN5d2NndWxtMg==</a:t>
            </a:r>
            <a:endParaRPr lang="kk-KZ" sz="1400" u="sng"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3" name="Picture 3" descr="C:\Users\School 9\Desktop\WhatsApp Image 2024-09-10 at 22.28.21.jpeg"/>
          <p:cNvPicPr>
            <a:picLocks noChangeAspect="1" noChangeArrowheads="1"/>
          </p:cNvPicPr>
          <p:nvPr/>
        </p:nvPicPr>
        <p:blipFill>
          <a:blip r:embed="rId7" cstate="print"/>
          <a:srcRect/>
          <a:stretch>
            <a:fillRect/>
          </a:stretch>
        </p:blipFill>
        <p:spPr bwMode="auto">
          <a:xfrm>
            <a:off x="0" y="113212"/>
            <a:ext cx="1262743" cy="1119204"/>
          </a:xfrm>
          <a:prstGeom prst="ellipse">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1532709" y="357051"/>
            <a:ext cx="8847908"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3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Барлық  іс-шаралар мамыр айында да Біртұтас тәрбие бағдарламасы аясындағы жылдық жоспарға сәйкес  өткізілген.</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
              </a:rPr>
              <a:t>https://www.instagram.com/reel/DIaA1R3Tyr1/?igsh=MWt6c2hhNWVzc3JsYQ</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3"/>
              </a:rPr>
              <a:t>https://www.instagram.com/p/DIb3dNVSy8t/?igsh=MXRwZW9mYTYydmQ1Zg</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4"/>
              </a:rPr>
              <a:t>https://www.instagram.com/p/DIb6avSzcMj/?igsh=MXRsNjB3cGxxcWw5NA</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5"/>
              </a:rPr>
              <a:t>https://www.instagram.com/p/DIc5D70qZK8/?igsh=MXU5MXYwN3duMzI2aA</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6"/>
              </a:rPr>
              <a:t>https://www.instagram.com/reel/DIgEa0TKfI1/?igsh=N3Rkbmg3NnpmeTdt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7"/>
              </a:rPr>
              <a:t>https://www.instagram.com/reel/DIgGkxaK1PS/?igsh=MTl4aXU3dHlrb2Rscw</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8"/>
              </a:rPr>
              <a:t>https://www.instagram.com/p/DIgIrdSqGeb/?igsh=MTlwY25kMm9wZmtlcQ</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9"/>
              </a:rPr>
              <a:t>https://www.instagram.com/p/DIgTifgKIl_/?igsh=MXN2cDIwcDYzYzZs</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10"/>
              </a:rPr>
              <a:t>https://www.instagram.com/p/DIis-gEKW6e/?igsh=MTkwdjgzY2M5ajIxbQ</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11"/>
              </a:rPr>
              <a:t>https://www.instagram.com/p/DIkvSYKKNly/?igsh=ZW5kenQzejdxcGp6</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12"/>
              </a:rPr>
              <a:t>https://www.instagram.com/p/DIkvV4qKMoj/?igsh=aDFsbGZjcGR4cWk2</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13"/>
              </a:rPr>
              <a:t>https://www.instagram.com/reel/DIkvt2fqoK9/?igsh=ZDN4YWttMXJyNzB4</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14"/>
              </a:rPr>
              <a:t>https://www.instagram.com/p/DIkwujlvcpV/?igsh=NWpubHlka2l1YmZl</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15"/>
              </a:rPr>
              <a:t>https://www.instagram.com/p/DIkxAEYvM-_/?igsh=MXNoYWtscG14cml2Yw</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16"/>
              </a:rPr>
              <a:t>https://www.instagram.com/p/DIkxihSPEtp/?igsh=MWxidDB5NXNxN2dpdw</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17"/>
              </a:rPr>
              <a:t>https://www.instagram.com/p/DIk4MMxqIrz/?igsh=MWxvb2c3bDhwa25lNg</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18"/>
              </a:rPr>
              <a:t>https://www.instagram.com/p/DIk4Vuhq1fX/?igsh=MXh6aDZycTAxd3o2Yw</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19"/>
              </a:rPr>
              <a:t>https://www.instagram.com/reel/DIk4p_jqxuW/?igsh=Zm1qbHBsMWc0eWli</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0"/>
              </a:rPr>
              <a:t>https://www.instagram.com/p/DIlKH03KYTK/?igsh=MjlheTZ5eGsyMGlt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1"/>
              </a:rPr>
              <a:t>https://www.instagram.com/p/DIlPebQKt6u/?igsh=MTJ5cGoyOTl2aWF6Zw</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2"/>
              </a:rPr>
              <a:t>https://www.instagram.com/p/DIxinrgqIdA/?igsh=MTNwYWRla28zZm8xYQ</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3"/>
              </a:rPr>
              <a:t>https://www.instagram.com/p/DIx3AZjqSMZ/?igsh=aHBrcnVtZWhyMHcy</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4"/>
              </a:rPr>
              <a:t>https://www.instagram.com/p/DIy3xz6qZGK/?igsh=bGVoN2pjOTFrdG50</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5"/>
              </a:rPr>
              <a:t>https://www.instagram.com/p/DIy4Kt0qOPN/?igsh=M2pva2Z1MTl4a3Bt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6"/>
              </a:rPr>
              <a:t>https://www.instagram.com/reel/DIy4X3HqaDz/?igsh=MWozbTYxYTRqNWQyOA</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7"/>
              </a:rPr>
              <a:t>https://www.instagram.com/p/DI1pzINKl5w/?igsh=dDl1cnk4eGt1ZzBh</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8"/>
              </a:rPr>
              <a:t>https://www.instagram.com/p/DI3HrvIqRpw/?igsh=MTU4ZXU3bzdkaGpxZA</a:t>
            </a: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29"/>
              </a:rPr>
              <a:t>https://www.instagram.com/reel/DI-69Kgqgdy/?igsh=OWw3ZTRhYXQ4ZHVo</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300" b="1"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hlinkClick r:id="rId30"/>
              </a:rPr>
              <a:t>https://www.instagram.com/p/DI_1QIaKpt0/?igsh=cDdmanZ1M3Zic2Nn</a:t>
            </a:r>
            <a:endParaRPr kumimoji="0" lang="ru-RU" sz="13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a:ln>
                <a:noFill/>
              </a:ln>
              <a:solidFill>
                <a:schemeClr val="tx1"/>
              </a:solidFill>
              <a:effectLst/>
              <a:latin typeface="Arial" pitchFamily="34" charset="0"/>
              <a:cs typeface="Arial" pitchFamily="34" charset="0"/>
            </a:endParaRPr>
          </a:p>
        </p:txBody>
      </p:sp>
      <p:pic>
        <p:nvPicPr>
          <p:cNvPr id="3" name="Picture 3" descr="C:\Users\School 9\Desktop\WhatsApp Image 2024-09-10 at 22.28.21.jpeg"/>
          <p:cNvPicPr>
            <a:picLocks noChangeAspect="1" noChangeArrowheads="1"/>
          </p:cNvPicPr>
          <p:nvPr/>
        </p:nvPicPr>
        <p:blipFill>
          <a:blip r:embed="rId31" cstate="print"/>
          <a:srcRect/>
          <a:stretch>
            <a:fillRect/>
          </a:stretch>
        </p:blipFill>
        <p:spPr bwMode="auto">
          <a:xfrm>
            <a:off x="139337" y="174172"/>
            <a:ext cx="1454331" cy="1289014"/>
          </a:xfrm>
          <a:prstGeom prst="ellipse">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01784" y="137049"/>
            <a:ext cx="10763794" cy="6924973"/>
          </a:xfrm>
          <a:prstGeom prst="rect">
            <a:avLst/>
          </a:prstGeom>
        </p:spPr>
        <p:txBody>
          <a:bodyPr wrap="square">
            <a:spAutoFit/>
          </a:bodyPr>
          <a:lstStyle/>
          <a:p>
            <a:r>
              <a:rPr lang="ru-RU" sz="1300" dirty="0">
                <a:latin typeface="Times New Roman" pitchFamily="18" charset="0"/>
                <a:cs typeface="Times New Roman" pitchFamily="18" charset="0"/>
              </a:rPr>
              <a:t>25.04.2025 </a:t>
            </a:r>
            <a:r>
              <a:rPr lang="ru-RU" sz="1300" dirty="0" err="1">
                <a:latin typeface="Times New Roman" pitchFamily="18" charset="0"/>
                <a:cs typeface="Times New Roman" pitchFamily="18" charset="0"/>
              </a:rPr>
              <a:t>жылы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мектебімізде</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Білім</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бөлімінің қолдауымен  және Білім</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бөлімінің шығармашылық </a:t>
            </a:r>
            <a:r>
              <a:rPr lang="ru-RU" sz="1300" dirty="0">
                <a:latin typeface="Times New Roman" pitchFamily="18" charset="0"/>
                <a:cs typeface="Times New Roman" pitchFamily="18" charset="0"/>
              </a:rPr>
              <a:t>топ </a:t>
            </a:r>
            <a:r>
              <a:rPr lang="ru-RU" sz="1300" dirty="0" err="1">
                <a:latin typeface="Times New Roman" pitchFamily="18" charset="0"/>
                <a:cs typeface="Times New Roman" pitchFamily="18" charset="0"/>
              </a:rPr>
              <a:t>бұйрығы негізінде</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Психологиялық қолдау орталығының қалалық </a:t>
            </a:r>
            <a:r>
              <a:rPr lang="ru-RU" sz="1300" dirty="0">
                <a:latin typeface="Times New Roman" pitchFamily="18" charset="0"/>
                <a:cs typeface="Times New Roman" pitchFamily="18" charset="0"/>
              </a:rPr>
              <a:t>семинары </a:t>
            </a:r>
            <a:r>
              <a:rPr lang="ru-RU" sz="1300" dirty="0" err="1">
                <a:latin typeface="Times New Roman" pitchFamily="18" charset="0"/>
                <a:cs typeface="Times New Roman" pitchFamily="18" charset="0"/>
              </a:rPr>
              <a:t>өтті</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Бұл семинарда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өз тәжірибесімен </a:t>
            </a:r>
            <a:r>
              <a:rPr lang="ru-RU" sz="1300" dirty="0">
                <a:latin typeface="Times New Roman" pitchFamily="18" charset="0"/>
                <a:cs typeface="Times New Roman" pitchFamily="18" charset="0"/>
              </a:rPr>
              <a:t>ПҚ </a:t>
            </a:r>
            <a:r>
              <a:rPr lang="ru-RU" sz="1300" dirty="0" err="1">
                <a:latin typeface="Times New Roman" pitchFamily="18" charset="0"/>
                <a:cs typeface="Times New Roman" pitchFamily="18" charset="0"/>
              </a:rPr>
              <a:t>бойынша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Мадиярова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Зауреш</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Шугаевна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бөлісті.</a:t>
            </a:r>
            <a:r>
              <a:rPr lang="ru-RU" sz="1300" dirty="0">
                <a:latin typeface="Times New Roman" pitchFamily="18" charset="0"/>
                <a:cs typeface="Times New Roman" pitchFamily="18" charset="0"/>
              </a:rPr>
              <a:t>  </a:t>
            </a:r>
            <a:r>
              <a:rPr lang="en-US" sz="1300" dirty="0">
                <a:latin typeface="Times New Roman" pitchFamily="18" charset="0"/>
                <a:cs typeface="Times New Roman" pitchFamily="18" charset="0"/>
                <a:hlinkClick r:id="rId2"/>
              </a:rPr>
              <a:t>https://www.instagram.com/p/DJSla1IK43p/?igsh=MWxxMzRkdW9ycnQ0OA</a:t>
            </a:r>
            <a:r>
              <a:rPr lang="en-US" sz="1300" dirty="0">
                <a:latin typeface="Times New Roman" pitchFamily="18" charset="0"/>
                <a:cs typeface="Times New Roman" pitchFamily="18" charset="0"/>
              </a:rPr>
              <a:t>==</a:t>
            </a:r>
            <a:r>
              <a:rPr lang="kk-KZ" sz="1300" dirty="0">
                <a:latin typeface="Times New Roman" pitchFamily="18" charset="0"/>
                <a:cs typeface="Times New Roman" pitchFamily="18" charset="0"/>
              </a:rPr>
              <a:t> </a:t>
            </a:r>
            <a:endParaRPr lang="ru-RU" sz="1300" dirty="0">
              <a:latin typeface="Times New Roman" pitchFamily="18" charset="0"/>
              <a:cs typeface="Times New Roman" pitchFamily="18" charset="0"/>
            </a:endParaRPr>
          </a:p>
          <a:p>
            <a:r>
              <a:rPr lang="ru-RU" sz="1300" dirty="0">
                <a:latin typeface="Times New Roman" pitchFamily="18" charset="0"/>
                <a:cs typeface="Times New Roman" pitchFamily="18" charset="0"/>
              </a:rPr>
              <a:t>28.04.2025 </a:t>
            </a:r>
            <a:r>
              <a:rPr lang="ru-RU" sz="1300" dirty="0" err="1">
                <a:latin typeface="Times New Roman" pitchFamily="18" charset="0"/>
                <a:cs typeface="Times New Roman" pitchFamily="18" charset="0"/>
              </a:rPr>
              <a:t>жылы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сыныптарда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Бірлігіміз</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жарасқан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тақырыбында тәрбие сағаты өткізілді</a:t>
            </a:r>
            <a:r>
              <a:rPr lang="ru-RU" sz="1300" dirty="0">
                <a:latin typeface="Times New Roman" pitchFamily="18" charset="0"/>
                <a:cs typeface="Times New Roman" pitchFamily="18" charset="0"/>
              </a:rPr>
              <a:t>.</a:t>
            </a:r>
          </a:p>
          <a:p>
            <a:r>
              <a:rPr lang="en-US" sz="1300" dirty="0">
                <a:latin typeface="Times New Roman" pitchFamily="18" charset="0"/>
                <a:cs typeface="Times New Roman" pitchFamily="18" charset="0"/>
                <a:hlinkClick r:id="rId3"/>
              </a:rPr>
              <a:t>https://www.instagram.com/p/DI_1Lo0KbDR/?igsh=dmNjMDV5djAyNWVr</a:t>
            </a:r>
            <a:r>
              <a:rPr lang="ru-RU" sz="1300" dirty="0">
                <a:latin typeface="Times New Roman" pitchFamily="18" charset="0"/>
                <a:cs typeface="Times New Roman" pitchFamily="18" charset="0"/>
              </a:rPr>
              <a:t> </a:t>
            </a:r>
          </a:p>
          <a:p>
            <a:r>
              <a:rPr lang="en-US" sz="1300" dirty="0">
                <a:latin typeface="Times New Roman" pitchFamily="18" charset="0"/>
                <a:cs typeface="Times New Roman" pitchFamily="18" charset="0"/>
                <a:hlinkClick r:id="rId4"/>
              </a:rPr>
              <a:t>https://www.instagram.com/p/DI_1QIaKpt0/?igsh=N2Vjdzl5OXF4MXRq</a:t>
            </a:r>
            <a:r>
              <a:rPr lang="ru-RU" sz="1300" dirty="0">
                <a:latin typeface="Times New Roman" pitchFamily="18" charset="0"/>
                <a:cs typeface="Times New Roman" pitchFamily="18" charset="0"/>
              </a:rPr>
              <a:t> </a:t>
            </a:r>
          </a:p>
          <a:p>
            <a:r>
              <a:rPr lang="en-US" sz="1300" dirty="0">
                <a:latin typeface="Times New Roman" pitchFamily="18" charset="0"/>
                <a:cs typeface="Times New Roman" pitchFamily="18" charset="0"/>
                <a:hlinkClick r:id="rId5"/>
              </a:rPr>
              <a:t>https://www.instagram.com/p/DI_1TLiKQRj/?igsh=aDJyYjlqcjlranNi</a:t>
            </a:r>
            <a:r>
              <a:rPr lang="ru-RU" sz="1300" dirty="0">
                <a:latin typeface="Times New Roman" pitchFamily="18" charset="0"/>
                <a:cs typeface="Times New Roman" pitchFamily="18" charset="0"/>
              </a:rPr>
              <a:t> </a:t>
            </a:r>
          </a:p>
          <a:p>
            <a:r>
              <a:rPr lang="en-US" sz="1300" dirty="0">
                <a:latin typeface="Times New Roman" pitchFamily="18" charset="0"/>
                <a:cs typeface="Times New Roman" pitchFamily="18" charset="0"/>
                <a:hlinkClick r:id="rId6"/>
              </a:rPr>
              <a:t>https://www.instagram.com/reel/DI_1wd0q2az/?igsh=MnpzOWd4ODZwdGww</a:t>
            </a:r>
            <a:r>
              <a:rPr lang="ru-RU" sz="1300" dirty="0">
                <a:latin typeface="Times New Roman" pitchFamily="18" charset="0"/>
                <a:cs typeface="Times New Roman" pitchFamily="18" charset="0"/>
              </a:rPr>
              <a:t> </a:t>
            </a:r>
          </a:p>
          <a:p>
            <a:r>
              <a:rPr lang="en-US" sz="1300" dirty="0">
                <a:latin typeface="Times New Roman" pitchFamily="18" charset="0"/>
                <a:cs typeface="Times New Roman" pitchFamily="18" charset="0"/>
                <a:hlinkClick r:id="rId7"/>
              </a:rPr>
              <a:t>https://www.instagram.com/reel/DI_152lKp6-/?igsh=MWJjZ3o3N2t1Yzlueg</a:t>
            </a:r>
            <a:r>
              <a:rPr lang="en-US" sz="1300" dirty="0">
                <a:latin typeface="Times New Roman" pitchFamily="18" charset="0"/>
                <a:cs typeface="Times New Roman" pitchFamily="18" charset="0"/>
              </a:rPr>
              <a:t>==</a:t>
            </a:r>
            <a:r>
              <a:rPr lang="ru-RU" sz="1300" dirty="0">
                <a:latin typeface="Times New Roman" pitchFamily="18" charset="0"/>
                <a:cs typeface="Times New Roman" pitchFamily="18" charset="0"/>
              </a:rPr>
              <a:t> </a:t>
            </a:r>
          </a:p>
          <a:p>
            <a:r>
              <a:rPr lang="en-US" sz="1300" dirty="0">
                <a:latin typeface="Times New Roman" pitchFamily="18" charset="0"/>
                <a:cs typeface="Times New Roman" pitchFamily="18" charset="0"/>
                <a:hlinkClick r:id="rId8"/>
              </a:rPr>
              <a:t>https://www.instagram.com/p/DI_2Ka_qRBR/?igsh=MWtwNTE2aDRpNm96ZQ</a:t>
            </a:r>
            <a:r>
              <a:rPr lang="en-US" sz="1300" dirty="0">
                <a:latin typeface="Times New Roman" pitchFamily="18" charset="0"/>
                <a:cs typeface="Times New Roman" pitchFamily="18" charset="0"/>
              </a:rPr>
              <a:t>==</a:t>
            </a:r>
            <a:r>
              <a:rPr lang="ru-RU" sz="1300" dirty="0">
                <a:latin typeface="Times New Roman" pitchFamily="18" charset="0"/>
                <a:cs typeface="Times New Roman" pitchFamily="18" charset="0"/>
              </a:rPr>
              <a:t> </a:t>
            </a:r>
          </a:p>
          <a:p>
            <a:r>
              <a:rPr lang="en-US" sz="1300" dirty="0">
                <a:latin typeface="Times New Roman" pitchFamily="18" charset="0"/>
                <a:cs typeface="Times New Roman" pitchFamily="18" charset="0"/>
                <a:hlinkClick r:id="rId9"/>
              </a:rPr>
              <a:t>https://www.instagram.com/p/DI_2dA3q7D-/?igsh=Z3F2ZW9wdHNrMTU3</a:t>
            </a:r>
            <a:r>
              <a:rPr lang="ru-RU" sz="1300" dirty="0">
                <a:latin typeface="Times New Roman" pitchFamily="18" charset="0"/>
                <a:cs typeface="Times New Roman" pitchFamily="18" charset="0"/>
              </a:rPr>
              <a:t> </a:t>
            </a:r>
          </a:p>
          <a:p>
            <a:r>
              <a:rPr lang="en-US" sz="1300" dirty="0">
                <a:latin typeface="Times New Roman" pitchFamily="18" charset="0"/>
                <a:cs typeface="Times New Roman" pitchFamily="18" charset="0"/>
                <a:hlinkClick r:id="rId10"/>
              </a:rPr>
              <a:t>https://www.instagram.com/p/DI_2nP2qP8C/?igsh=MWZ5bndwN3VvN3BiZw</a:t>
            </a:r>
            <a:r>
              <a:rPr lang="en-US" sz="1300" dirty="0">
                <a:latin typeface="Times New Roman" pitchFamily="18" charset="0"/>
                <a:cs typeface="Times New Roman" pitchFamily="18" charset="0"/>
              </a:rPr>
              <a:t>==</a:t>
            </a:r>
            <a:r>
              <a:rPr lang="ru-RU" sz="1300" dirty="0">
                <a:latin typeface="Times New Roman" pitchFamily="18" charset="0"/>
                <a:cs typeface="Times New Roman" pitchFamily="18" charset="0"/>
              </a:rPr>
              <a:t> </a:t>
            </a:r>
          </a:p>
          <a:p>
            <a:endParaRPr lang="kk-KZ" sz="1300" dirty="0">
              <a:latin typeface="Times New Roman" pitchFamily="18" charset="0"/>
              <a:cs typeface="Times New Roman" pitchFamily="18" charset="0"/>
            </a:endParaRPr>
          </a:p>
          <a:p>
            <a:r>
              <a:rPr lang="ru-RU" sz="1300" dirty="0">
                <a:latin typeface="Times New Roman" pitchFamily="18" charset="0"/>
                <a:cs typeface="Times New Roman" pitchFamily="18" charset="0"/>
              </a:rPr>
              <a:t>28.04.2025жМектепалды </a:t>
            </a:r>
            <a:r>
              <a:rPr lang="ru-RU" sz="1300" dirty="0" err="1">
                <a:latin typeface="Times New Roman" pitchFamily="18" charset="0"/>
                <a:cs typeface="Times New Roman" pitchFamily="18" charset="0"/>
              </a:rPr>
              <a:t>даярлықсыныбында онкүнді аясында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Тілашар</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-болашаққа жол</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ашар</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атты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мерекелік</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іс-шара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болып</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өтті</a:t>
            </a:r>
            <a:r>
              <a:rPr lang="ru-RU" sz="1300" dirty="0">
                <a:latin typeface="Times New Roman" pitchFamily="18" charset="0"/>
                <a:cs typeface="Times New Roman" pitchFamily="18" charset="0"/>
              </a:rPr>
              <a:t>.Осы </a:t>
            </a:r>
            <a:r>
              <a:rPr lang="ru-RU" sz="1300" dirty="0" err="1">
                <a:latin typeface="Times New Roman" pitchFamily="18" charset="0"/>
                <a:cs typeface="Times New Roman" pitchFamily="18" charset="0"/>
              </a:rPr>
              <a:t>мереке</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арқылы балаларға ұлттық құндылықтарымызды дәріптеп ән-би айтылып</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балалар</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өз қызығушылықтарын танытты.Сынып</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жетекшісі</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Аскарбекова</a:t>
            </a:r>
            <a:r>
              <a:rPr lang="ru-RU" sz="1300" dirty="0">
                <a:latin typeface="Times New Roman" pitchFamily="18" charset="0"/>
                <a:cs typeface="Times New Roman" pitchFamily="18" charset="0"/>
              </a:rPr>
              <a:t> Г.У </a:t>
            </a:r>
            <a:r>
              <a:rPr lang="en-US" sz="1300" dirty="0">
                <a:latin typeface="Times New Roman" pitchFamily="18" charset="0"/>
                <a:cs typeface="Times New Roman" pitchFamily="18" charset="0"/>
                <a:hlinkClick r:id="rId11"/>
              </a:rPr>
              <a:t>https://www.instagram.com/reel/DJDuRRcqYKt/?igsh=MTNzcXZjaTI3aXFrNw</a:t>
            </a:r>
            <a:r>
              <a:rPr lang="en-US" sz="1300" dirty="0">
                <a:latin typeface="Times New Roman" pitchFamily="18" charset="0"/>
                <a:cs typeface="Times New Roman" pitchFamily="18" charset="0"/>
              </a:rPr>
              <a:t>==</a:t>
            </a:r>
            <a:r>
              <a:rPr lang="kk-KZ" sz="1300" dirty="0">
                <a:latin typeface="Times New Roman" pitchFamily="18" charset="0"/>
                <a:cs typeface="Times New Roman" pitchFamily="18" charset="0"/>
              </a:rPr>
              <a:t> </a:t>
            </a:r>
          </a:p>
          <a:p>
            <a:endParaRPr lang="kk-KZ" sz="1300" dirty="0">
              <a:latin typeface="Times New Roman" pitchFamily="18" charset="0"/>
              <a:cs typeface="Times New Roman" pitchFamily="18" charset="0"/>
            </a:endParaRPr>
          </a:p>
          <a:p>
            <a:r>
              <a:rPr lang="kk-KZ" sz="1300" dirty="0">
                <a:latin typeface="Times New Roman" pitchFamily="18" charset="0"/>
                <a:cs typeface="Times New Roman" pitchFamily="18" charset="0"/>
              </a:rPr>
              <a:t>28.04.2025 жылы9"А",9 "Ә" сынып оқушыларының кәсіби ой - ниетін, мамандыққа бейімділігі мен қызығушылығын аңықтау үшін сауалнама өткізілді.Педагог- психолог: Нигметова С. А </a:t>
            </a:r>
            <a:r>
              <a:rPr lang="en-US" sz="1300" dirty="0">
                <a:latin typeface="Times New Roman" pitchFamily="18" charset="0"/>
                <a:cs typeface="Times New Roman" pitchFamily="18" charset="0"/>
                <a:hlinkClick r:id="rId12"/>
              </a:rPr>
              <a:t>https://www.instagram.com/p/DJG0tt_qzrL/?igsh=aG9nbXBtbWttbWdq</a:t>
            </a:r>
            <a:r>
              <a:rPr lang="kk-KZ" sz="1300" dirty="0">
                <a:latin typeface="Times New Roman" pitchFamily="18" charset="0"/>
                <a:cs typeface="Times New Roman" pitchFamily="18" charset="0"/>
              </a:rPr>
              <a:t>    </a:t>
            </a:r>
            <a:endParaRPr lang="ru-RU" sz="1300" dirty="0">
              <a:latin typeface="Times New Roman" pitchFamily="18" charset="0"/>
              <a:cs typeface="Times New Roman" pitchFamily="18" charset="0"/>
            </a:endParaRPr>
          </a:p>
          <a:p>
            <a:endParaRPr lang="kk-KZ" sz="1300" dirty="0">
              <a:latin typeface="Times New Roman" pitchFamily="18" charset="0"/>
              <a:cs typeface="Times New Roman" pitchFamily="18" charset="0"/>
            </a:endParaRPr>
          </a:p>
          <a:p>
            <a:r>
              <a:rPr lang="ru-RU" sz="1300" dirty="0">
                <a:latin typeface="Times New Roman" pitchFamily="18" charset="0"/>
                <a:cs typeface="Times New Roman" pitchFamily="18" charset="0"/>
              </a:rPr>
              <a:t>2025 </a:t>
            </a:r>
            <a:r>
              <a:rPr lang="ru-RU" sz="1300" dirty="0" err="1">
                <a:latin typeface="Times New Roman" pitchFamily="18" charset="0"/>
                <a:cs typeface="Times New Roman" pitchFamily="18" charset="0"/>
              </a:rPr>
              <a:t>жылдың </a:t>
            </a:r>
            <a:r>
              <a:rPr lang="ru-RU" sz="1300" dirty="0">
                <a:latin typeface="Times New Roman" pitchFamily="18" charset="0"/>
                <a:cs typeface="Times New Roman" pitchFamily="18" charset="0"/>
              </a:rPr>
              <a:t>29 </a:t>
            </a:r>
            <a:r>
              <a:rPr lang="ru-RU" sz="1300" dirty="0" err="1">
                <a:latin typeface="Times New Roman" pitchFamily="18" charset="0"/>
                <a:cs typeface="Times New Roman" pitchFamily="18" charset="0"/>
              </a:rPr>
              <a:t>сәуірінде орталық Ақсу стадионында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Степногорск</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қаласының жалпы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білім</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беретін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мектептерінің </a:t>
            </a:r>
            <a:r>
              <a:rPr lang="ru-RU" sz="1300" dirty="0">
                <a:latin typeface="Times New Roman" pitchFamily="18" charset="0"/>
                <a:cs typeface="Times New Roman" pitchFamily="18" charset="0"/>
              </a:rPr>
              <a:t>8-10 </a:t>
            </a:r>
            <a:r>
              <a:rPr lang="ru-RU" sz="1300" dirty="0" err="1">
                <a:latin typeface="Times New Roman" pitchFamily="18" charset="0"/>
                <a:cs typeface="Times New Roman" pitchFamily="18" charset="0"/>
              </a:rPr>
              <a:t>сынып</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оқушылары арасында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Жас</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құтқарушы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төтенше жағдайлар үйірмелері арасында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қалалық жарыста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Қаныш Сәтпаев атындағы </a:t>
            </a:r>
            <a:r>
              <a:rPr lang="ru-RU" sz="1300" dirty="0">
                <a:latin typeface="Times New Roman" pitchFamily="18" charset="0"/>
                <a:cs typeface="Times New Roman" pitchFamily="18" charset="0"/>
              </a:rPr>
              <a:t>№9 ЖОББМ </a:t>
            </a:r>
            <a:r>
              <a:rPr lang="ru-RU" sz="1300" dirty="0" err="1">
                <a:latin typeface="Times New Roman" pitchFamily="18" charset="0"/>
                <a:cs typeface="Times New Roman" pitchFamily="18" charset="0"/>
              </a:rPr>
              <a:t>командалық есепте</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жалпы</a:t>
            </a:r>
            <a:r>
              <a:rPr lang="ru-RU" sz="1300" dirty="0">
                <a:latin typeface="Times New Roman" pitchFamily="18" charset="0"/>
                <a:cs typeface="Times New Roman" pitchFamily="18" charset="0"/>
              </a:rPr>
              <a:t> 10 </a:t>
            </a:r>
            <a:r>
              <a:rPr lang="ru-RU" sz="1300" dirty="0" err="1">
                <a:latin typeface="Times New Roman" pitchFamily="18" charset="0"/>
                <a:cs typeface="Times New Roman" pitchFamily="18" charset="0"/>
              </a:rPr>
              <a:t>команданың арасында</a:t>
            </a:r>
            <a:r>
              <a:rPr lang="ru-RU" sz="1300" dirty="0">
                <a:latin typeface="Times New Roman" pitchFamily="18" charset="0"/>
                <a:cs typeface="Times New Roman" pitchFamily="18" charset="0"/>
              </a:rPr>
              <a:t> 1-орынға </a:t>
            </a:r>
            <a:r>
              <a:rPr lang="ru-RU" sz="1300" dirty="0" err="1">
                <a:latin typeface="Times New Roman" pitchFamily="18" charset="0"/>
                <a:cs typeface="Times New Roman" pitchFamily="18" charset="0"/>
              </a:rPr>
              <a:t>иеленді</a:t>
            </a:r>
            <a:r>
              <a:rPr lang="ru-RU" sz="1300" dirty="0">
                <a:latin typeface="Times New Roman" pitchFamily="18" charset="0"/>
                <a:cs typeface="Times New Roman" pitchFamily="18" charset="0"/>
              </a:rPr>
              <a:t>!!!</a:t>
            </a:r>
          </a:p>
          <a:p>
            <a:r>
              <a:rPr lang="en-US" sz="1300" dirty="0">
                <a:latin typeface="Times New Roman" pitchFamily="18" charset="0"/>
                <a:cs typeface="Times New Roman" pitchFamily="18" charset="0"/>
                <a:hlinkClick r:id="rId13"/>
              </a:rPr>
              <a:t>https://www.instagram.com/p/DJCouPaq-NE/?igsh=ajBqNHZ6M3Q2YmIy</a:t>
            </a:r>
            <a:r>
              <a:rPr lang="kk-KZ" sz="1300" dirty="0">
                <a:latin typeface="Times New Roman" pitchFamily="18" charset="0"/>
                <a:cs typeface="Times New Roman" pitchFamily="18" charset="0"/>
              </a:rPr>
              <a:t> </a:t>
            </a:r>
          </a:p>
          <a:p>
            <a:endParaRPr lang="ru-RU" sz="1300" dirty="0">
              <a:latin typeface="Times New Roman" pitchFamily="18" charset="0"/>
              <a:cs typeface="Times New Roman" pitchFamily="18" charset="0"/>
            </a:endParaRPr>
          </a:p>
          <a:p>
            <a:r>
              <a:rPr lang="ru-RU" sz="1300" dirty="0">
                <a:latin typeface="Times New Roman" pitchFamily="18" charset="0"/>
                <a:cs typeface="Times New Roman" pitchFamily="18" charset="0"/>
              </a:rPr>
              <a:t>29.04.2025 </a:t>
            </a:r>
            <a:r>
              <a:rPr lang="ru-RU" sz="1300" dirty="0" err="1">
                <a:latin typeface="Times New Roman" pitchFamily="18" charset="0"/>
                <a:cs typeface="Times New Roman" pitchFamily="18" charset="0"/>
              </a:rPr>
              <a:t>жылы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Ақмола облысының білім</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саласында</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сапаны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қамтамасыз ету</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департаменті</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Мемлекет</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басшысы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қол қойған Заңдардағы және Қазақстан Республикасы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Оқуағарту Министрлігінің ағымдағы жылғы </a:t>
            </a:r>
            <a:r>
              <a:rPr lang="ru-RU" sz="1300" dirty="0">
                <a:latin typeface="Times New Roman" pitchFamily="18" charset="0"/>
                <a:cs typeface="Times New Roman" pitchFamily="18" charset="0"/>
              </a:rPr>
              <a:t>1-тоқсанда </a:t>
            </a:r>
            <a:r>
              <a:rPr lang="ru-RU" sz="1300" dirty="0" err="1">
                <a:latin typeface="Times New Roman" pitchFamily="18" charset="0"/>
                <a:cs typeface="Times New Roman" pitchFamily="18" charset="0"/>
              </a:rPr>
              <a:t>әзірленген нормативтік</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құқықтық актілердің бюллетенімен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танысу</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және жұмыста қолдану үшінбюлетенімен ақпараттандыру жұмыстары кезектен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тыс</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педагогикалық кеңесте жүргізілді</a:t>
            </a:r>
            <a:r>
              <a:rPr lang="ru-RU" sz="1300" dirty="0">
                <a:latin typeface="Times New Roman" pitchFamily="18" charset="0"/>
                <a:cs typeface="Times New Roman" pitchFamily="18" charset="0"/>
              </a:rPr>
              <a:t>.</a:t>
            </a:r>
          </a:p>
          <a:p>
            <a:r>
              <a:rPr lang="en-US" sz="1300" dirty="0">
                <a:latin typeface="Times New Roman" pitchFamily="18" charset="0"/>
                <a:cs typeface="Times New Roman" pitchFamily="18" charset="0"/>
                <a:hlinkClick r:id="rId14"/>
              </a:rPr>
              <a:t>https://www.instagram.com/p/DJBadJlKktE/?igsh=MWJpZTN3ZzI1aHRvbQ</a:t>
            </a:r>
            <a:r>
              <a:rPr lang="en-US" sz="1300" dirty="0">
                <a:latin typeface="Times New Roman" pitchFamily="18" charset="0"/>
                <a:cs typeface="Times New Roman" pitchFamily="18" charset="0"/>
              </a:rPr>
              <a:t>==</a:t>
            </a:r>
            <a:r>
              <a:rPr lang="ru-RU" sz="1300" dirty="0">
                <a:latin typeface="Times New Roman" pitchFamily="18" charset="0"/>
                <a:cs typeface="Times New Roman" pitchFamily="18" charset="0"/>
              </a:rPr>
              <a:t> </a:t>
            </a:r>
          </a:p>
          <a:p>
            <a:endParaRPr lang="ru-RU" sz="1300" dirty="0">
              <a:latin typeface="Times New Roman" pitchFamily="18" charset="0"/>
              <a:cs typeface="Times New Roman" pitchFamily="18" charset="0"/>
            </a:endParaRPr>
          </a:p>
          <a:p>
            <a:r>
              <a:rPr lang="ru-RU" sz="1300" dirty="0">
                <a:latin typeface="Times New Roman" pitchFamily="18" charset="0"/>
                <a:cs typeface="Times New Roman" pitchFamily="18" charset="0"/>
              </a:rPr>
              <a:t>30.04.2025 </a:t>
            </a:r>
            <a:r>
              <a:rPr lang="ru-RU" sz="1300" dirty="0" err="1">
                <a:latin typeface="Times New Roman" pitchFamily="18" charset="0"/>
                <a:cs typeface="Times New Roman" pitchFamily="18" charset="0"/>
              </a:rPr>
              <a:t>жылы</a:t>
            </a:r>
            <a:r>
              <a:rPr lang="ru-RU" sz="1300" dirty="0">
                <a:latin typeface="Times New Roman" pitchFamily="18" charset="0"/>
                <a:cs typeface="Times New Roman" pitchFamily="18" charset="0"/>
              </a:rPr>
              <a:t> 8 </a:t>
            </a:r>
            <a:r>
              <a:rPr lang="ru-RU" sz="1300" dirty="0" err="1">
                <a:latin typeface="Times New Roman" pitchFamily="18" charset="0"/>
                <a:cs typeface="Times New Roman" pitchFamily="18" charset="0"/>
              </a:rPr>
              <a:t>сыныптар</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Бірлік</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ритімі</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атты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флешмобын</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ұсынадыМақсаты</a:t>
            </a:r>
            <a:r>
              <a:rPr lang="ru-RU" sz="1300" dirty="0">
                <a:latin typeface="Times New Roman" pitchFamily="18" charset="0"/>
                <a:cs typeface="Times New Roman" pitchFamily="18" charset="0"/>
              </a:rPr>
              <a:t>:</a:t>
            </a:r>
            <a:r>
              <a:rPr lang="ru-RU" sz="1300" dirty="0" err="1">
                <a:latin typeface="Times New Roman" pitchFamily="18" charset="0"/>
                <a:cs typeface="Times New Roman" pitchFamily="18" charset="0"/>
              </a:rPr>
              <a:t>-Қазақстандағы ұлттар достығы </a:t>
            </a:r>
            <a:r>
              <a:rPr lang="ru-RU" sz="1300" dirty="0">
                <a:latin typeface="Times New Roman" pitchFamily="18" charset="0"/>
                <a:cs typeface="Times New Roman" pitchFamily="18" charset="0"/>
              </a:rPr>
              <a:t>мен </a:t>
            </a:r>
            <a:r>
              <a:rPr lang="ru-RU" sz="1300" dirty="0" err="1">
                <a:latin typeface="Times New Roman" pitchFamily="18" charset="0"/>
                <a:cs typeface="Times New Roman" pitchFamily="18" charset="0"/>
              </a:rPr>
              <a:t>ынтымағы туралы</a:t>
            </a:r>
            <a:r>
              <a:rPr lang="ru-RU" sz="1300" dirty="0">
                <a:latin typeface="Times New Roman" pitchFamily="18" charset="0"/>
                <a:cs typeface="Times New Roman" pitchFamily="18" charset="0"/>
              </a:rPr>
              <a:t> </a:t>
            </a:r>
            <a:r>
              <a:rPr lang="ru-RU" sz="1300" dirty="0" err="1">
                <a:latin typeface="Times New Roman" pitchFamily="18" charset="0"/>
                <a:cs typeface="Times New Roman" pitchFamily="18" charset="0"/>
              </a:rPr>
              <a:t>түсінік қалыптастыру</a:t>
            </a:r>
            <a:r>
              <a:rPr lang="ru-RU" sz="1300" dirty="0">
                <a:latin typeface="Times New Roman" pitchFamily="18" charset="0"/>
                <a:cs typeface="Times New Roman" pitchFamily="18" charset="0"/>
              </a:rPr>
              <a:t>. </a:t>
            </a:r>
            <a:r>
              <a:rPr lang="en-US" sz="1300" dirty="0">
                <a:latin typeface="Times New Roman" pitchFamily="18" charset="0"/>
                <a:cs typeface="Times New Roman" pitchFamily="18" charset="0"/>
                <a:hlinkClick r:id="rId15"/>
              </a:rPr>
              <a:t>https://www.instagram.com/reel/DJBh0l3qwBF/?igsh=a3JrbWJ3eGoxb3dr</a:t>
            </a:r>
            <a:r>
              <a:rPr lang="kk-KZ" sz="1300" dirty="0">
                <a:latin typeface="Times New Roman" pitchFamily="18" charset="0"/>
                <a:cs typeface="Times New Roman" pitchFamily="18" charset="0"/>
              </a:rPr>
              <a:t> </a:t>
            </a:r>
          </a:p>
          <a:p>
            <a:endParaRPr lang="kk-KZ"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3" name="Picture 3" descr="C:\Users\School 9\Desktop\WhatsApp Image 2024-09-10 at 22.28.21.jpeg"/>
          <p:cNvPicPr>
            <a:picLocks noChangeAspect="1" noChangeArrowheads="1"/>
          </p:cNvPicPr>
          <p:nvPr/>
        </p:nvPicPr>
        <p:blipFill>
          <a:blip r:embed="rId16" cstate="print"/>
          <a:srcRect/>
          <a:stretch>
            <a:fillRect/>
          </a:stretch>
        </p:blipFill>
        <p:spPr bwMode="auto">
          <a:xfrm>
            <a:off x="139338" y="174172"/>
            <a:ext cx="1097280" cy="972550"/>
          </a:xfrm>
          <a:prstGeom prst="ellipse">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80159" y="139563"/>
            <a:ext cx="10676710" cy="6032421"/>
          </a:xfrm>
          <a:prstGeom prst="rect">
            <a:avLst/>
          </a:prstGeom>
        </p:spPr>
        <p:txBody>
          <a:bodyPr wrap="square">
            <a:spAutoFit/>
          </a:bodyPr>
          <a:lstStyle/>
          <a:p>
            <a:r>
              <a:rPr lang="ru-RU" sz="1200" dirty="0">
                <a:latin typeface="Times New Roman" pitchFamily="18" charset="0"/>
                <a:cs typeface="Times New Roman" pitchFamily="18" charset="0"/>
              </a:rPr>
              <a:t>1 </a:t>
            </a:r>
            <a:r>
              <a:rPr lang="ru-RU" sz="1200" dirty="0" err="1">
                <a:latin typeface="Times New Roman" pitchFamily="18" charset="0"/>
                <a:cs typeface="Times New Roman" pitchFamily="18" charset="0"/>
              </a:rPr>
              <a:t>мамыр</a:t>
            </a:r>
            <a:r>
              <a:rPr lang="ru-RU" sz="1200" dirty="0">
                <a:latin typeface="Times New Roman" pitchFamily="18" charset="0"/>
                <a:cs typeface="Times New Roman" pitchFamily="18" charset="0"/>
              </a:rPr>
              <a:t> 2025жылы  </a:t>
            </a:r>
            <a:r>
              <a:rPr lang="ru-RU" sz="1200" dirty="0" err="1">
                <a:latin typeface="Times New Roman" pitchFamily="18" charset="0"/>
                <a:cs typeface="Times New Roman" pitchFamily="18" charset="0"/>
              </a:rPr>
              <a:t>мектеп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оқушылары </a:t>
            </a:r>
            <a:r>
              <a:rPr lang="ru-RU" sz="1200" dirty="0">
                <a:latin typeface="Times New Roman" pitchFamily="18" charset="0"/>
                <a:cs typeface="Times New Roman" pitchFamily="18" charset="0"/>
              </a:rPr>
              <a:t>мен </a:t>
            </a:r>
            <a:r>
              <a:rPr lang="ru-RU" sz="1200" dirty="0" err="1">
                <a:latin typeface="Times New Roman" pitchFamily="18" charset="0"/>
                <a:cs typeface="Times New Roman" pitchFamily="18" charset="0"/>
              </a:rPr>
              <a:t>мұғалімдері қалалық жүгіру марафонына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белсенді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қатысты</a:t>
            </a:r>
            <a:r>
              <a:rPr lang="ru-RU"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Жетекшілері</a:t>
            </a:r>
            <a:r>
              <a:rPr lang="ru-RU" sz="1200" dirty="0">
                <a:latin typeface="Times New Roman" pitchFamily="18" charset="0"/>
                <a:cs typeface="Times New Roman" pitchFamily="18" charset="0"/>
              </a:rPr>
              <a:t>: Алипов </a:t>
            </a:r>
            <a:r>
              <a:rPr lang="ru-RU" sz="1200" dirty="0" err="1">
                <a:latin typeface="Times New Roman" pitchFamily="18" charset="0"/>
                <a:cs typeface="Times New Roman" pitchFamily="18" charset="0"/>
              </a:rPr>
              <a:t>Е.И.Балкибаев</a:t>
            </a:r>
            <a:r>
              <a:rPr lang="ru-RU" sz="1200" dirty="0">
                <a:latin typeface="Times New Roman" pitchFamily="18" charset="0"/>
                <a:cs typeface="Times New Roman" pitchFamily="18" charset="0"/>
              </a:rPr>
              <a:t> Т.Б.</a:t>
            </a:r>
            <a:r>
              <a:rPr lang="ru-RU" sz="1200" dirty="0" err="1">
                <a:latin typeface="Times New Roman" pitchFamily="18" charset="0"/>
                <a:cs typeface="Times New Roman" pitchFamily="18" charset="0"/>
              </a:rPr>
              <a:t>Басшының </a:t>
            </a:r>
            <a:r>
              <a:rPr lang="ru-RU" sz="1200" dirty="0">
                <a:latin typeface="Times New Roman" pitchFamily="18" charset="0"/>
                <a:cs typeface="Times New Roman" pitchFamily="18" charset="0"/>
              </a:rPr>
              <a:t>ТІЖ </a:t>
            </a:r>
            <a:r>
              <a:rPr lang="ru-RU" sz="1200" dirty="0" err="1">
                <a:latin typeface="Times New Roman" pitchFamily="18" charset="0"/>
                <a:cs typeface="Times New Roman" pitchFamily="18" charset="0"/>
              </a:rPr>
              <a:t>орынбасары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З.Мадиярова</a:t>
            </a:r>
            <a:r>
              <a:rPr lang="ru-RU" sz="1200" dirty="0">
                <a:latin typeface="Times New Roman" pitchFamily="18" charset="0"/>
                <a:cs typeface="Times New Roman" pitchFamily="18" charset="0"/>
              </a:rPr>
              <a:t> </a:t>
            </a:r>
            <a:r>
              <a:rPr lang="en-US" sz="1200" dirty="0">
                <a:latin typeface="Times New Roman" pitchFamily="18" charset="0"/>
                <a:cs typeface="Times New Roman" pitchFamily="18" charset="0"/>
                <a:hlinkClick r:id="rId2"/>
              </a:rPr>
              <a:t>https://www.instagram.com/reel/DJMiZMRPFAI/?igsh=MXBvOHlicDRmN2FieA</a:t>
            </a:r>
            <a:r>
              <a:rPr lang="en-US" sz="1200" dirty="0">
                <a:latin typeface="Times New Roman" pitchFamily="18" charset="0"/>
                <a:cs typeface="Times New Roman" pitchFamily="18" charset="0"/>
              </a:rPr>
              <a:t>==</a:t>
            </a:r>
            <a:r>
              <a:rPr lang="kk-KZ" sz="1200" dirty="0">
                <a:latin typeface="Times New Roman" pitchFamily="18" charset="0"/>
                <a:cs typeface="Times New Roman" pitchFamily="18" charset="0"/>
              </a:rPr>
              <a:t> </a:t>
            </a:r>
          </a:p>
          <a:p>
            <a:r>
              <a:rPr lang="en-US" sz="1200" dirty="0">
                <a:latin typeface="Times New Roman" pitchFamily="18" charset="0"/>
                <a:cs typeface="Times New Roman" pitchFamily="18" charset="0"/>
                <a:hlinkClick r:id="rId3"/>
              </a:rPr>
              <a:t>https://www.instagram.com/reel/DJMi9YCvw-K/?igsh=MTNhc2h2Nm9lMndqNA</a:t>
            </a:r>
            <a:r>
              <a:rPr lang="en-US" sz="1200" dirty="0">
                <a:latin typeface="Times New Roman" pitchFamily="18" charset="0"/>
                <a:cs typeface="Times New Roman" pitchFamily="18" charset="0"/>
              </a:rPr>
              <a:t>==</a:t>
            </a:r>
            <a:r>
              <a:rPr lang="kk-KZ" sz="1200" dirty="0">
                <a:latin typeface="Times New Roman" pitchFamily="18" charset="0"/>
                <a:cs typeface="Times New Roman" pitchFamily="18" charset="0"/>
              </a:rPr>
              <a:t> </a:t>
            </a:r>
          </a:p>
          <a:p>
            <a:endParaRPr lang="kk-KZ" sz="1200" dirty="0">
              <a:latin typeface="Times New Roman" pitchFamily="18" charset="0"/>
              <a:cs typeface="Times New Roman" pitchFamily="18" charset="0"/>
            </a:endParaRPr>
          </a:p>
          <a:p>
            <a:r>
              <a:rPr lang="ru-RU" sz="1200" dirty="0">
                <a:latin typeface="Times New Roman" pitchFamily="18" charset="0"/>
                <a:cs typeface="Times New Roman" pitchFamily="18" charset="0"/>
              </a:rPr>
              <a:t>06.05.2025 </a:t>
            </a:r>
            <a:r>
              <a:rPr lang="ru-RU" sz="1200" dirty="0" err="1">
                <a:latin typeface="Times New Roman" pitchFamily="18" charset="0"/>
                <a:cs typeface="Times New Roman" pitchFamily="18" charset="0"/>
              </a:rPr>
              <a:t>жылы</a:t>
            </a:r>
            <a:r>
              <a:rPr lang="ru-RU" sz="1200" dirty="0">
                <a:latin typeface="Times New Roman" pitchFamily="18" charset="0"/>
                <a:cs typeface="Times New Roman" pitchFamily="18" charset="0"/>
              </a:rPr>
              <a:t> 3 “Ә” </a:t>
            </a:r>
            <a:r>
              <a:rPr lang="ru-RU" sz="1200" dirty="0" err="1">
                <a:latin typeface="Times New Roman" pitchFamily="18" charset="0"/>
                <a:cs typeface="Times New Roman" pitchFamily="18" charset="0"/>
              </a:rPr>
              <a:t>сынып</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ұлдарын </a:t>
            </a:r>
            <a:r>
              <a:rPr lang="ru-RU"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Отан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қорғаушылар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күнімен  құттықтаулармен тәрбие сағаттар өткізілді</a:t>
            </a:r>
            <a:r>
              <a:rPr lang="ru-RU" sz="1200" dirty="0">
                <a:latin typeface="Times New Roman" pitchFamily="18" charset="0"/>
                <a:cs typeface="Times New Roman" pitchFamily="18" charset="0"/>
              </a:rPr>
              <a:t>. </a:t>
            </a:r>
          </a:p>
          <a:p>
            <a:r>
              <a:rPr lang="ru-RU" sz="1200" dirty="0">
                <a:latin typeface="Times New Roman" pitchFamily="18" charset="0"/>
                <a:cs typeface="Times New Roman" pitchFamily="18" charset="0"/>
                <a:hlinkClick r:id="rId4"/>
              </a:rPr>
              <a:t>https://www.instagram.com/p/DJVPV9lqsji/?igsh=MXc0ZTc4eXc1aTVrZQ</a:t>
            </a:r>
            <a:r>
              <a:rPr lang="ru-RU" sz="1200" dirty="0">
                <a:latin typeface="Times New Roman" pitchFamily="18" charset="0"/>
                <a:cs typeface="Times New Roman" pitchFamily="18" charset="0"/>
              </a:rPr>
              <a:t>== </a:t>
            </a:r>
            <a:r>
              <a:rPr lang="ru-RU" sz="1200" dirty="0">
                <a:latin typeface="Times New Roman" pitchFamily="18" charset="0"/>
                <a:cs typeface="Times New Roman" pitchFamily="18" charset="0"/>
                <a:hlinkClick r:id="rId5"/>
              </a:rPr>
              <a:t>https://www.instagram.com/reel/DJVPuVlqT9x/?igsh=a2l6aXdseDJ2OGRu</a:t>
            </a:r>
            <a:endParaRPr lang="ru-RU" sz="1200" dirty="0">
              <a:latin typeface="Times New Roman" pitchFamily="18" charset="0"/>
              <a:cs typeface="Times New Roman" pitchFamily="18" charset="0"/>
            </a:endParaRPr>
          </a:p>
          <a:p>
            <a:r>
              <a:rPr lang="ru-RU" sz="1200" dirty="0">
                <a:latin typeface="Times New Roman" pitchFamily="18" charset="0"/>
                <a:cs typeface="Times New Roman" pitchFamily="18" charset="0"/>
                <a:hlinkClick r:id="rId6"/>
              </a:rPr>
              <a:t>https://www.instagram.com/reel/DJVQqpBK_Yy/?igsh=YXBydTdydG9zOHZw</a:t>
            </a:r>
            <a:endParaRPr lang="ru-RU" sz="1200" dirty="0">
              <a:latin typeface="Times New Roman" pitchFamily="18" charset="0"/>
              <a:cs typeface="Times New Roman" pitchFamily="18" charset="0"/>
            </a:endParaRPr>
          </a:p>
          <a:p>
            <a:r>
              <a:rPr lang="ru-RU" sz="1200" dirty="0">
                <a:latin typeface="Times New Roman" pitchFamily="18" charset="0"/>
                <a:cs typeface="Times New Roman" pitchFamily="18" charset="0"/>
                <a:hlinkClick r:id="rId7"/>
              </a:rPr>
              <a:t>https://www.instagram.com/reel/DJVQxspKF-j/?igsh=bzE5d2trbG8wZGVk</a:t>
            </a:r>
            <a:endParaRPr lang="ru-RU" sz="1200" dirty="0">
              <a:latin typeface="Times New Roman" pitchFamily="18" charset="0"/>
              <a:cs typeface="Times New Roman" pitchFamily="18" charset="0"/>
            </a:endParaRPr>
          </a:p>
          <a:p>
            <a:r>
              <a:rPr lang="ru-RU" sz="1200" dirty="0">
                <a:latin typeface="Times New Roman" pitchFamily="18" charset="0"/>
                <a:cs typeface="Times New Roman" pitchFamily="18" charset="0"/>
                <a:hlinkClick r:id="rId8"/>
              </a:rPr>
              <a:t>https://www.instagram.com/p/DJVRNvpqMpq/?igsh=MXEwemt4dTU4bXc3NQ</a:t>
            </a:r>
            <a:r>
              <a:rPr lang="ru-RU" sz="1200" dirty="0">
                <a:latin typeface="Times New Roman" pitchFamily="18" charset="0"/>
                <a:cs typeface="Times New Roman" pitchFamily="18" charset="0"/>
              </a:rPr>
              <a:t>==</a:t>
            </a:r>
          </a:p>
          <a:p>
            <a:r>
              <a:rPr lang="ru-RU" sz="1200" dirty="0">
                <a:latin typeface="Times New Roman" pitchFamily="18" charset="0"/>
                <a:cs typeface="Times New Roman" pitchFamily="18" charset="0"/>
                <a:hlinkClick r:id="rId9"/>
              </a:rPr>
              <a:t>https://www.instagram.com/p/DJVRpIdqk0h/?igsh=OTRleHd1dWl2am41</a:t>
            </a:r>
            <a:r>
              <a:rPr lang="ru-RU" sz="1200" dirty="0">
                <a:latin typeface="Times New Roman" pitchFamily="18" charset="0"/>
                <a:cs typeface="Times New Roman" pitchFamily="18" charset="0"/>
              </a:rPr>
              <a:t> </a:t>
            </a:r>
          </a:p>
          <a:p>
            <a:endParaRPr lang="kk-KZ" sz="1200" dirty="0">
              <a:latin typeface="Times New Roman" pitchFamily="18" charset="0"/>
              <a:cs typeface="Times New Roman" pitchFamily="18" charset="0"/>
            </a:endParaRPr>
          </a:p>
          <a:p>
            <a:r>
              <a:rPr lang="ru-RU" sz="1200" dirty="0">
                <a:latin typeface="Times New Roman" pitchFamily="18" charset="0"/>
                <a:cs typeface="Times New Roman" pitchFamily="18" charset="0"/>
              </a:rPr>
              <a:t>06.05.2025 </a:t>
            </a:r>
            <a:r>
              <a:rPr lang="ru-RU" sz="1200" dirty="0" err="1">
                <a:latin typeface="Times New Roman" pitchFamily="18" charset="0"/>
                <a:cs typeface="Times New Roman" pitchFamily="18" charset="0"/>
              </a:rPr>
              <a:t>жылы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Жеңіске жол</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тақырыбында қалалық </a:t>
            </a:r>
            <a:r>
              <a:rPr lang="ru-RU" sz="1200" dirty="0">
                <a:latin typeface="Times New Roman" pitchFamily="18" charset="0"/>
                <a:cs typeface="Times New Roman" pitchFamily="18" charset="0"/>
              </a:rPr>
              <a:t>техника </a:t>
            </a:r>
            <a:r>
              <a:rPr lang="ru-RU" sz="1200" dirty="0" err="1">
                <a:latin typeface="Times New Roman" pitchFamily="18" charset="0"/>
                <a:cs typeface="Times New Roman" pitchFamily="18" charset="0"/>
              </a:rPr>
              <a:t>көрмесіне белсенді</a:t>
            </a:r>
            <a:r>
              <a:rPr lang="ru-RU" sz="1200" dirty="0">
                <a:latin typeface="Times New Roman" pitchFamily="18" charset="0"/>
                <a:cs typeface="Times New Roman" pitchFamily="18" charset="0"/>
              </a:rPr>
              <a:t> 9А </a:t>
            </a:r>
            <a:r>
              <a:rPr lang="ru-RU" sz="1200" dirty="0" err="1">
                <a:latin typeface="Times New Roman" pitchFamily="18" charset="0"/>
                <a:cs typeface="Times New Roman" pitchFamily="18" charset="0"/>
              </a:rPr>
              <a:t>сыныбы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қатысты</a:t>
            </a:r>
            <a:r>
              <a:rPr lang="ru-RU" sz="1200" dirty="0">
                <a:latin typeface="Times New Roman" pitchFamily="18" charset="0"/>
                <a:cs typeface="Times New Roman" pitchFamily="18" charset="0"/>
              </a:rPr>
              <a:t>.</a:t>
            </a:r>
            <a:r>
              <a:rPr lang="ru-RU" sz="1200" dirty="0" err="1">
                <a:latin typeface="Times New Roman" pitchFamily="18" charset="0"/>
                <a:cs typeface="Times New Roman" pitchFamily="18" charset="0"/>
              </a:rPr>
              <a:t>Жетекшілер:Шаяхметова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Ж.Б.Нигметова</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С.А.Мадиярова</a:t>
            </a:r>
            <a:r>
              <a:rPr lang="ru-RU" sz="1200" dirty="0">
                <a:latin typeface="Times New Roman" pitchFamily="18" charset="0"/>
                <a:cs typeface="Times New Roman" pitchFamily="18" charset="0"/>
              </a:rPr>
              <a:t> З.Ш. </a:t>
            </a:r>
            <a:r>
              <a:rPr lang="en-US" sz="1200" dirty="0">
                <a:latin typeface="Times New Roman" pitchFamily="18" charset="0"/>
                <a:cs typeface="Times New Roman" pitchFamily="18" charset="0"/>
                <a:hlinkClick r:id="rId10"/>
              </a:rPr>
              <a:t>https://www.instagram.com/p/DJicnB-vvxT/?igsh=dWpxdTl6azg0M2Y1</a:t>
            </a:r>
            <a:r>
              <a:rPr lang="kk-KZ" sz="1200" dirty="0">
                <a:latin typeface="Times New Roman" pitchFamily="18" charset="0"/>
                <a:cs typeface="Times New Roman" pitchFamily="18" charset="0"/>
              </a:rPr>
              <a:t> </a:t>
            </a:r>
          </a:p>
          <a:p>
            <a:endParaRPr lang="ru-RU" sz="1200" dirty="0">
              <a:latin typeface="Times New Roman" pitchFamily="18" charset="0"/>
              <a:cs typeface="Times New Roman" pitchFamily="18" charset="0"/>
            </a:endParaRPr>
          </a:p>
          <a:p>
            <a:r>
              <a:rPr lang="kk-KZ" sz="1200" dirty="0">
                <a:latin typeface="Times New Roman" pitchFamily="18" charset="0"/>
                <a:cs typeface="Times New Roman" pitchFamily="18" charset="0"/>
              </a:rPr>
              <a:t>08.05.2025 жылы "Отан қорғаушылар" күніне және Ұлы Жеңістің 80 жылдығына арналған Целиноград ауданындағы орналасқан "Алжир" мұражайына мектеп оқушыларына саяхат ұйымдастырылды.Жетекшісі: З.Мадиярова  </a:t>
            </a:r>
            <a:r>
              <a:rPr lang="en-US" sz="1200" dirty="0">
                <a:latin typeface="Times New Roman" pitchFamily="18" charset="0"/>
                <a:cs typeface="Times New Roman" pitchFamily="18" charset="0"/>
                <a:hlinkClick r:id="rId11"/>
              </a:rPr>
              <a:t>https://www.instagram.com/p/DJk20EtvziI/?igsh=ZTE4c3lqeWlxM3V4</a:t>
            </a:r>
            <a:r>
              <a:rPr lang="kk-KZ" sz="1200" dirty="0">
                <a:latin typeface="Times New Roman" pitchFamily="18" charset="0"/>
                <a:cs typeface="Times New Roman" pitchFamily="18" charset="0"/>
              </a:rPr>
              <a:t> </a:t>
            </a:r>
          </a:p>
          <a:p>
            <a:endParaRPr lang="kk-KZ" sz="1200" dirty="0">
              <a:latin typeface="Times New Roman" pitchFamily="18" charset="0"/>
              <a:cs typeface="Times New Roman" pitchFamily="18" charset="0"/>
            </a:endParaRPr>
          </a:p>
          <a:p>
            <a:r>
              <a:rPr lang="kk-KZ" sz="1200" dirty="0">
                <a:latin typeface="Times New Roman" pitchFamily="18" charset="0"/>
                <a:cs typeface="Times New Roman" pitchFamily="18" charset="0"/>
              </a:rPr>
              <a:t>2025 жылдың 8 мамырында “Ұлы Жеңіске 80 жыл” толуына орай Степногорск қаласының білім бөліміне қарасты жалпы білім беру мектептерінің 7-8 сынып оқушылары арасында "Алау"  қалалық әскери-спорттық сайысы өтілді.АӘД жетекшісі Алипов Е.И.</a:t>
            </a:r>
          </a:p>
          <a:p>
            <a:r>
              <a:rPr lang="en-US" sz="1200" dirty="0">
                <a:latin typeface="Times New Roman" pitchFamily="18" charset="0"/>
                <a:cs typeface="Times New Roman" pitchFamily="18" charset="0"/>
                <a:hlinkClick r:id="rId12"/>
              </a:rPr>
              <a:t>https://www.instagram.com/reel/DJqNy1mqqH3/?igsh=cXJjdzZuM3F2eWlk</a:t>
            </a:r>
            <a:r>
              <a:rPr lang="kk-KZ" sz="1200" dirty="0">
                <a:latin typeface="Times New Roman" pitchFamily="18" charset="0"/>
                <a:cs typeface="Times New Roman" pitchFamily="18" charset="0"/>
              </a:rPr>
              <a:t> </a:t>
            </a:r>
          </a:p>
          <a:p>
            <a:endParaRPr lang="kk-KZ" sz="1200" dirty="0">
              <a:latin typeface="Times New Roman" pitchFamily="18" charset="0"/>
              <a:cs typeface="Times New Roman" pitchFamily="18" charset="0"/>
            </a:endParaRPr>
          </a:p>
          <a:p>
            <a:r>
              <a:rPr lang="ru-RU" sz="1200" dirty="0">
                <a:latin typeface="Times New Roman" pitchFamily="18" charset="0"/>
                <a:cs typeface="Times New Roman" pitchFamily="18" charset="0"/>
              </a:rPr>
              <a:t>11.05.2025 </a:t>
            </a:r>
            <a:r>
              <a:rPr lang="ru-RU" sz="1200" dirty="0" err="1">
                <a:latin typeface="Times New Roman" pitchFamily="18" charset="0"/>
                <a:cs typeface="Times New Roman" pitchFamily="18" charset="0"/>
              </a:rPr>
              <a:t>жылы</a:t>
            </a:r>
            <a:r>
              <a:rPr lang="ru-RU" sz="1200" dirty="0">
                <a:latin typeface="Times New Roman" pitchFamily="18" charset="0"/>
                <a:cs typeface="Times New Roman" pitchFamily="18" charset="0"/>
              </a:rPr>
              <a:t> 1“Б” </a:t>
            </a:r>
            <a:r>
              <a:rPr lang="ru-RU" sz="1200" dirty="0" err="1">
                <a:latin typeface="Times New Roman" pitchFamily="18" charset="0"/>
                <a:cs typeface="Times New Roman" pitchFamily="18" charset="0"/>
              </a:rPr>
              <a:t>сыныбы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Анаға тағзым </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Анаға құрмет</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челленджін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жолдайды</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Бір</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қолымен бесігін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екінші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қолымен әлемді тербететін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аналарға жүрекжарды лебізімізді</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күн сайын</a:t>
            </a:r>
            <a:r>
              <a:rPr lang="ru-RU" sz="1200" dirty="0">
                <a:latin typeface="Times New Roman" pitchFamily="18" charset="0"/>
                <a:cs typeface="Times New Roman" pitchFamily="18" charset="0"/>
              </a:rPr>
              <a:t> </a:t>
            </a:r>
            <a:r>
              <a:rPr lang="ru-RU" sz="1200" dirty="0" err="1">
                <a:latin typeface="Times New Roman" pitchFamily="18" charset="0"/>
                <a:cs typeface="Times New Roman" pitchFamily="18" charset="0"/>
              </a:rPr>
              <a:t>білдірсек</a:t>
            </a:r>
            <a:r>
              <a:rPr lang="ru-RU" sz="1200" dirty="0">
                <a:latin typeface="Times New Roman" pitchFamily="18" charset="0"/>
                <a:cs typeface="Times New Roman" pitchFamily="18" charset="0"/>
              </a:rPr>
              <a:t> те </a:t>
            </a:r>
            <a:r>
              <a:rPr lang="ru-RU" sz="1200" dirty="0" err="1">
                <a:latin typeface="Times New Roman" pitchFamily="18" charset="0"/>
                <a:cs typeface="Times New Roman" pitchFamily="18" charset="0"/>
              </a:rPr>
              <a:t>артық етпейді</a:t>
            </a:r>
            <a:r>
              <a:rPr lang="ru-RU" sz="1200" dirty="0">
                <a:latin typeface="Times New Roman" pitchFamily="18" charset="0"/>
                <a:cs typeface="Times New Roman" pitchFamily="18" charset="0"/>
              </a:rPr>
              <a:t>. </a:t>
            </a:r>
          </a:p>
          <a:p>
            <a:r>
              <a:rPr lang="en-US" sz="1200" dirty="0">
                <a:latin typeface="Times New Roman" pitchFamily="18" charset="0"/>
                <a:cs typeface="Times New Roman" pitchFamily="18" charset="0"/>
                <a:hlinkClick r:id="rId13"/>
              </a:rPr>
              <a:t>https://www.instagram.com/reel/DJgGQocKmJZ/?igsh=bGJjeDdpMWp5N3V3</a:t>
            </a:r>
            <a:r>
              <a:rPr lang="kk-KZ" sz="1200" dirty="0">
                <a:latin typeface="Times New Roman" pitchFamily="18" charset="0"/>
                <a:cs typeface="Times New Roman" pitchFamily="18" charset="0"/>
              </a:rPr>
              <a:t> </a:t>
            </a:r>
          </a:p>
          <a:p>
            <a:r>
              <a:rPr lang="en-US" sz="1200" dirty="0">
                <a:latin typeface="Times New Roman" pitchFamily="18" charset="0"/>
                <a:cs typeface="Times New Roman" pitchFamily="18" charset="0"/>
                <a:hlinkClick r:id="rId14"/>
              </a:rPr>
              <a:t>https://www.instagram.com/reel/DJgOPS-q77T/?igsh=emgxejg0NGlvMWtw</a:t>
            </a:r>
            <a:r>
              <a:rPr lang="kk-KZ" sz="1200" dirty="0">
                <a:latin typeface="Times New Roman" pitchFamily="18" charset="0"/>
                <a:cs typeface="Times New Roman" pitchFamily="18" charset="0"/>
              </a:rPr>
              <a:t> </a:t>
            </a:r>
          </a:p>
          <a:p>
            <a:r>
              <a:rPr lang="en-US" sz="1200" dirty="0">
                <a:latin typeface="Times New Roman" pitchFamily="18" charset="0"/>
                <a:cs typeface="Times New Roman" pitchFamily="18" charset="0"/>
                <a:hlinkClick r:id="rId15"/>
              </a:rPr>
              <a:t>https://www.instagram.com/reel/DJgRiRYKEu3/?igsh=bmkxbGFmMmF3dm5j</a:t>
            </a:r>
            <a:r>
              <a:rPr lang="kk-KZ" sz="1200" dirty="0">
                <a:latin typeface="Times New Roman" pitchFamily="18" charset="0"/>
                <a:cs typeface="Times New Roman" pitchFamily="18" charset="0"/>
              </a:rPr>
              <a:t> </a:t>
            </a:r>
          </a:p>
          <a:p>
            <a:endParaRPr lang="kk-KZ" sz="1200" dirty="0">
              <a:latin typeface="Times New Roman" pitchFamily="18" charset="0"/>
              <a:cs typeface="Times New Roman" pitchFamily="18" charset="0"/>
            </a:endParaRPr>
          </a:p>
          <a:p>
            <a:r>
              <a:rPr lang="kk-KZ" sz="1200" dirty="0">
                <a:latin typeface="Times New Roman" pitchFamily="18" charset="0"/>
                <a:cs typeface="Times New Roman" pitchFamily="18" charset="0"/>
              </a:rPr>
              <a:t>12.05.20256 "Б" сыныбында "Жолда аман жүрейік!" тақырыбында сынып сағаты өткізілді. Оқушыларға жолда жүру ережесімен таныстыру жол қауіпсіздігін есте сақтауға, білуге жол ережесінің белгілерімен жүре білуге үйрету. сақтыққа тәрбиелеу. Өз бетімен жұмыс жасай білуге дағдыландыруСынып жетекшісі: Шабарова Ұлпан Мунировна </a:t>
            </a:r>
            <a:r>
              <a:rPr lang="en-US" sz="1200" dirty="0">
                <a:latin typeface="Times New Roman" pitchFamily="18" charset="0"/>
                <a:cs typeface="Times New Roman" pitchFamily="18" charset="0"/>
                <a:hlinkClick r:id="rId16"/>
              </a:rPr>
              <a:t>https://www.instagram.com/p/DJkBb-ezZjw/?igsh=MW42YWZmaW5veG5wMA</a:t>
            </a:r>
            <a:r>
              <a:rPr lang="en-US" sz="1200" dirty="0">
                <a:latin typeface="Times New Roman" pitchFamily="18" charset="0"/>
                <a:cs typeface="Times New Roman" pitchFamily="18" charset="0"/>
              </a:rPr>
              <a:t>==</a:t>
            </a:r>
            <a:r>
              <a:rPr lang="kk-KZ" sz="1200" dirty="0">
                <a:latin typeface="Times New Roman" pitchFamily="18" charset="0"/>
                <a:cs typeface="Times New Roman" pitchFamily="18" charset="0"/>
              </a:rPr>
              <a:t>  </a:t>
            </a:r>
          </a:p>
          <a:p>
            <a:endParaRPr lang="kk-KZ" sz="12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3" name="Picture 3" descr="C:\Users\School 9\Desktop\WhatsApp Image 2024-09-10 at 22.28.21.jpeg"/>
          <p:cNvPicPr>
            <a:picLocks noChangeAspect="1" noChangeArrowheads="1"/>
          </p:cNvPicPr>
          <p:nvPr/>
        </p:nvPicPr>
        <p:blipFill>
          <a:blip r:embed="rId17" cstate="print"/>
          <a:srcRect/>
          <a:stretch>
            <a:fillRect/>
          </a:stretch>
        </p:blipFill>
        <p:spPr bwMode="auto">
          <a:xfrm>
            <a:off x="139338" y="174172"/>
            <a:ext cx="1097280" cy="972550"/>
          </a:xfrm>
          <a:prstGeom prst="ellipse">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01783" y="357051"/>
            <a:ext cx="10624457" cy="6555641"/>
          </a:xfrm>
          <a:prstGeom prst="rect">
            <a:avLst/>
          </a:prstGeom>
        </p:spPr>
        <p:txBody>
          <a:bodyPr wrap="square">
            <a:spAutoFit/>
          </a:bodyPr>
          <a:lstStyle/>
          <a:p>
            <a:r>
              <a:rPr lang="ru-RU" sz="1400" dirty="0">
                <a:latin typeface="Times New Roman" pitchFamily="18" charset="0"/>
                <a:cs typeface="Times New Roman" pitchFamily="18" charset="0"/>
              </a:rPr>
              <a:t>15.05.2025 </a:t>
            </a:r>
            <a:r>
              <a:rPr lang="ru-RU" sz="1400" dirty="0" err="1">
                <a:latin typeface="Times New Roman" pitchFamily="18" charset="0"/>
                <a:cs typeface="Times New Roman" pitchFamily="18" charset="0"/>
              </a:rPr>
              <a:t>жылы</a:t>
            </a:r>
            <a:r>
              <a:rPr lang="ru-RU" sz="1400" dirty="0">
                <a:latin typeface="Times New Roman" pitchFamily="18" charset="0"/>
                <a:cs typeface="Times New Roman" pitchFamily="18" charset="0"/>
              </a:rPr>
              <a:t> 15 </a:t>
            </a:r>
            <a:r>
              <a:rPr lang="ru-RU" sz="1400" dirty="0" err="1">
                <a:latin typeface="Times New Roman" pitchFamily="18" charset="0"/>
                <a:cs typeface="Times New Roman" pitchFamily="18" charset="0"/>
              </a:rPr>
              <a:t>мамыр</a:t>
            </a:r>
            <a:r>
              <a:rPr lang="ru-RU" sz="1400" dirty="0">
                <a:latin typeface="Times New Roman" pitchFamily="18" charset="0"/>
                <a:cs typeface="Times New Roman" pitchFamily="18" charset="0"/>
              </a:rPr>
              <a:t> 2025 </a:t>
            </a:r>
            <a:r>
              <a:rPr lang="ru-RU" sz="1400" dirty="0" err="1">
                <a:latin typeface="Times New Roman" pitchFamily="18" charset="0"/>
                <a:cs typeface="Times New Roman" pitchFamily="18" charset="0"/>
              </a:rPr>
              <a:t>жылы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қаламыздың әкімі </a:t>
            </a:r>
            <a:r>
              <a:rPr lang="ru-RU" sz="1400" dirty="0">
                <a:latin typeface="Times New Roman" pitchFamily="18" charset="0"/>
                <a:cs typeface="Times New Roman" pitchFamily="18" charset="0"/>
              </a:rPr>
              <a:t>алтын </a:t>
            </a:r>
            <a:r>
              <a:rPr lang="ru-RU" sz="1400" dirty="0" err="1">
                <a:latin typeface="Times New Roman" pitchFamily="18" charset="0"/>
                <a:cs typeface="Times New Roman" pitchFamily="18" charset="0"/>
              </a:rPr>
              <a:t>белгі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және үздік </a:t>
            </a:r>
            <a:r>
              <a:rPr lang="ru-RU" sz="1400" dirty="0">
                <a:latin typeface="Times New Roman" pitchFamily="18" charset="0"/>
                <a:cs typeface="Times New Roman" pitchFamily="18" charset="0"/>
              </a:rPr>
              <a:t>аттестат </a:t>
            </a:r>
            <a:r>
              <a:rPr lang="ru-RU" sz="1400" dirty="0" err="1">
                <a:latin typeface="Times New Roman" pitchFamily="18" charset="0"/>
                <a:cs typeface="Times New Roman" pitchFamily="18" charset="0"/>
              </a:rPr>
              <a:t>иегерлері</a:t>
            </a:r>
            <a:r>
              <a:rPr lang="ru-RU" sz="1400" dirty="0">
                <a:latin typeface="Times New Roman" pitchFamily="18" charset="0"/>
                <a:cs typeface="Times New Roman" pitchFamily="18" charset="0"/>
              </a:rPr>
              <a:t> мен </a:t>
            </a:r>
            <a:r>
              <a:rPr lang="ru-RU" sz="1400" dirty="0" err="1">
                <a:latin typeface="Times New Roman" pitchFamily="18" charset="0"/>
                <a:cs typeface="Times New Roman" pitchFamily="18" charset="0"/>
              </a:rPr>
              <a:t>кездесуді</a:t>
            </a:r>
            <a:r>
              <a:rPr lang="ru-RU" sz="1400" dirty="0">
                <a:latin typeface="Times New Roman" pitchFamily="18" charset="0"/>
                <a:cs typeface="Times New Roman" pitchFamily="18" charset="0"/>
              </a:rPr>
              <a:t>  Горняк </a:t>
            </a:r>
            <a:r>
              <a:rPr lang="ru-RU" sz="1400" dirty="0" err="1">
                <a:latin typeface="Times New Roman" pitchFamily="18" charset="0"/>
                <a:cs typeface="Times New Roman" pitchFamily="18" charset="0"/>
              </a:rPr>
              <a:t>ОМС-де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өткізді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Ол</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кездесуге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биылғы түлектеріміз белсенді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қатысты.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Сынып</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Кожахметова</a:t>
            </a:r>
            <a:r>
              <a:rPr lang="ru-RU" sz="1400" dirty="0">
                <a:latin typeface="Times New Roman" pitchFamily="18" charset="0"/>
                <a:cs typeface="Times New Roman" pitchFamily="18" charset="0"/>
              </a:rPr>
              <a:t> Н.Т. </a:t>
            </a:r>
            <a:r>
              <a:rPr lang="en-US" sz="1400" dirty="0">
                <a:latin typeface="Times New Roman" pitchFamily="18" charset="0"/>
                <a:cs typeface="Times New Roman" pitchFamily="18" charset="0"/>
                <a:hlinkClick r:id="rId2"/>
              </a:rPr>
              <a:t>https://www.instagram.com/p/DJslh3Tv056/?igsh=MWUyd3F3aHZ5ZTBweA</a:t>
            </a:r>
            <a:r>
              <a:rPr lang="en-US" sz="1400" dirty="0">
                <a:latin typeface="Times New Roman" pitchFamily="18" charset="0"/>
                <a:cs typeface="Times New Roman" pitchFamily="18" charset="0"/>
              </a:rPr>
              <a:t>==</a:t>
            </a:r>
            <a:r>
              <a:rPr lang="kk-KZ" sz="1400" dirty="0">
                <a:latin typeface="Times New Roman" pitchFamily="18" charset="0"/>
                <a:cs typeface="Times New Roman" pitchFamily="18" charset="0"/>
              </a:rPr>
              <a:t>  </a:t>
            </a:r>
          </a:p>
          <a:p>
            <a:endParaRPr lang="kk-KZ"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16.05.2025ж " Көктемгі көңіл - күй" атты қалалық сурет шеруге қатысып "Алтын жүлдегер" дипломмен мектеп парламент марапатталды.Аға тәлімгер: Нигметова С.А </a:t>
            </a:r>
            <a:r>
              <a:rPr lang="en-US" sz="1400" dirty="0">
                <a:latin typeface="Times New Roman" pitchFamily="18" charset="0"/>
                <a:cs typeface="Times New Roman" pitchFamily="18" charset="0"/>
                <a:hlinkClick r:id="rId3"/>
              </a:rPr>
              <a:t>https://www.instagram.com/p/DJ8zf54KQV7/?igsh=MTFnd2Q2cm10eG1kag</a:t>
            </a:r>
            <a:r>
              <a:rPr lang="en-US" sz="1400" dirty="0">
                <a:latin typeface="Times New Roman" pitchFamily="18" charset="0"/>
                <a:cs typeface="Times New Roman" pitchFamily="18" charset="0"/>
              </a:rPr>
              <a:t>==</a:t>
            </a:r>
            <a:endParaRPr lang="kk-KZ" sz="1400" dirty="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r>
              <a:rPr lang="ru-RU" sz="1400" dirty="0">
                <a:latin typeface="Times New Roman" pitchFamily="18" charset="0"/>
                <a:cs typeface="Times New Roman" pitchFamily="18" charset="0"/>
              </a:rPr>
              <a:t>19.05.2025 ж.5Б </a:t>
            </a:r>
            <a:r>
              <a:rPr lang="ru-RU" sz="1400" dirty="0" err="1">
                <a:latin typeface="Times New Roman" pitchFamily="18" charset="0"/>
                <a:cs typeface="Times New Roman" pitchFamily="18" charset="0"/>
              </a:rPr>
              <a:t>сынып</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оқушыларымен </a:t>
            </a:r>
            <a:r>
              <a:rPr lang="ru-RU" sz="1400" dirty="0">
                <a:latin typeface="Times New Roman" pitchFamily="18" charset="0"/>
                <a:cs typeface="Times New Roman" pitchFamily="18" charset="0"/>
              </a:rPr>
              <a:t>«</a:t>
            </a:r>
            <a:r>
              <a:rPr lang="ru-RU" sz="1400" dirty="0" err="1">
                <a:latin typeface="Times New Roman" pitchFamily="18" charset="0"/>
                <a:cs typeface="Times New Roman" pitchFamily="18" charset="0"/>
              </a:rPr>
              <a:t>Ата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заң-тәуелсіз </a:t>
            </a:r>
            <a:r>
              <a:rPr lang="ru-RU" sz="1400" dirty="0">
                <a:latin typeface="Times New Roman" pitchFamily="18" charset="0"/>
                <a:cs typeface="Times New Roman" pitchFamily="18" charset="0"/>
              </a:rPr>
              <a:t>ел </a:t>
            </a:r>
            <a:r>
              <a:rPr lang="ru-RU" sz="1400" dirty="0" err="1">
                <a:latin typeface="Times New Roman" pitchFamily="18" charset="0"/>
                <a:cs typeface="Times New Roman" pitchFamily="18" charset="0"/>
              </a:rPr>
              <a:t>тұғыры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тақырыбында тәрбие сабағы өтті</a:t>
            </a:r>
            <a:r>
              <a:rPr lang="ru-RU" sz="1400" dirty="0">
                <a:latin typeface="Times New Roman" pitchFamily="18" charset="0"/>
                <a:cs typeface="Times New Roman" pitchFamily="18" charset="0"/>
              </a:rPr>
              <a:t>.</a:t>
            </a:r>
            <a:r>
              <a:rPr lang="ru-RU" sz="1400" dirty="0" err="1">
                <a:latin typeface="Times New Roman" pitchFamily="18" charset="0"/>
                <a:cs typeface="Times New Roman" pitchFamily="18" charset="0"/>
              </a:rPr>
              <a:t>Мақсаты</a:t>
            </a:r>
            <a:r>
              <a:rPr lang="ru-RU" sz="1400" dirty="0">
                <a:latin typeface="Times New Roman" pitchFamily="18" charset="0"/>
                <a:cs typeface="Times New Roman" pitchFamily="18" charset="0"/>
              </a:rPr>
              <a:t>:</a:t>
            </a:r>
            <a:r>
              <a:rPr lang="ru-RU" sz="1400" dirty="0" err="1">
                <a:latin typeface="Times New Roman" pitchFamily="18" charset="0"/>
                <a:cs typeface="Times New Roman" pitchFamily="18" charset="0"/>
              </a:rPr>
              <a:t>Оқушыларға Қазақстан Республикасының конституциясы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туралы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терең білім</a:t>
            </a:r>
            <a:r>
              <a:rPr lang="ru-RU" sz="1400" dirty="0">
                <a:latin typeface="Times New Roman" pitchFamily="18" charset="0"/>
                <a:cs typeface="Times New Roman" pitchFamily="18" charset="0"/>
              </a:rPr>
              <a:t> беру. </a:t>
            </a:r>
            <a:r>
              <a:rPr lang="ru-RU" sz="1400" dirty="0" err="1">
                <a:latin typeface="Times New Roman" pitchFamily="18" charset="0"/>
                <a:cs typeface="Times New Roman" pitchFamily="18" charset="0"/>
              </a:rPr>
              <a:t>Жеке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адамның конституциялық құқықтары </a:t>
            </a:r>
            <a:r>
              <a:rPr lang="ru-RU" sz="1400" dirty="0">
                <a:latin typeface="Times New Roman" pitchFamily="18" charset="0"/>
                <a:cs typeface="Times New Roman" pitchFamily="18" charset="0"/>
              </a:rPr>
              <a:t>мен </a:t>
            </a:r>
            <a:r>
              <a:rPr lang="ru-RU" sz="1400" dirty="0" err="1">
                <a:latin typeface="Times New Roman" pitchFamily="18" charset="0"/>
                <a:cs typeface="Times New Roman" pitchFamily="18" charset="0"/>
              </a:rPr>
              <a:t>міндеттеріне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құрметпен қарау және оларды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орынды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пайдалана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білуге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үйрету</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Оқушыларды ұлтжандылыққа баулып</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құқықтық тәрбие </a:t>
            </a:r>
            <a:r>
              <a:rPr lang="ru-RU" sz="1400" dirty="0">
                <a:latin typeface="Times New Roman" pitchFamily="18" charset="0"/>
                <a:cs typeface="Times New Roman" pitchFamily="18" charset="0"/>
              </a:rPr>
              <a:t>беру.  </a:t>
            </a:r>
            <a:r>
              <a:rPr lang="ru-RU" sz="1400" dirty="0" err="1">
                <a:latin typeface="Times New Roman" pitchFamily="18" charset="0"/>
                <a:cs typeface="Times New Roman" pitchFamily="18" charset="0"/>
              </a:rPr>
              <a:t>Тарих</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және құқық пәнінің  мұғалімі:С.О.АраповТарих мұғалімі </a:t>
            </a:r>
            <a:r>
              <a:rPr lang="ru-RU" sz="1400" dirty="0">
                <a:latin typeface="Times New Roman" pitchFamily="18" charset="0"/>
                <a:cs typeface="Times New Roman" pitchFamily="18" charset="0"/>
              </a:rPr>
              <a:t>Арапов С. О. </a:t>
            </a:r>
            <a:r>
              <a:rPr lang="en-US" sz="1400" dirty="0">
                <a:latin typeface="Times New Roman" pitchFamily="18" charset="0"/>
                <a:cs typeface="Times New Roman" pitchFamily="18" charset="0"/>
                <a:hlinkClick r:id="rId4"/>
              </a:rPr>
              <a:t>https://www.instagram.com/p/DJ3a_C6KyJ_/?igsh=cG00eWlocnoxZ29q</a:t>
            </a:r>
            <a:r>
              <a:rPr lang="kk-KZ" sz="1400" dirty="0">
                <a:latin typeface="Times New Roman" pitchFamily="18" charset="0"/>
                <a:cs typeface="Times New Roman" pitchFamily="18" charset="0"/>
              </a:rPr>
              <a:t> </a:t>
            </a:r>
          </a:p>
          <a:p>
            <a:endParaRPr lang="kk-KZ" sz="1400" dirty="0">
              <a:latin typeface="Times New Roman" pitchFamily="18" charset="0"/>
              <a:cs typeface="Times New Roman" pitchFamily="18" charset="0"/>
            </a:endParaRPr>
          </a:p>
          <a:p>
            <a:r>
              <a:rPr lang="ru-RU" sz="1400" dirty="0">
                <a:latin typeface="Times New Roman" pitchFamily="18" charset="0"/>
                <a:cs typeface="Times New Roman" pitchFamily="18" charset="0"/>
              </a:rPr>
              <a:t>20.05.2025 </a:t>
            </a:r>
            <a:r>
              <a:rPr lang="ru-RU" sz="1400" dirty="0" err="1">
                <a:latin typeface="Times New Roman" pitchFamily="18" charset="0"/>
                <a:cs typeface="Times New Roman" pitchFamily="18" charset="0"/>
              </a:rPr>
              <a:t>жылы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Жалпы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ата-аналар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комитеттерінің жиналысы.Мектеп</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әкімшілігі</a:t>
            </a:r>
            <a:r>
              <a:rPr lang="ru-RU" sz="1400" dirty="0">
                <a:latin typeface="Times New Roman" pitchFamily="18" charset="0"/>
                <a:cs typeface="Times New Roman" pitchFamily="18" charset="0"/>
              </a:rPr>
              <a:t>. </a:t>
            </a:r>
            <a:r>
              <a:rPr lang="ru-RU" sz="1400" dirty="0">
                <a:latin typeface="Times New Roman" pitchFamily="18" charset="0"/>
                <a:cs typeface="Times New Roman" pitchFamily="18" charset="0"/>
                <a:hlinkClick r:id="rId5"/>
              </a:rPr>
              <a:t>https://www.instagram.com/reel/DJ6AIXhqHde/?igsh=emxqazF0Z3MwN3Rr</a:t>
            </a:r>
            <a:r>
              <a:rPr lang="ru-RU" sz="1400" dirty="0">
                <a:latin typeface="Times New Roman" pitchFamily="18" charset="0"/>
                <a:cs typeface="Times New Roman" pitchFamily="18" charset="0"/>
              </a:rPr>
              <a:t> </a:t>
            </a:r>
          </a:p>
          <a:p>
            <a:endParaRPr lang="kk-KZ" sz="1400" dirty="0">
              <a:latin typeface="Times New Roman" pitchFamily="18" charset="0"/>
              <a:cs typeface="Times New Roman" pitchFamily="18" charset="0"/>
            </a:endParaRPr>
          </a:p>
          <a:p>
            <a:r>
              <a:rPr lang="ru-RU" sz="1400" dirty="0">
                <a:latin typeface="Times New Roman" pitchFamily="18" charset="0"/>
                <a:cs typeface="Times New Roman" pitchFamily="18" charset="0"/>
              </a:rPr>
              <a:t>21.05.2025 ж. </a:t>
            </a:r>
            <a:r>
              <a:rPr lang="ru-RU" sz="1400" dirty="0" err="1">
                <a:latin typeface="Times New Roman" pitchFamily="18" charset="0"/>
                <a:cs typeface="Times New Roman" pitchFamily="18" charset="0"/>
              </a:rPr>
              <a:t>Қалалық </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Орында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жол</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тәртібін, жолы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болсын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әркімнің" жол</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қозғалысының жас</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инспекторлары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байқауы біздің мектепте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өтті.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Қортынды бойынша</a:t>
            </a:r>
            <a:r>
              <a:rPr lang="ru-RU" sz="1400" dirty="0">
                <a:latin typeface="Times New Roman" pitchFamily="18" charset="0"/>
                <a:cs typeface="Times New Roman" pitchFamily="18" charset="0"/>
              </a:rPr>
              <a:t> 8"Б " </a:t>
            </a:r>
            <a:r>
              <a:rPr lang="ru-RU" sz="1400" dirty="0" err="1">
                <a:latin typeface="Times New Roman" pitchFamily="18" charset="0"/>
                <a:cs typeface="Times New Roman" pitchFamily="18" charset="0"/>
              </a:rPr>
              <a:t>сынып</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оқушылары қатысып </a:t>
            </a:r>
            <a:r>
              <a:rPr lang="ru-RU" sz="1400" dirty="0">
                <a:latin typeface="Times New Roman" pitchFamily="18" charset="0"/>
                <a:cs typeface="Times New Roman" pitchFamily="18" charset="0"/>
              </a:rPr>
              <a:t>2 </a:t>
            </a:r>
            <a:r>
              <a:rPr lang="ru-RU" sz="1400" dirty="0" err="1">
                <a:latin typeface="Times New Roman" pitchFamily="18" charset="0"/>
                <a:cs typeface="Times New Roman" pitchFamily="18" charset="0"/>
              </a:rPr>
              <a:t>орынға ие</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болды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Жетекшісі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Нигметова</a:t>
            </a:r>
            <a:r>
              <a:rPr lang="ru-RU" sz="1400" dirty="0">
                <a:latin typeface="Times New Roman" pitchFamily="18" charset="0"/>
                <a:cs typeface="Times New Roman" pitchFamily="18" charset="0"/>
              </a:rPr>
              <a:t> С.А АӘД </a:t>
            </a:r>
            <a:r>
              <a:rPr lang="ru-RU" sz="1400" dirty="0" err="1">
                <a:latin typeface="Times New Roman" pitchFamily="18" charset="0"/>
                <a:cs typeface="Times New Roman" pitchFamily="18" charset="0"/>
              </a:rPr>
              <a:t>жетекшісі</a:t>
            </a:r>
            <a:r>
              <a:rPr lang="ru-RU" sz="1400" dirty="0">
                <a:latin typeface="Times New Roman" pitchFamily="18" charset="0"/>
                <a:cs typeface="Times New Roman" pitchFamily="18" charset="0"/>
              </a:rPr>
              <a:t> Алипов Е.И.</a:t>
            </a:r>
            <a:r>
              <a:rPr lang="ru-RU" sz="1400" dirty="0" err="1">
                <a:latin typeface="Times New Roman" pitchFamily="18" charset="0"/>
                <a:cs typeface="Times New Roman" pitchFamily="18" charset="0"/>
              </a:rPr>
              <a:t>Басшының </a:t>
            </a:r>
            <a:r>
              <a:rPr lang="ru-RU" sz="1400" dirty="0">
                <a:latin typeface="Times New Roman" pitchFamily="18" charset="0"/>
                <a:cs typeface="Times New Roman" pitchFamily="18" charset="0"/>
              </a:rPr>
              <a:t>ТІЖ </a:t>
            </a:r>
            <a:r>
              <a:rPr lang="ru-RU" sz="1400" dirty="0" err="1">
                <a:latin typeface="Times New Roman" pitchFamily="18" charset="0"/>
                <a:cs typeface="Times New Roman" pitchFamily="18" charset="0"/>
              </a:rPr>
              <a:t>орынбасары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З.Мадиярова</a:t>
            </a:r>
            <a:r>
              <a:rPr lang="ru-RU" sz="1400" dirty="0">
                <a:latin typeface="Times New Roman" pitchFamily="18" charset="0"/>
                <a:cs typeface="Times New Roman" pitchFamily="18" charset="0"/>
              </a:rPr>
              <a:t> </a:t>
            </a:r>
            <a:r>
              <a:rPr lang="en-US" sz="1400" dirty="0">
                <a:latin typeface="Times New Roman" pitchFamily="18" charset="0"/>
                <a:cs typeface="Times New Roman" pitchFamily="18" charset="0"/>
                <a:hlinkClick r:id="rId6"/>
              </a:rPr>
              <a:t>https://www.instagram.com/reel/DJ80bQ8qVqZ/?igsh=cXNocXUwNHN4dml4</a:t>
            </a:r>
            <a:endParaRPr lang="kk-KZ" sz="1400" dirty="0">
              <a:latin typeface="Times New Roman" pitchFamily="18" charset="0"/>
              <a:cs typeface="Times New Roman" pitchFamily="18" charset="0"/>
            </a:endParaRPr>
          </a:p>
          <a:p>
            <a:r>
              <a:rPr lang="en-US" sz="1400" dirty="0">
                <a:latin typeface="Times New Roman" pitchFamily="18" charset="0"/>
                <a:cs typeface="Times New Roman" pitchFamily="18" charset="0"/>
                <a:hlinkClick r:id="rId7"/>
              </a:rPr>
              <a:t>https://www.instagram.com/p/DJ80vMKKK91/?igsh=MWFyOGNkdWppaHhqbA</a:t>
            </a:r>
            <a:r>
              <a:rPr lang="en-US" sz="1400" dirty="0">
                <a:latin typeface="Times New Roman" pitchFamily="18" charset="0"/>
                <a:cs typeface="Times New Roman" pitchFamily="18" charset="0"/>
              </a:rPr>
              <a:t>==</a:t>
            </a:r>
            <a:r>
              <a:rPr lang="kk-KZ" sz="1400" dirty="0">
                <a:latin typeface="Times New Roman" pitchFamily="18" charset="0"/>
                <a:cs typeface="Times New Roman" pitchFamily="18" charset="0"/>
              </a:rPr>
              <a:t> </a:t>
            </a:r>
          </a:p>
          <a:p>
            <a:endParaRPr lang="kk-KZ"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22.05.2025 жылы Бүгін 10-шы сынып ұлдарының салтанатты әскери-дала жиіның салтанатты жабылуы өтті. АӘД жетекшісі Алипов Е.И. </a:t>
            </a:r>
            <a:r>
              <a:rPr lang="en-US" sz="1400" dirty="0">
                <a:latin typeface="Times New Roman" pitchFamily="18" charset="0"/>
                <a:cs typeface="Times New Roman" pitchFamily="18" charset="0"/>
                <a:hlinkClick r:id="rId8"/>
              </a:rPr>
              <a:t>https://www.instagram.com/p/DJ9kze5Klae/?igsh=ZGM3eDBjZzYxbzF5</a:t>
            </a:r>
            <a:r>
              <a:rPr lang="kk-KZ" sz="1400" dirty="0">
                <a:latin typeface="Times New Roman" pitchFamily="18" charset="0"/>
                <a:cs typeface="Times New Roman" pitchFamily="18" charset="0"/>
              </a:rPr>
              <a:t> </a:t>
            </a:r>
          </a:p>
          <a:p>
            <a:endParaRPr lang="kk-KZ" sz="1400" dirty="0">
              <a:latin typeface="Times New Roman" pitchFamily="18" charset="0"/>
              <a:cs typeface="Times New Roman" pitchFamily="18" charset="0"/>
            </a:endParaRPr>
          </a:p>
          <a:p>
            <a:r>
              <a:rPr lang="kk-KZ" sz="1400" dirty="0">
                <a:latin typeface="Times New Roman" pitchFamily="18" charset="0"/>
                <a:cs typeface="Times New Roman" pitchFamily="18" charset="0"/>
              </a:rPr>
              <a:t>22.05.2025АПТА ДӘЙЕК СӨЗІЖалғанда ойлап тұрсаң бірлік керек, бірлікті ойлау үшін тірлік керек (Төле би)6 «Б» сыныбында жылдық қорытынды Ата-аналар жиналысы болды. 1.	І</a:t>
            </a:r>
            <a:r>
              <a:rPr lang="en-US" sz="1400" dirty="0">
                <a:latin typeface="Times New Roman" pitchFamily="18" charset="0"/>
                <a:cs typeface="Times New Roman" pitchFamily="18" charset="0"/>
              </a:rPr>
              <a:t>V </a:t>
            </a:r>
            <a:r>
              <a:rPr lang="kk-KZ" sz="1400" dirty="0">
                <a:latin typeface="Times New Roman" pitchFamily="18" charset="0"/>
                <a:cs typeface="Times New Roman" pitchFamily="18" charset="0"/>
              </a:rPr>
              <a:t>тоқсан және жылдық қорытынды 2.	Қазақ тілінен аралық емтихан алу тәртібі бойынша түсіндірілді3.	Оқушылардың жаз мезгілінде немен айналысатыны бойынша мәлімет алынды4.	Қауіпсіздік ережелері жайлы айтылды  Сынып жетекшісі: Шабарова Ұ.М. </a:t>
            </a:r>
            <a:r>
              <a:rPr lang="en-US" sz="1400" dirty="0">
                <a:latin typeface="Times New Roman" pitchFamily="18" charset="0"/>
                <a:cs typeface="Times New Roman" pitchFamily="18" charset="0"/>
                <a:hlinkClick r:id="rId9"/>
              </a:rPr>
              <a:t>https://www.instagram.com/reel/DJ9vX5pKCNi/?igsh=MTUxcGxnejJvY3RwZg</a:t>
            </a:r>
            <a:r>
              <a:rPr lang="en-US" sz="1400" dirty="0">
                <a:latin typeface="Times New Roman" pitchFamily="18" charset="0"/>
                <a:cs typeface="Times New Roman" pitchFamily="18" charset="0"/>
              </a:rPr>
              <a:t>==</a:t>
            </a:r>
            <a:r>
              <a:rPr lang="kk-KZ" sz="1400" dirty="0">
                <a:latin typeface="Times New Roman" pitchFamily="18" charset="0"/>
                <a:cs typeface="Times New Roman" pitchFamily="18" charset="0"/>
              </a:rPr>
              <a:t>  </a:t>
            </a:r>
          </a:p>
          <a:p>
            <a:endParaRPr lang="kk-KZ" sz="1400" dirty="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p:txBody>
      </p:sp>
      <p:pic>
        <p:nvPicPr>
          <p:cNvPr id="3" name="Picture 3" descr="C:\Users\School 9\Desktop\WhatsApp Image 2024-09-10 at 22.28.21.jpeg"/>
          <p:cNvPicPr>
            <a:picLocks noChangeAspect="1" noChangeArrowheads="1"/>
          </p:cNvPicPr>
          <p:nvPr/>
        </p:nvPicPr>
        <p:blipFill>
          <a:blip r:embed="rId10" cstate="print"/>
          <a:srcRect/>
          <a:stretch>
            <a:fillRect/>
          </a:stretch>
        </p:blipFill>
        <p:spPr bwMode="auto">
          <a:xfrm>
            <a:off x="139338" y="174172"/>
            <a:ext cx="1097280" cy="972550"/>
          </a:xfrm>
          <a:prstGeom prst="ellipse">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84663" y="252549"/>
            <a:ext cx="10310948" cy="4185761"/>
          </a:xfrm>
          <a:prstGeom prst="rect">
            <a:avLst/>
          </a:prstGeom>
        </p:spPr>
        <p:txBody>
          <a:bodyPr wrap="square">
            <a:spAutoFit/>
          </a:bodyPr>
          <a:lstStyle/>
          <a:p>
            <a:r>
              <a:rPr lang="ru-RU" sz="1400" dirty="0">
                <a:latin typeface="Times New Roman" pitchFamily="18" charset="0"/>
                <a:cs typeface="Times New Roman" pitchFamily="18" charset="0"/>
              </a:rPr>
              <a:t>23 </a:t>
            </a:r>
            <a:r>
              <a:rPr lang="ru-RU" sz="1400" dirty="0" err="1">
                <a:latin typeface="Times New Roman" pitchFamily="18" charset="0"/>
                <a:cs typeface="Times New Roman" pitchFamily="18" charset="0"/>
              </a:rPr>
              <a:t>мамыр</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күні  </a:t>
            </a:r>
            <a:r>
              <a:rPr lang="ru-RU" sz="1400" dirty="0">
                <a:latin typeface="Times New Roman" pitchFamily="18" charset="0"/>
                <a:cs typeface="Times New Roman" pitchFamily="18" charset="0"/>
              </a:rPr>
              <a:t>1-9, 10 </a:t>
            </a:r>
            <a:r>
              <a:rPr lang="ru-RU" sz="1400" dirty="0" err="1">
                <a:latin typeface="Times New Roman" pitchFamily="18" charset="0"/>
                <a:cs typeface="Times New Roman" pitchFamily="18" charset="0"/>
              </a:rPr>
              <a:t>сыныптарда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Білімім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Отаныма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тақырыбында сынып</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сағаттар өткізілді</a:t>
            </a:r>
            <a:r>
              <a:rPr lang="ru-RU" sz="1400" dirty="0">
                <a:latin typeface="Times New Roman" pitchFamily="18" charset="0"/>
                <a:cs typeface="Times New Roman" pitchFamily="18" charset="0"/>
              </a:rPr>
              <a:t>.</a:t>
            </a:r>
          </a:p>
          <a:p>
            <a:r>
              <a:rPr lang="en-US" sz="1400" dirty="0">
                <a:latin typeface="Times New Roman" pitchFamily="18" charset="0"/>
                <a:cs typeface="Times New Roman" pitchFamily="18" charset="0"/>
                <a:hlinkClick r:id="rId2"/>
              </a:rPr>
              <a:t>https://www.instagram.com/p/DJ_M-oLq4_D/?igsh=ZDZja2l2cTI2cWky</a:t>
            </a:r>
            <a:r>
              <a:rPr lang="kk-KZ" sz="1400" dirty="0">
                <a:latin typeface="Times New Roman" pitchFamily="18" charset="0"/>
                <a:cs typeface="Times New Roman" pitchFamily="18" charset="0"/>
              </a:rPr>
              <a:t> </a:t>
            </a:r>
          </a:p>
          <a:p>
            <a:r>
              <a:rPr lang="en-US" sz="1400" dirty="0">
                <a:latin typeface="Times New Roman" pitchFamily="18" charset="0"/>
                <a:cs typeface="Times New Roman" pitchFamily="18" charset="0"/>
                <a:hlinkClick r:id="rId3"/>
              </a:rPr>
              <a:t>https://www.instagram.com/p/DJ_NCnDKnwc/?igsh=MTR0djBpMTVoNjZ3bA</a:t>
            </a:r>
            <a:r>
              <a:rPr lang="en-US" sz="1400" dirty="0">
                <a:latin typeface="Times New Roman" pitchFamily="18" charset="0"/>
                <a:cs typeface="Times New Roman" pitchFamily="18" charset="0"/>
              </a:rPr>
              <a:t>==</a:t>
            </a:r>
            <a:r>
              <a:rPr lang="kk-KZ" sz="1400" dirty="0">
                <a:latin typeface="Times New Roman" pitchFamily="18" charset="0"/>
                <a:cs typeface="Times New Roman" pitchFamily="18" charset="0"/>
              </a:rPr>
              <a:t> </a:t>
            </a:r>
          </a:p>
          <a:p>
            <a:r>
              <a:rPr lang="en-US" sz="1400" dirty="0">
                <a:latin typeface="Times New Roman" pitchFamily="18" charset="0"/>
                <a:cs typeface="Times New Roman" pitchFamily="18" charset="0"/>
                <a:hlinkClick r:id="rId4"/>
              </a:rPr>
              <a:t>https://www.instagram.com/p/DJ_NF_oqi_S/?igsh=MW90YzYyY2NuZjF1Nw</a:t>
            </a:r>
            <a:r>
              <a:rPr lang="en-US" sz="1400" dirty="0">
                <a:latin typeface="Times New Roman" pitchFamily="18" charset="0"/>
                <a:cs typeface="Times New Roman" pitchFamily="18" charset="0"/>
              </a:rPr>
              <a:t>==</a:t>
            </a:r>
            <a:r>
              <a:rPr lang="kk-KZ" sz="1400" dirty="0">
                <a:latin typeface="Times New Roman" pitchFamily="18" charset="0"/>
                <a:cs typeface="Times New Roman" pitchFamily="18" charset="0"/>
              </a:rPr>
              <a:t> </a:t>
            </a:r>
          </a:p>
          <a:p>
            <a:r>
              <a:rPr lang="en-US" sz="1400" dirty="0">
                <a:latin typeface="Times New Roman" pitchFamily="18" charset="0"/>
                <a:cs typeface="Times New Roman" pitchFamily="18" charset="0"/>
                <a:hlinkClick r:id="rId5"/>
              </a:rPr>
              <a:t>https://www.instagram.com/p/DJ_NJBzKiI4/?igsh=dWRmYzc0NmdxZXV3</a:t>
            </a:r>
            <a:r>
              <a:rPr lang="kk-KZ" sz="1400" dirty="0">
                <a:latin typeface="Times New Roman" pitchFamily="18" charset="0"/>
                <a:cs typeface="Times New Roman" pitchFamily="18" charset="0"/>
              </a:rPr>
              <a:t> </a:t>
            </a:r>
          </a:p>
          <a:p>
            <a:r>
              <a:rPr lang="en-US" sz="1400" dirty="0">
                <a:latin typeface="Times New Roman" pitchFamily="18" charset="0"/>
                <a:cs typeface="Times New Roman" pitchFamily="18" charset="0"/>
                <a:hlinkClick r:id="rId6"/>
              </a:rPr>
              <a:t>https://www.instagram.com/p/DJ_NLyOq1LU/?igsh=MWJ5bTR0NmRkOGc3ZQ</a:t>
            </a:r>
            <a:r>
              <a:rPr lang="en-US" sz="1400" dirty="0">
                <a:latin typeface="Times New Roman" pitchFamily="18" charset="0"/>
                <a:cs typeface="Times New Roman" pitchFamily="18" charset="0"/>
              </a:rPr>
              <a:t>==</a:t>
            </a:r>
            <a:r>
              <a:rPr lang="kk-KZ" sz="1400" dirty="0">
                <a:latin typeface="Times New Roman" pitchFamily="18" charset="0"/>
                <a:cs typeface="Times New Roman" pitchFamily="18" charset="0"/>
              </a:rPr>
              <a:t> </a:t>
            </a:r>
          </a:p>
          <a:p>
            <a:r>
              <a:rPr lang="en-US" sz="1400" dirty="0">
                <a:latin typeface="Times New Roman" pitchFamily="18" charset="0"/>
                <a:cs typeface="Times New Roman" pitchFamily="18" charset="0"/>
                <a:hlinkClick r:id="rId7"/>
              </a:rPr>
              <a:t>https://www.instagram.com/p/DJ_NOWTK-2B/?igsh=Y2N1czNvNnkwYm9u</a:t>
            </a:r>
            <a:r>
              <a:rPr lang="kk-KZ" sz="1400" dirty="0">
                <a:latin typeface="Times New Roman" pitchFamily="18" charset="0"/>
                <a:cs typeface="Times New Roman" pitchFamily="18" charset="0"/>
              </a:rPr>
              <a:t> </a:t>
            </a:r>
          </a:p>
          <a:p>
            <a:r>
              <a:rPr lang="en-US" sz="1400" dirty="0">
                <a:latin typeface="Times New Roman" pitchFamily="18" charset="0"/>
                <a:cs typeface="Times New Roman" pitchFamily="18" charset="0"/>
                <a:hlinkClick r:id="rId8"/>
              </a:rPr>
              <a:t>https://www.instagram.com/p/DJ_NQ-xq3yk/?igsh=MW9qZzR4cmQwYm84cA</a:t>
            </a:r>
            <a:r>
              <a:rPr lang="en-US" sz="1400" dirty="0">
                <a:latin typeface="Times New Roman" pitchFamily="18" charset="0"/>
                <a:cs typeface="Times New Roman" pitchFamily="18" charset="0"/>
              </a:rPr>
              <a:t>==</a:t>
            </a:r>
            <a:r>
              <a:rPr lang="kk-KZ" sz="1400" dirty="0">
                <a:latin typeface="Times New Roman" pitchFamily="18" charset="0"/>
                <a:cs typeface="Times New Roman" pitchFamily="18" charset="0"/>
              </a:rPr>
              <a:t> </a:t>
            </a:r>
          </a:p>
          <a:p>
            <a:r>
              <a:rPr lang="en-US" sz="1400" dirty="0">
                <a:latin typeface="Times New Roman" pitchFamily="18" charset="0"/>
                <a:cs typeface="Times New Roman" pitchFamily="18" charset="0"/>
                <a:hlinkClick r:id="rId9"/>
              </a:rPr>
              <a:t>https://www.instagram.com/p/DJ_hzTBKUAV/?igsh=MW16MnJ4YzA1dDlwaA</a:t>
            </a:r>
            <a:r>
              <a:rPr lang="en-US" sz="1400" dirty="0">
                <a:latin typeface="Times New Roman" pitchFamily="18" charset="0"/>
                <a:cs typeface="Times New Roman" pitchFamily="18" charset="0"/>
              </a:rPr>
              <a:t>==</a:t>
            </a:r>
            <a:endParaRPr lang="kk-KZ" sz="1400" dirty="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endParaRPr lang="kk-KZ" sz="1400" dirty="0">
              <a:latin typeface="Times New Roman" pitchFamily="18" charset="0"/>
              <a:cs typeface="Times New Roman" pitchFamily="18" charset="0"/>
            </a:endParaRPr>
          </a:p>
          <a:p>
            <a:r>
              <a:rPr lang="kk-KZ" sz="1400" b="1" dirty="0">
                <a:latin typeface="Times New Roman" pitchFamily="18" charset="0"/>
                <a:cs typeface="Times New Roman" pitchFamily="18" charset="0"/>
              </a:rPr>
              <a:t>Басшының ТІЖ орынбасары 				З. Мадиярова </a:t>
            </a:r>
            <a:endParaRPr lang="ru-RU" sz="1400" b="1" dirty="0">
              <a:latin typeface="Times New Roman" pitchFamily="18" charset="0"/>
              <a:cs typeface="Times New Roman" pitchFamily="18" charset="0"/>
            </a:endParaRPr>
          </a:p>
        </p:txBody>
      </p:sp>
      <p:pic>
        <p:nvPicPr>
          <p:cNvPr id="3" name="Picture 3" descr="C:\Users\School 9\Desktop\WhatsApp Image 2024-09-10 at 22.28.21.jpeg"/>
          <p:cNvPicPr>
            <a:picLocks noChangeAspect="1" noChangeArrowheads="1"/>
          </p:cNvPicPr>
          <p:nvPr/>
        </p:nvPicPr>
        <p:blipFill>
          <a:blip r:embed="rId10" cstate="print"/>
          <a:srcRect/>
          <a:stretch>
            <a:fillRect/>
          </a:stretch>
        </p:blipFill>
        <p:spPr bwMode="auto">
          <a:xfrm>
            <a:off x="139338" y="174172"/>
            <a:ext cx="1097280" cy="972550"/>
          </a:xfrm>
          <a:prstGeom prst="ellipse">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642AE-F4E9-2A83-B740-C9C80A7D01D7}"/>
            </a:ext>
          </a:extLst>
        </p:cNvPr>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0551B794-1A03-2F27-5A6F-3FBF4BBA1AB8}"/>
              </a:ext>
            </a:extLst>
          </p:cNvPr>
          <p:cNvSpPr/>
          <p:nvPr/>
        </p:nvSpPr>
        <p:spPr>
          <a:xfrm>
            <a:off x="1066801" y="231442"/>
            <a:ext cx="11193780" cy="1144480"/>
          </a:xfrm>
          <a:prstGeom prst="rect">
            <a:avLst/>
          </a:prstGeom>
          <a:solidFill>
            <a:srgbClr val="006ED5"/>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0"/>
              </a:spcBef>
            </a:pPr>
            <a:r>
              <a:rPr lang="ru-RU" sz="1800" b="1" dirty="0">
                <a:solidFill>
                  <a:srgbClr val="51BCB9"/>
                </a:solidFill>
                <a:effectLst/>
                <a:latin typeface="+mn-lt"/>
                <a:ea typeface="Aptos" panose="020B0004020202020204" pitchFamily="34" charset="0"/>
              </a:rPr>
              <a:t>»</a:t>
            </a:r>
            <a:endParaRPr lang="en-US" sz="5400" dirty="0">
              <a:solidFill>
                <a:srgbClr val="51BCB9"/>
              </a:solidFill>
              <a:latin typeface="+mn-lt"/>
            </a:endParaRPr>
          </a:p>
        </p:txBody>
      </p:sp>
      <p:sp>
        <p:nvSpPr>
          <p:cNvPr id="12" name="Овал 11">
            <a:extLst>
              <a:ext uri="{FF2B5EF4-FFF2-40B4-BE49-F238E27FC236}">
                <a16:creationId xmlns:a16="http://schemas.microsoft.com/office/drawing/2014/main" id="{B683CE8A-9591-9008-F173-A7EAF2284836}"/>
              </a:ext>
            </a:extLst>
          </p:cNvPr>
          <p:cNvSpPr/>
          <p:nvPr/>
        </p:nvSpPr>
        <p:spPr>
          <a:xfrm>
            <a:off x="0" y="0"/>
            <a:ext cx="1691640" cy="1595854"/>
          </a:xfrm>
          <a:prstGeom prst="ellipse">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0" name="Содержимое 9"/>
          <p:cNvSpPr>
            <a:spLocks noGrp="1"/>
          </p:cNvSpPr>
          <p:nvPr>
            <p:ph sz="half" idx="1"/>
          </p:nvPr>
        </p:nvSpPr>
        <p:spPr>
          <a:xfrm>
            <a:off x="838200" y="2673531"/>
            <a:ext cx="5181600" cy="3503432"/>
          </a:xfrm>
        </p:spPr>
        <p:txBody>
          <a:bodyPr>
            <a:normAutofit/>
          </a:bodyPr>
          <a:lstStyle/>
          <a:p>
            <a:r>
              <a:rPr lang="ru-RU" sz="1400" b="1" dirty="0">
                <a:solidFill>
                  <a:srgbClr val="0070C0"/>
                </a:solidFill>
                <a:latin typeface="Times New Roman" pitchFamily="18" charset="0"/>
                <a:cs typeface="Times New Roman" pitchFamily="18" charset="0"/>
              </a:rPr>
              <a:t>1. </a:t>
            </a:r>
            <a:r>
              <a:rPr lang="ru-RU" sz="1400" b="1" dirty="0" err="1">
                <a:solidFill>
                  <a:srgbClr val="0070C0"/>
                </a:solidFill>
                <a:latin typeface="Times New Roman" pitchFamily="18" charset="0"/>
                <a:cs typeface="Times New Roman" pitchFamily="18" charset="0"/>
              </a:rPr>
              <a:t>Уақыттың шектеулілігі</a:t>
            </a:r>
            <a:br>
              <a:rPr lang="ru-RU" sz="1400" b="1" dirty="0">
                <a:solidFill>
                  <a:srgbClr val="0070C0"/>
                </a:solidFill>
                <a:latin typeface="Times New Roman" pitchFamily="18" charset="0"/>
                <a:cs typeface="Times New Roman" pitchFamily="18" charset="0"/>
              </a:rPr>
            </a:br>
            <a:r>
              <a:rPr lang="ru-RU" sz="1400" b="1" dirty="0" err="1">
                <a:solidFill>
                  <a:srgbClr val="0070C0"/>
                </a:solidFill>
                <a:latin typeface="Times New Roman" pitchFamily="18" charset="0"/>
                <a:cs typeface="Times New Roman" pitchFamily="18" charset="0"/>
              </a:rPr>
              <a:t>Мұғалімдер </a:t>
            </a:r>
            <a:r>
              <a:rPr lang="ru-RU" sz="1400" b="1" dirty="0">
                <a:solidFill>
                  <a:srgbClr val="0070C0"/>
                </a:solidFill>
                <a:latin typeface="Times New Roman" pitchFamily="18" charset="0"/>
                <a:cs typeface="Times New Roman" pitchFamily="18" charset="0"/>
              </a:rPr>
              <a:t>мен </a:t>
            </a:r>
            <a:r>
              <a:rPr lang="ru-RU" sz="1400" b="1" dirty="0" err="1">
                <a:solidFill>
                  <a:srgbClr val="0070C0"/>
                </a:solidFill>
                <a:latin typeface="Times New Roman" pitchFamily="18" charset="0"/>
                <a:cs typeface="Times New Roman" pitchFamily="18" charset="0"/>
              </a:rPr>
              <a:t>сынып</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жетекшілердің оқу-тәрбие процесіндегі</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жүктемесінің көптігі </a:t>
            </a:r>
            <a:r>
              <a:rPr lang="ru-RU" sz="1400" b="1" dirty="0">
                <a:solidFill>
                  <a:srgbClr val="0070C0"/>
                </a:solidFill>
                <a:latin typeface="Times New Roman" pitchFamily="18" charset="0"/>
                <a:cs typeface="Times New Roman" pitchFamily="18" charset="0"/>
              </a:rPr>
              <a:t>«</a:t>
            </a:r>
            <a:r>
              <a:rPr lang="ru-RU" sz="1400" b="1" dirty="0" err="1">
                <a:solidFill>
                  <a:srgbClr val="0070C0"/>
                </a:solidFill>
                <a:latin typeface="Times New Roman" pitchFamily="18" charset="0"/>
                <a:cs typeface="Times New Roman" pitchFamily="18" charset="0"/>
              </a:rPr>
              <a:t>Біртұтас тәрбие</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бағдарламасына жүйелі түрде уақыт бөлуге қиындық туғызады</a:t>
            </a:r>
            <a:r>
              <a:rPr lang="ru-RU" sz="1400" b="1" dirty="0">
                <a:solidFill>
                  <a:srgbClr val="0070C0"/>
                </a:solidFill>
                <a:latin typeface="Times New Roman" pitchFamily="18" charset="0"/>
                <a:cs typeface="Times New Roman" pitchFamily="18" charset="0"/>
              </a:rPr>
              <a:t>.</a:t>
            </a:r>
            <a:br>
              <a:rPr lang="ru-RU" sz="1400" b="1" dirty="0">
                <a:solidFill>
                  <a:srgbClr val="0070C0"/>
                </a:solidFill>
                <a:latin typeface="Times New Roman" pitchFamily="18" charset="0"/>
                <a:cs typeface="Times New Roman" pitchFamily="18" charset="0"/>
              </a:rPr>
            </a:br>
            <a:r>
              <a:rPr lang="ru-RU" sz="1400" b="1" dirty="0" err="1">
                <a:solidFill>
                  <a:srgbClr val="0070C0"/>
                </a:solidFill>
                <a:latin typeface="Times New Roman" pitchFamily="18" charset="0"/>
                <a:cs typeface="Times New Roman" pitchFamily="18" charset="0"/>
              </a:rPr>
              <a:t>Кейбір</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тәрбие шараларын</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өткізуге қажетті көрнекі құралдар, әдістемелік материалдар</a:t>
            </a:r>
            <a:r>
              <a:rPr lang="ru-RU" sz="1400" b="1" dirty="0">
                <a:solidFill>
                  <a:srgbClr val="0070C0"/>
                </a:solidFill>
                <a:latin typeface="Times New Roman" pitchFamily="18" charset="0"/>
                <a:cs typeface="Times New Roman" pitchFamily="18" charset="0"/>
              </a:rPr>
              <a:t> мен </a:t>
            </a:r>
            <a:r>
              <a:rPr lang="ru-RU" sz="1400" b="1" dirty="0" err="1">
                <a:solidFill>
                  <a:srgbClr val="0070C0"/>
                </a:solidFill>
                <a:latin typeface="Times New Roman" pitchFamily="18" charset="0"/>
                <a:cs typeface="Times New Roman" pitchFamily="18" charset="0"/>
              </a:rPr>
              <a:t>техникалық жабдықтардың болмауы</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бағдарламаның тиімділігін</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төмендетеді</a:t>
            </a:r>
            <a:r>
              <a:rPr lang="ru-RU" sz="1400" b="1" dirty="0">
                <a:solidFill>
                  <a:srgbClr val="0070C0"/>
                </a:solidFill>
                <a:latin typeface="Times New Roman" pitchFamily="18" charset="0"/>
                <a:cs typeface="Times New Roman" pitchFamily="18" charset="0"/>
              </a:rPr>
              <a:t>.</a:t>
            </a:r>
          </a:p>
          <a:p>
            <a:pPr>
              <a:buNone/>
            </a:pPr>
            <a:endParaRPr lang="ru-RU" dirty="0"/>
          </a:p>
        </p:txBody>
      </p:sp>
      <p:sp>
        <p:nvSpPr>
          <p:cNvPr id="13" name="Содержимое 12"/>
          <p:cNvSpPr>
            <a:spLocks noGrp="1"/>
          </p:cNvSpPr>
          <p:nvPr>
            <p:ph sz="half" idx="2"/>
          </p:nvPr>
        </p:nvSpPr>
        <p:spPr>
          <a:xfrm>
            <a:off x="6172200" y="2725783"/>
            <a:ext cx="5181600" cy="3204754"/>
          </a:xfrm>
        </p:spPr>
        <p:txBody>
          <a:bodyPr>
            <a:normAutofit/>
          </a:bodyPr>
          <a:lstStyle/>
          <a:p>
            <a:r>
              <a:rPr lang="ru-RU" sz="1400" b="1" dirty="0">
                <a:solidFill>
                  <a:srgbClr val="0070C0"/>
                </a:solidFill>
                <a:latin typeface="Times New Roman" pitchFamily="18" charset="0"/>
                <a:cs typeface="Times New Roman" pitchFamily="18" charset="0"/>
              </a:rPr>
              <a:t>1. </a:t>
            </a:r>
            <a:r>
              <a:rPr lang="ru-RU" sz="1400" b="1" dirty="0" err="1">
                <a:solidFill>
                  <a:srgbClr val="0070C0"/>
                </a:solidFill>
                <a:latin typeface="Times New Roman" pitchFamily="18" charset="0"/>
                <a:cs typeface="Times New Roman" pitchFamily="18" charset="0"/>
              </a:rPr>
              <a:t>Уақыттың шектеулігі</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мәселесін шешу</a:t>
            </a:r>
            <a:endParaRPr lang="ru-RU" sz="1400" b="1" dirty="0">
              <a:solidFill>
                <a:srgbClr val="0070C0"/>
              </a:solidFill>
              <a:latin typeface="Times New Roman" pitchFamily="18" charset="0"/>
              <a:cs typeface="Times New Roman" pitchFamily="18" charset="0"/>
            </a:endParaRPr>
          </a:p>
          <a:p>
            <a:r>
              <a:rPr lang="ru-RU" sz="1400" b="1" dirty="0" err="1">
                <a:solidFill>
                  <a:srgbClr val="0070C0"/>
                </a:solidFill>
                <a:latin typeface="Times New Roman" pitchFamily="18" charset="0"/>
                <a:cs typeface="Times New Roman" pitchFamily="18" charset="0"/>
              </a:rPr>
              <a:t>Сынып</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жетекшілерге</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арналған нақты, оңтайлы жоспарлау</a:t>
            </a:r>
            <a:r>
              <a:rPr lang="ru-RU" sz="1400" b="1" dirty="0">
                <a:solidFill>
                  <a:srgbClr val="0070C0"/>
                </a:solidFill>
                <a:latin typeface="Times New Roman" pitchFamily="18" charset="0"/>
                <a:cs typeface="Times New Roman" pitchFamily="18" charset="0"/>
              </a:rPr>
              <a:t> </a:t>
            </a:r>
            <a:r>
              <a:rPr lang="ru-RU" sz="1400" b="1" dirty="0" err="1">
                <a:solidFill>
                  <a:srgbClr val="0070C0"/>
                </a:solidFill>
                <a:latin typeface="Times New Roman" pitchFamily="18" charset="0"/>
                <a:cs typeface="Times New Roman" pitchFamily="18" charset="0"/>
              </a:rPr>
              <a:t>құралдарын ұсыну.</a:t>
            </a:r>
            <a:endParaRPr lang="ru-RU" sz="1400" b="1" dirty="0">
              <a:solidFill>
                <a:srgbClr val="0070C0"/>
              </a:solidFill>
              <a:latin typeface="Times New Roman" pitchFamily="18" charset="0"/>
              <a:cs typeface="Times New Roman" pitchFamily="18" charset="0"/>
            </a:endParaRPr>
          </a:p>
          <a:p>
            <a:pPr>
              <a:buNone/>
            </a:pPr>
            <a:endParaRPr lang="ru-RU" b="1" dirty="0">
              <a:solidFill>
                <a:srgbClr val="0070C0"/>
              </a:solidFill>
              <a:latin typeface="Times New Roman" pitchFamily="18" charset="0"/>
              <a:cs typeface="Times New Roman" pitchFamily="18" charset="0"/>
            </a:endParaRPr>
          </a:p>
          <a:p>
            <a:endParaRPr lang="ru-RU" dirty="0"/>
          </a:p>
        </p:txBody>
      </p:sp>
      <p:sp>
        <p:nvSpPr>
          <p:cNvPr id="4" name="Freeform 12">
            <a:extLst>
              <a:ext uri="{FF2B5EF4-FFF2-40B4-BE49-F238E27FC236}">
                <a16:creationId xmlns:a16="http://schemas.microsoft.com/office/drawing/2014/main" id="{C2E497A6-1CAA-13F3-7D5D-7A40DBBBA317}"/>
              </a:ext>
            </a:extLst>
          </p:cNvPr>
          <p:cNvSpPr/>
          <p:nvPr/>
        </p:nvSpPr>
        <p:spPr>
          <a:xfrm>
            <a:off x="202851" y="231442"/>
            <a:ext cx="1102255" cy="1199014"/>
          </a:xfrm>
          <a:custGeom>
            <a:avLst/>
            <a:gdLst/>
            <a:ahLst/>
            <a:cxnLst/>
            <a:rect l="l" t="t" r="r" b="b"/>
            <a:pathLst>
              <a:path w="1735847" h="1753013">
                <a:moveTo>
                  <a:pt x="0" y="0"/>
                </a:moveTo>
                <a:lnTo>
                  <a:pt x="1735847" y="0"/>
                </a:lnTo>
                <a:lnTo>
                  <a:pt x="1735847" y="1753014"/>
                </a:lnTo>
                <a:lnTo>
                  <a:pt x="0" y="1753014"/>
                </a:lnTo>
                <a:lnTo>
                  <a:pt x="0" y="0"/>
                </a:lnTo>
                <a:close/>
              </a:path>
            </a:pathLst>
          </a:custGeom>
          <a:blipFill>
            <a:blip r:embed="rId2" cstate="print"/>
            <a:stretch>
              <a:fillRect t="-1358" b="-1358"/>
            </a:stretch>
          </a:blipFill>
        </p:spPr>
      </p:sp>
      <p:sp>
        <p:nvSpPr>
          <p:cNvPr id="3" name="TextBox 2">
            <a:extLst>
              <a:ext uri="{FF2B5EF4-FFF2-40B4-BE49-F238E27FC236}">
                <a16:creationId xmlns:a16="http://schemas.microsoft.com/office/drawing/2014/main" id="{8660632F-087A-CFA3-DA9C-BFC66BD94493}"/>
              </a:ext>
            </a:extLst>
          </p:cNvPr>
          <p:cNvSpPr txBox="1"/>
          <p:nvPr/>
        </p:nvSpPr>
        <p:spPr>
          <a:xfrm>
            <a:off x="2169056" y="505539"/>
            <a:ext cx="10297509" cy="584775"/>
          </a:xfrm>
          <a:prstGeom prst="rect">
            <a:avLst/>
          </a:prstGeom>
          <a:noFill/>
        </p:spPr>
        <p:txBody>
          <a:bodyPr wrap="square" rtlCol="0">
            <a:spAutoFit/>
          </a:bodyPr>
          <a:lstStyle/>
          <a:p>
            <a:r>
              <a:rPr lang="kk-KZ" sz="3200" dirty="0">
                <a:solidFill>
                  <a:schemeClr val="bg1"/>
                </a:solidFill>
                <a:effectLst/>
                <a:latin typeface="Times New Roman" panose="02020603050405020304" pitchFamily="18" charset="0"/>
                <a:ea typeface="Calibri" panose="020F0502020204030204" pitchFamily="34" charset="0"/>
              </a:rPr>
              <a:t>«Біртұтас тәрбие» бағдарламасы</a:t>
            </a:r>
            <a:endParaRPr lang="ru-RU" sz="80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69898E2-FA5A-460C-2D68-0382487A693F}"/>
              </a:ext>
            </a:extLst>
          </p:cNvPr>
          <p:cNvSpPr txBox="1"/>
          <p:nvPr/>
        </p:nvSpPr>
        <p:spPr>
          <a:xfrm>
            <a:off x="880654" y="1755745"/>
            <a:ext cx="4842934" cy="1200329"/>
          </a:xfrm>
          <a:prstGeom prst="rect">
            <a:avLst/>
          </a:prstGeom>
          <a:noFill/>
        </p:spPr>
        <p:txBody>
          <a:bodyPr wrap="square" rtlCol="0">
            <a:spAutoFit/>
          </a:bodyPr>
          <a:lstStyle/>
          <a:p>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Жүзеге асыру</a:t>
            </a:r>
            <a:r>
              <a:rPr lang="ru-RU" sz="1800" b="1" kern="100" dirty="0">
                <a:solidFill>
                  <a:srgbClr val="002060"/>
                </a:solidFill>
                <a:effectLst/>
                <a:latin typeface="Times New Roman" pitchFamily="18" charset="0"/>
                <a:ea typeface="Calibri" panose="020F0502020204030204" pitchFamily="34" charset="0"/>
                <a:cs typeface="Times New Roman" pitchFamily="18" charset="0"/>
              </a:rPr>
              <a:t> </a:t>
            </a:r>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барысындағы қиындықтар</a:t>
            </a:r>
            <a:br>
              <a:rPr lang="ru-RU" sz="1800" b="1" kern="100" dirty="0">
                <a:solidFill>
                  <a:srgbClr val="002060"/>
                </a:solidFill>
                <a:effectLst/>
                <a:latin typeface="Times New Roman" pitchFamily="18" charset="0"/>
                <a:ea typeface="Calibri" panose="020F0502020204030204" pitchFamily="34" charset="0"/>
                <a:cs typeface="Times New Roman" pitchFamily="18" charset="0"/>
              </a:rPr>
            </a:br>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туындаған қиындықты көрсету</a:t>
            </a:r>
            <a:endParaRPr lang="ru-RU" sz="1800" b="1" kern="100" dirty="0">
              <a:solidFill>
                <a:srgbClr val="002060"/>
              </a:solidFill>
              <a:effectLst/>
              <a:latin typeface="Times New Roman" pitchFamily="18" charset="0"/>
              <a:ea typeface="Calibri" panose="020F0502020204030204" pitchFamily="34" charset="0"/>
              <a:cs typeface="Times New Roman" pitchFamily="18" charset="0"/>
            </a:endParaRPr>
          </a:p>
          <a:p>
            <a:pPr algn="l"/>
            <a:br>
              <a:rPr lang="kk-KZ" dirty="0"/>
            </a:br>
            <a:endParaRPr lang="ru-RU" dirty="0"/>
          </a:p>
        </p:txBody>
      </p:sp>
      <p:pic>
        <p:nvPicPr>
          <p:cNvPr id="14" name="Picture 3" descr="C:\Users\School 9\Desktop\WhatsApp Image 2024-09-10 at 22.28.21.jpeg"/>
          <p:cNvPicPr>
            <a:picLocks noChangeAspect="1" noChangeArrowheads="1"/>
          </p:cNvPicPr>
          <p:nvPr/>
        </p:nvPicPr>
        <p:blipFill>
          <a:blip r:embed="rId3" cstate="print"/>
          <a:srcRect/>
          <a:stretch>
            <a:fillRect/>
          </a:stretch>
        </p:blipFill>
        <p:spPr bwMode="auto">
          <a:xfrm>
            <a:off x="0" y="0"/>
            <a:ext cx="1811383" cy="1605479"/>
          </a:xfrm>
          <a:prstGeom prst="ellipse">
            <a:avLst/>
          </a:prstGeom>
          <a:noFill/>
        </p:spPr>
      </p:pic>
      <p:sp>
        <p:nvSpPr>
          <p:cNvPr id="16" name="TextBox 15">
            <a:extLst>
              <a:ext uri="{FF2B5EF4-FFF2-40B4-BE49-F238E27FC236}">
                <a16:creationId xmlns:a16="http://schemas.microsoft.com/office/drawing/2014/main" id="{669898E2-FA5A-460C-2D68-0382487A693F}"/>
              </a:ext>
            </a:extLst>
          </p:cNvPr>
          <p:cNvSpPr txBox="1"/>
          <p:nvPr/>
        </p:nvSpPr>
        <p:spPr>
          <a:xfrm>
            <a:off x="6388825" y="1768808"/>
            <a:ext cx="4842934" cy="1200329"/>
          </a:xfrm>
          <a:prstGeom prst="rect">
            <a:avLst/>
          </a:prstGeom>
          <a:noFill/>
        </p:spPr>
        <p:txBody>
          <a:bodyPr wrap="square" rtlCol="0">
            <a:spAutoFit/>
          </a:bodyPr>
          <a:lstStyle/>
          <a:p>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Жүзеге асыру</a:t>
            </a:r>
            <a:r>
              <a:rPr lang="ru-RU" sz="1800" b="1" kern="100" dirty="0">
                <a:solidFill>
                  <a:srgbClr val="002060"/>
                </a:solidFill>
                <a:effectLst/>
                <a:latin typeface="Times New Roman" pitchFamily="18" charset="0"/>
                <a:ea typeface="Calibri" panose="020F0502020204030204" pitchFamily="34" charset="0"/>
                <a:cs typeface="Times New Roman" pitchFamily="18" charset="0"/>
              </a:rPr>
              <a:t> </a:t>
            </a:r>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барысындағы қиындықтар</a:t>
            </a:r>
            <a:br>
              <a:rPr lang="ru-RU" sz="1800" b="1" kern="100" dirty="0">
                <a:solidFill>
                  <a:srgbClr val="002060"/>
                </a:solidFill>
                <a:effectLst/>
                <a:latin typeface="Times New Roman" pitchFamily="18" charset="0"/>
                <a:ea typeface="Calibri" panose="020F0502020204030204" pitchFamily="34" charset="0"/>
                <a:cs typeface="Times New Roman" pitchFamily="18" charset="0"/>
              </a:rPr>
            </a:br>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туындаған қиындықтардың шешу</a:t>
            </a:r>
            <a:r>
              <a:rPr lang="ru-RU" sz="1800" b="1" kern="100" dirty="0">
                <a:solidFill>
                  <a:srgbClr val="002060"/>
                </a:solidFill>
                <a:effectLst/>
                <a:latin typeface="Times New Roman" pitchFamily="18" charset="0"/>
                <a:ea typeface="Calibri" panose="020F0502020204030204" pitchFamily="34" charset="0"/>
                <a:cs typeface="Times New Roman" pitchFamily="18" charset="0"/>
              </a:rPr>
              <a:t> </a:t>
            </a:r>
            <a:r>
              <a:rPr lang="ru-RU" sz="1800" b="1" kern="100" dirty="0" err="1">
                <a:solidFill>
                  <a:srgbClr val="002060"/>
                </a:solidFill>
                <a:effectLst/>
                <a:latin typeface="Times New Roman" pitchFamily="18" charset="0"/>
                <a:ea typeface="Calibri" panose="020F0502020204030204" pitchFamily="34" charset="0"/>
                <a:cs typeface="Times New Roman" pitchFamily="18" charset="0"/>
              </a:rPr>
              <a:t>жолдары</a:t>
            </a:r>
            <a:endParaRPr lang="ru-RU" sz="1800" b="1" kern="100" dirty="0">
              <a:solidFill>
                <a:srgbClr val="002060"/>
              </a:solidFill>
              <a:effectLst/>
              <a:latin typeface="Times New Roman" pitchFamily="18" charset="0"/>
              <a:ea typeface="Calibri" panose="020F0502020204030204" pitchFamily="34" charset="0"/>
              <a:cs typeface="Times New Roman" pitchFamily="18" charset="0"/>
            </a:endParaRPr>
          </a:p>
          <a:p>
            <a:pPr algn="l"/>
            <a:br>
              <a:rPr lang="kk-KZ" dirty="0"/>
            </a:br>
            <a:endParaRPr lang="ru-RU" dirty="0"/>
          </a:p>
        </p:txBody>
      </p:sp>
    </p:spTree>
    <p:extLst>
      <p:ext uri="{BB962C8B-B14F-4D97-AF65-F5344CB8AC3E}">
        <p14:creationId xmlns:p14="http://schemas.microsoft.com/office/powerpoint/2010/main" val="234509476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1455</TotalTime>
  <Words>10901</Words>
  <Application>Microsoft Office PowerPoint</Application>
  <PresentationFormat>Широкоэкранный</PresentationFormat>
  <Paragraphs>680</Paragraphs>
  <Slides>44</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44</vt:i4>
      </vt:variant>
    </vt:vector>
  </HeadingPairs>
  <TitlesOfParts>
    <vt:vector size="51" baseType="lpstr">
      <vt:lpstr>Aptos</vt:lpstr>
      <vt:lpstr>Arial</vt:lpstr>
      <vt:lpstr>Calibri</vt:lpstr>
      <vt:lpstr>Calibri Light</vt:lpstr>
      <vt:lpstr>PTSans-Bold</vt:lpstr>
      <vt:lpstr>Times New Roman</vt:lpstr>
      <vt:lpstr>Тема Office</vt:lpstr>
      <vt:lpstr>Ақмола облысы Степногорск қаласы Қаныш Сәтпаев атындағы №9 ЖОББМ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Желтоқсан - қаңтар  айларында буллингтің алдын алу бағытындағы  педагогикалық-психологиялық қолдау іс-шаралары </vt:lpstr>
      <vt:lpstr>Желтоқсан - қаңтар  айларында буллингтің алдын алу бағытындағы  педагогикалық-психологиялық қолдау іс-шаралары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Анар Танирбергенова</dc:creator>
  <cp:lastModifiedBy>Степногорск Жанар Шаяхметова Шаяхметова</cp:lastModifiedBy>
  <cp:revision>63</cp:revision>
  <cp:lastPrinted>2025-06-30T11:01:00Z</cp:lastPrinted>
  <dcterms:created xsi:type="dcterms:W3CDTF">2024-07-26T04:49:11Z</dcterms:created>
  <dcterms:modified xsi:type="dcterms:W3CDTF">2025-06-30T11:01:47Z</dcterms:modified>
</cp:coreProperties>
</file>