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</p:sldMasterIdLst>
  <p:notesMasterIdLst>
    <p:notesMasterId r:id="rId4"/>
  </p:notesMasterIdLst>
  <p:sldIdLst>
    <p:sldId id="275" r:id="rId3"/>
    <p:sldId id="304" r:id="rId5"/>
    <p:sldId id="302" r:id="rId6"/>
    <p:sldId id="301" r:id="rId7"/>
    <p:sldId id="305" r:id="rId8"/>
    <p:sldId id="306" r:id="rId9"/>
    <p:sldId id="308" r:id="rId10"/>
    <p:sldId id="321" r:id="rId11"/>
    <p:sldId id="320" r:id="rId12"/>
    <p:sldId id="322" r:id="rId13"/>
    <p:sldId id="326" r:id="rId14"/>
    <p:sldId id="325" r:id="rId15"/>
    <p:sldId id="324" r:id="rId16"/>
    <p:sldId id="323" r:id="rId17"/>
    <p:sldId id="328" r:id="rId18"/>
    <p:sldId id="327" r:id="rId19"/>
    <p:sldId id="331" r:id="rId20"/>
    <p:sldId id="330" r:id="rId21"/>
    <p:sldId id="329" r:id="rId22"/>
    <p:sldId id="332" r:id="rId23"/>
    <p:sldId id="333" r:id="rId24"/>
    <p:sldId id="334" r:id="rId25"/>
    <p:sldId id="335" r:id="rId26"/>
    <p:sldId id="336" r:id="rId27"/>
    <p:sldId id="300" r:id="rId28"/>
    <p:sldId id="297" r:id="rId29"/>
    <p:sldId id="286" r:id="rId30"/>
    <p:sldId id="287" r:id="rId31"/>
    <p:sldId id="298" r:id="rId32"/>
    <p:sldId id="299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263" r:id="rId45"/>
  </p:sldIdLst>
  <p:sldSz cx="12192000" cy="6858000"/>
  <p:notesSz cx="6810375" cy="994219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ABD6"/>
    <a:srgbClr val="F2F2F4"/>
    <a:srgbClr val="D1D1D9"/>
    <a:srgbClr val="A3D1CC"/>
    <a:srgbClr val="E5E4E8"/>
    <a:srgbClr val="8EC9CA"/>
    <a:srgbClr val="4D6998"/>
    <a:srgbClr val="3C4A66"/>
    <a:srgbClr val="E8B090"/>
    <a:srgbClr val="AA9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69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-60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1162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7625" y="0"/>
            <a:ext cx="2951162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3862" y="1243012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037" y="4784725"/>
            <a:ext cx="5448300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4037"/>
            <a:ext cx="2951162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7625" y="9444037"/>
            <a:ext cx="2951162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 panose="020F050202020403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15:notes"/>
          <p:cNvSpPr txBox="1">
            <a:spLocks noGrp="1"/>
          </p:cNvSpPr>
          <p:nvPr>
            <p:ph type="body" idx="1"/>
          </p:nvPr>
        </p:nvSpPr>
        <p:spPr>
          <a:xfrm>
            <a:off x="681037" y="4784725"/>
            <a:ext cx="5448300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" name="Google Shape;27;p15:notes"/>
          <p:cNvSpPr txBox="1">
            <a:spLocks noGrp="1"/>
          </p:cNvSpPr>
          <p:nvPr>
            <p:ph type="sldNum" idx="12"/>
          </p:nvPr>
        </p:nvSpPr>
        <p:spPr>
          <a:xfrm>
            <a:off x="3857625" y="9444037"/>
            <a:ext cx="2951162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15:notes"/>
          <p:cNvSpPr txBox="1">
            <a:spLocks noGrp="1"/>
          </p:cNvSpPr>
          <p:nvPr>
            <p:ph type="body" idx="1"/>
          </p:nvPr>
        </p:nvSpPr>
        <p:spPr>
          <a:xfrm>
            <a:off x="681037" y="4784725"/>
            <a:ext cx="5448300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" name="Google Shape;27;p15:notes"/>
          <p:cNvSpPr txBox="1">
            <a:spLocks noGrp="1"/>
          </p:cNvSpPr>
          <p:nvPr>
            <p:ph type="sldNum" idx="12"/>
          </p:nvPr>
        </p:nvSpPr>
        <p:spPr>
          <a:xfrm>
            <a:off x="3857625" y="9444037"/>
            <a:ext cx="2951162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8c5c70e84c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28c5c70e84c_0_261:notes"/>
          <p:cNvSpPr txBox="1">
            <a:spLocks noGrp="1"/>
          </p:cNvSpPr>
          <p:nvPr>
            <p:ph type="body" idx="1"/>
          </p:nvPr>
        </p:nvSpPr>
        <p:spPr>
          <a:xfrm>
            <a:off x="681037" y="4784725"/>
            <a:ext cx="5448300" cy="39147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56;g28c5c70e84c_0_261:notes"/>
          <p:cNvSpPr txBox="1">
            <a:spLocks noGrp="1"/>
          </p:cNvSpPr>
          <p:nvPr>
            <p:ph type="sldNum" idx="12"/>
          </p:nvPr>
        </p:nvSpPr>
        <p:spPr>
          <a:xfrm>
            <a:off x="3857625" y="9444037"/>
            <a:ext cx="2951100" cy="4986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 panose="020F0502020204030204"/>
              <a:buNone/>
            </a:pPr>
            <a:fld id="{00000000-1234-1234-1234-123412341234}" type="slidenum">
              <a:rPr lang="en-US"/>
            </a:fld>
            <a:endParaRPr sz="14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c5c70e84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c5c70e84c_0_61:notes"/>
          <p:cNvSpPr txBox="1">
            <a:spLocks noGrp="1"/>
          </p:cNvSpPr>
          <p:nvPr>
            <p:ph type="body" idx="1"/>
          </p:nvPr>
        </p:nvSpPr>
        <p:spPr>
          <a:xfrm>
            <a:off x="681037" y="4784725"/>
            <a:ext cx="5448300" cy="39147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g28c5c70e84c_0_61:notes"/>
          <p:cNvSpPr txBox="1">
            <a:spLocks noGrp="1"/>
          </p:cNvSpPr>
          <p:nvPr>
            <p:ph type="sldNum" idx="12"/>
          </p:nvPr>
        </p:nvSpPr>
        <p:spPr>
          <a:xfrm>
            <a:off x="3857625" y="9444037"/>
            <a:ext cx="2951100" cy="4986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 panose="020F0502020204030204"/>
              <a:buNone/>
            </a:pPr>
            <a:fld id="{00000000-1234-1234-1234-123412341234}" type="slidenum">
              <a:rPr lang="en-US"/>
            </a:fld>
            <a:endParaRPr sz="14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c5c70e84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c5c70e84c_0_61:notes"/>
          <p:cNvSpPr txBox="1">
            <a:spLocks noGrp="1"/>
          </p:cNvSpPr>
          <p:nvPr>
            <p:ph type="body" idx="1"/>
          </p:nvPr>
        </p:nvSpPr>
        <p:spPr>
          <a:xfrm>
            <a:off x="681037" y="4784725"/>
            <a:ext cx="5448300" cy="39147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g28c5c70e84c_0_61:notes"/>
          <p:cNvSpPr txBox="1">
            <a:spLocks noGrp="1"/>
          </p:cNvSpPr>
          <p:nvPr>
            <p:ph type="sldNum" idx="12"/>
          </p:nvPr>
        </p:nvSpPr>
        <p:spPr>
          <a:xfrm>
            <a:off x="3857625" y="9444037"/>
            <a:ext cx="2951100" cy="4986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 panose="020F0502020204030204"/>
              <a:buNone/>
            </a:pPr>
            <a:fld id="{00000000-1234-1234-1234-123412341234}" type="slidenum">
              <a:rPr lang="en-US"/>
            </a:fld>
            <a:endParaRPr sz="14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c5c70e84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c5c70e84c_0_61:notes"/>
          <p:cNvSpPr txBox="1">
            <a:spLocks noGrp="1"/>
          </p:cNvSpPr>
          <p:nvPr>
            <p:ph type="body" idx="1"/>
          </p:nvPr>
        </p:nvSpPr>
        <p:spPr>
          <a:xfrm>
            <a:off x="681037" y="4784725"/>
            <a:ext cx="5448300" cy="39147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g28c5c70e84c_0_61:notes"/>
          <p:cNvSpPr txBox="1">
            <a:spLocks noGrp="1"/>
          </p:cNvSpPr>
          <p:nvPr>
            <p:ph type="sldNum" idx="12"/>
          </p:nvPr>
        </p:nvSpPr>
        <p:spPr>
          <a:xfrm>
            <a:off x="3857625" y="9444037"/>
            <a:ext cx="2951100" cy="4986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 panose="020F0502020204030204"/>
              <a:buNone/>
            </a:pPr>
            <a:fld id="{00000000-1234-1234-1234-123412341234}" type="slidenum">
              <a:rPr lang="en-US"/>
            </a:fld>
            <a:endParaRPr sz="14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133" name="Google Shape;13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210" name="Google Shape;2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267" name="Google Shape;2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303" name="Google Shape;3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1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335" name="Google Shape;3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366" name="Google Shape;3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3:notes"/>
          <p:cNvSpPr txBox="1">
            <a:spLocks noGrp="1"/>
          </p:cNvSpPr>
          <p:nvPr>
            <p:ph type="body" idx="1"/>
          </p:nvPr>
        </p:nvSpPr>
        <p:spPr>
          <a:xfrm>
            <a:off x="681017" y="4722683"/>
            <a:ext cx="5448290" cy="4474104"/>
          </a:xfrm>
          <a:prstGeom prst="rect">
            <a:avLst/>
          </a:prstGeom>
        </p:spPr>
        <p:txBody>
          <a:bodyPr spcFirstLastPara="1" wrap="square" lIns="91452" tIns="91452" rIns="91452" bIns="91452" anchor="t" anchorCtr="0">
            <a:noAutofit/>
          </a:bodyPr>
          <a:lstStyle/>
          <a:p>
            <a:pPr marL="0" indent="0"/>
          </a:p>
        </p:txBody>
      </p:sp>
      <p:sp>
        <p:nvSpPr>
          <p:cNvPr id="391" name="Google Shape;3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707" y="746364"/>
            <a:ext cx="6624550" cy="372705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showMasterSp="0" matchingName="Заголовок раздела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4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 matchingName="Заголовок и объект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5"/>
          <p:cNvSpPr txBox="1">
            <a:spLocks noGrp="1"/>
          </p:cNvSpPr>
          <p:nvPr>
            <p:ph type="sldNum" idx="12"/>
          </p:nvPr>
        </p:nvSpPr>
        <p:spPr>
          <a:xfrm>
            <a:off x="11409363" y="6332538"/>
            <a:ext cx="731837" cy="52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OBJECT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28c5c70e84c_0_213"/>
          <p:cNvSpPr txBox="1">
            <a:spLocks noGrp="1"/>
          </p:cNvSpPr>
          <p:nvPr>
            <p:ph type="title"/>
          </p:nvPr>
        </p:nvSpPr>
        <p:spPr>
          <a:xfrm>
            <a:off x="441325" y="63500"/>
            <a:ext cx="113094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>
                <a:solidFill>
                  <a:srgbClr val="1C69D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g28c5c70e84c_0_213"/>
          <p:cNvSpPr txBox="1">
            <a:spLocks noGrp="1"/>
          </p:cNvSpPr>
          <p:nvPr>
            <p:ph type="body" idx="1"/>
          </p:nvPr>
        </p:nvSpPr>
        <p:spPr>
          <a:xfrm>
            <a:off x="609600" y="1577975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28c5c70e84c_0_213"/>
          <p:cNvSpPr txBox="1">
            <a:spLocks noGrp="1"/>
          </p:cNvSpPr>
          <p:nvPr>
            <p:ph type="ftr" idx="11"/>
          </p:nvPr>
        </p:nvSpPr>
        <p:spPr>
          <a:xfrm>
            <a:off x="4144962" y="6378575"/>
            <a:ext cx="3902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g28c5c70e84c_0_213"/>
          <p:cNvSpPr txBox="1">
            <a:spLocks noGrp="1"/>
          </p:cNvSpPr>
          <p:nvPr>
            <p:ph type="dt" idx="10"/>
          </p:nvPr>
        </p:nvSpPr>
        <p:spPr>
          <a:xfrm>
            <a:off x="609600" y="6378575"/>
            <a:ext cx="2803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g28c5c70e84c_0_213"/>
          <p:cNvSpPr txBox="1">
            <a:spLocks noGrp="1"/>
          </p:cNvSpPr>
          <p:nvPr>
            <p:ph type="sldNum" idx="12"/>
          </p:nvPr>
        </p:nvSpPr>
        <p:spPr>
          <a:xfrm>
            <a:off x="11933237" y="6683375"/>
            <a:ext cx="204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381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381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381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381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381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81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81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81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00"/>
              <a:buFont typeface="Arial" panose="020B0604020202020204"/>
              <a:buNone/>
              <a:defRPr sz="900" b="1" i="0" u="none" strike="noStrike" cap="none">
                <a:solidFill>
                  <a:srgbClr val="80808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300" b="0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Заголовок и объект">
  <p:cSld name="1_Заголовок и объект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Титульный слайд">
  <p:cSld name="Титульный слайд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11409362" y="6332537"/>
            <a:ext cx="731837" cy="52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  <a:defRPr sz="1300" b="0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sz="14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hyperlink" Target="https://www.gov.kz/memleket/entities/edu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9.jpeg"/><Relationship Id="rId3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9.jpeg"/><Relationship Id="rId3" Type="http://schemas.openxmlformats.org/officeDocument/2006/relationships/image" Target="../media/image47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9.jpeg"/><Relationship Id="rId3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9.jpeg"/><Relationship Id="rId3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9.jpeg"/><Relationship Id="rId3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/>
          <p:nvPr/>
        </p:nvSpPr>
        <p:spPr>
          <a:xfrm>
            <a:off x="5065713" y="6072188"/>
            <a:ext cx="2060700" cy="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</a:t>
            </a:r>
            <a:r>
              <a:rPr lang="ru-RU" sz="1100" b="1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ЛМАТЫ</a:t>
            </a:r>
            <a:r>
              <a:rPr lang="en-US" sz="1100" b="1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1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202</a:t>
            </a:r>
            <a:r>
              <a:rPr lang="ru-RU" sz="1100" b="1" dirty="0">
                <a:solidFill>
                  <a:srgbClr val="FFFFFF"/>
                </a:solidFill>
              </a:rPr>
              <a:t>5</a:t>
            </a:r>
            <a:r>
              <a:rPr lang="en-US" sz="11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1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жыл</a:t>
            </a:r>
            <a:endParaRPr sz="1200" b="1" i="0" u="none" strike="noStrike" cap="none" dirty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" name="Google Shape;52;p15"/>
          <p:cNvSpPr txBox="1"/>
          <p:nvPr/>
        </p:nvSpPr>
        <p:spPr>
          <a:xfrm>
            <a:off x="609600" y="4238897"/>
            <a:ext cx="10935787" cy="1523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3200"/>
            </a:pPr>
            <a:r>
              <a:rPr lang="ru-RU" sz="2400" b="1" dirty="0" err="1" smtClean="0">
                <a:solidFill>
                  <a:schemeClr val="lt1"/>
                </a:solidFill>
              </a:rPr>
              <a:t>Білім</a:t>
            </a:r>
            <a:r>
              <a:rPr lang="ru-RU" sz="2400" b="1" dirty="0" smtClean="0">
                <a:solidFill>
                  <a:schemeClr val="lt1"/>
                </a:solidFill>
              </a:rPr>
              <a:t> беру </a:t>
            </a:r>
            <a:r>
              <a:rPr lang="ru-RU" sz="2400" b="1" dirty="0" err="1" smtClean="0">
                <a:solidFill>
                  <a:schemeClr val="lt1"/>
                </a:solidFill>
              </a:rPr>
              <a:t>ұйымдарында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оқушылар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арасында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қорқытудың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endParaRPr lang="ru-RU" sz="2400" b="1" dirty="0" smtClean="0">
              <a:solidFill>
                <a:schemeClr val="lt1"/>
              </a:solidFill>
            </a:endParaRPr>
          </a:p>
          <a:p>
            <a:pPr algn="ctr">
              <a:buClr>
                <a:schemeClr val="lt1"/>
              </a:buClr>
              <a:buSzPts val="3200"/>
            </a:pPr>
            <a:r>
              <a:rPr lang="ru-RU" sz="2400" b="1" dirty="0" smtClean="0">
                <a:solidFill>
                  <a:schemeClr val="lt1"/>
                </a:solidFill>
              </a:rPr>
              <a:t>(</a:t>
            </a:r>
            <a:r>
              <a:rPr lang="ru-RU" sz="2400" b="1" dirty="0" err="1" smtClean="0">
                <a:solidFill>
                  <a:schemeClr val="lt1"/>
                </a:solidFill>
              </a:rPr>
              <a:t>буллинг</a:t>
            </a:r>
            <a:r>
              <a:rPr lang="ru-RU" sz="2400" b="1" dirty="0" smtClean="0">
                <a:solidFill>
                  <a:schemeClr val="lt1"/>
                </a:solidFill>
              </a:rPr>
              <a:t>) </a:t>
            </a:r>
            <a:r>
              <a:rPr lang="ru-RU" sz="2400" b="1" dirty="0" err="1" smtClean="0">
                <a:solidFill>
                  <a:schemeClr val="lt1"/>
                </a:solidFill>
              </a:rPr>
              <a:t>алдын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алу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>
                <a:solidFill>
                  <a:schemeClr val="lt1"/>
                </a:solidFill>
              </a:rPr>
              <a:t>«</a:t>
            </a:r>
            <a:r>
              <a:rPr lang="ru-RU" sz="2400" b="1" dirty="0" err="1">
                <a:solidFill>
                  <a:schemeClr val="lt1"/>
                </a:solidFill>
              </a:rPr>
              <a:t>Досбол</a:t>
            </a:r>
            <a:r>
              <a:rPr lang="en-US" sz="2400" b="1" dirty="0">
                <a:solidFill>
                  <a:schemeClr val="lt1"/>
                </a:solidFill>
              </a:rPr>
              <a:t>LIKE</a:t>
            </a:r>
            <a:r>
              <a:rPr lang="ru-RU" sz="2400" b="1" dirty="0">
                <a:solidFill>
                  <a:schemeClr val="lt1"/>
                </a:solidFill>
              </a:rPr>
              <a:t>»</a:t>
            </a:r>
            <a:endParaRPr lang="ru-RU" sz="2400" b="1" dirty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None/>
            </a:pPr>
            <a:r>
              <a:rPr lang="ru-RU" sz="2400" b="1" dirty="0" err="1" smtClean="0">
                <a:solidFill>
                  <a:schemeClr val="lt1"/>
                </a:solidFill>
              </a:rPr>
              <a:t>бағдарламасы</a:t>
            </a:r>
            <a:endParaRPr lang="ru-RU" sz="2400" b="1" dirty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None/>
            </a:pPr>
            <a:endParaRPr lang="en-US" sz="1050" b="0" i="0" u="none" strike="noStrike" cap="none" dirty="0" smtClea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None/>
            </a:pPr>
            <a:endParaRPr lang="ru-RU" sz="105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994" y="513557"/>
            <a:ext cx="2591025" cy="1103472"/>
          </a:xfrm>
          <a:prstGeom prst="rect">
            <a:avLst/>
          </a:prstGeom>
        </p:spPr>
      </p:pic>
      <p:pic>
        <p:nvPicPr>
          <p:cNvPr id="1026" name="Picture 2" descr="C:\Users\School 9\Pictures\Screenshots\Снимок экрана 2025-10-08 1643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2035" y="679268"/>
            <a:ext cx="6766560" cy="316992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</a:fld>
            <a:endParaRPr lang="en-US" dirty="0"/>
          </a:p>
        </p:txBody>
      </p:sp>
      <p:pic>
        <p:nvPicPr>
          <p:cNvPr id="2050" name="Picture 2" descr="C:\Users\School 9\Pictures\Screenshots\Снимок экрана 2025-10-08 164943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2846" y="252549"/>
            <a:ext cx="11173097" cy="5799908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</a:fld>
            <a:endParaRPr lang="en-US" dirty="0"/>
          </a:p>
        </p:txBody>
      </p:sp>
      <p:pic>
        <p:nvPicPr>
          <p:cNvPr id="3074" name="Picture 2" descr="C:\Users\School 9\Pictures\Screenshots\Снимок экрана 2025-10-08 165527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35429" y="304800"/>
            <a:ext cx="11129554" cy="6183086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</a:fld>
            <a:endParaRPr lang="en-US" dirty="0"/>
          </a:p>
        </p:txBody>
      </p:sp>
      <p:pic>
        <p:nvPicPr>
          <p:cNvPr id="4098" name="Picture 2" descr="C:\Users\School 9\Pictures\Screenshots\Снимок экрана 2025-10-08 165549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13806" y="342810"/>
            <a:ext cx="11312840" cy="1189899"/>
          </a:xfrm>
          <a:prstGeom prst="rect">
            <a:avLst/>
          </a:prstGeom>
          <a:noFill/>
        </p:spPr>
      </p:pic>
      <p:pic>
        <p:nvPicPr>
          <p:cNvPr id="4099" name="Picture 3" descr="C:\Users\School 9\Pictures\Screenshots\Снимок экрана 2025-10-08 1656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886" y="1314995"/>
            <a:ext cx="11364686" cy="5016136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</a:fld>
            <a:endParaRPr lang="en-US" dirty="0"/>
          </a:p>
        </p:txBody>
      </p:sp>
      <p:pic>
        <p:nvPicPr>
          <p:cNvPr id="5122" name="Picture 2" descr="C:\Users\School 9\Pictures\Screenshots\Снимок экрана 2025-10-08 165817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8972" y="348342"/>
            <a:ext cx="11234058" cy="6000207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</a:fld>
            <a:endParaRPr lang="en-US" dirty="0"/>
          </a:p>
        </p:txBody>
      </p:sp>
      <p:pic>
        <p:nvPicPr>
          <p:cNvPr id="7170" name="Picture 2" descr="C:\Users\School 9\Pictures\Screenshots\Снимок экрана 2025-10-08 170543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70560" y="365760"/>
            <a:ext cx="11033760" cy="585216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</a:fld>
            <a:endParaRPr lang="en-US" dirty="0"/>
          </a:p>
        </p:txBody>
      </p:sp>
      <p:pic>
        <p:nvPicPr>
          <p:cNvPr id="3" name="Изображение 2" descr="Снимок экрана 2025-10-09 1300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71805"/>
            <a:ext cx="12192000" cy="591439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0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2735"/>
            <a:ext cx="12192000" cy="627253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1790"/>
            <a:ext cx="12192000" cy="615378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5" name="Изображение 4" descr="Снимок экрана 2025-10-09 1302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140" y="0"/>
            <a:ext cx="10459720" cy="685800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3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775" y="320040"/>
            <a:ext cx="10458450" cy="611441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5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7120" y="281305"/>
            <a:ext cx="10017760" cy="624713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5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8395" y="329565"/>
            <a:ext cx="9935210" cy="609600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5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645" y="291465"/>
            <a:ext cx="9998075" cy="612521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5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705" y="319405"/>
            <a:ext cx="10307955" cy="607822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6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" y="150495"/>
            <a:ext cx="10774045" cy="629348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6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430" y="188595"/>
            <a:ext cx="11125200" cy="3704590"/>
          </a:xfrm>
          <a:prstGeom prst="rect">
            <a:avLst/>
          </a:prstGeom>
        </p:spPr>
      </p:pic>
      <p:pic>
        <p:nvPicPr>
          <p:cNvPr id="4" name="Изображение 3" descr="Снимок экрана 2025-10-09 1307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65" y="3429635"/>
            <a:ext cx="11124565" cy="342836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7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530" y="413385"/>
            <a:ext cx="10314940" cy="608711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7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185" y="394970"/>
            <a:ext cx="10755630" cy="600202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8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1580" y="281940"/>
            <a:ext cx="9768205" cy="623824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8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685" y="581025"/>
            <a:ext cx="11813540" cy="569595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8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75" y="187960"/>
            <a:ext cx="10339070" cy="641667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907"/>
          <p:cNvPicPr>
            <a:picLocks noChangeAspect="1"/>
          </p:cNvPicPr>
          <p:nvPr/>
        </p:nvPicPr>
        <p:blipFill>
          <a:blip r:embed="rId1"/>
          <a:srcRect b="55954"/>
          <a:stretch>
            <a:fillRect/>
          </a:stretch>
        </p:blipFill>
        <p:spPr>
          <a:xfrm>
            <a:off x="1509395" y="120650"/>
            <a:ext cx="9245600" cy="635000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dirty="0"/>
          </a:p>
        </p:txBody>
      </p:sp>
      <p:pic>
        <p:nvPicPr>
          <p:cNvPr id="3" name="Изображение 2" descr="Снимок экрана 2025-10-09 130907"/>
          <p:cNvPicPr>
            <a:picLocks noChangeAspect="1"/>
          </p:cNvPicPr>
          <p:nvPr/>
        </p:nvPicPr>
        <p:blipFill>
          <a:blip r:embed="rId1"/>
          <a:srcRect t="43750" b="3098"/>
          <a:stretch>
            <a:fillRect/>
          </a:stretch>
        </p:blipFill>
        <p:spPr>
          <a:xfrm>
            <a:off x="1341120" y="123190"/>
            <a:ext cx="9001760" cy="6461125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/>
          <p:nvPr/>
        </p:nvSpPr>
        <p:spPr>
          <a:xfrm>
            <a:off x="384175" y="561975"/>
            <a:ext cx="1142365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ru-RU" dirty="0">
              <a:hlinkClick r:id="rId1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ҚАЗАҚСТАН РЕСПУБЛИКАСЫНЫҢ ОҚУ-АҒАРТУ М</a:t>
            </a:r>
            <a:r>
              <a:rPr lang="en-US" sz="16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ИНИСТЕР</a:t>
            </a:r>
            <a:r>
              <a:rPr lang="en-US" sz="16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ЛІГІ</a:t>
            </a:r>
            <a:endParaRPr lang="ru-RU" sz="1600" b="1" i="0" u="none" strike="noStrike" cap="none" dirty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«</a:t>
            </a:r>
            <a:r>
              <a:rPr lang="ru-RU" b="1" dirty="0">
                <a:solidFill>
                  <a:schemeClr val="bg1"/>
                </a:solidFill>
              </a:rPr>
              <a:t>ӨРКЕН</a:t>
            </a:r>
            <a:r>
              <a:rPr lang="ru-RU" b="1" dirty="0" smtClean="0">
                <a:solidFill>
                  <a:schemeClr val="bg1"/>
                </a:solidFill>
              </a:rPr>
              <a:t>» БАЛАЛАРДЫҢ ӘЛ-АУХАТЫН АРТТЫРУ ҰЛТТЫҚ </a:t>
            </a:r>
            <a:r>
              <a:rPr lang="ru-RU" b="1" dirty="0">
                <a:solidFill>
                  <a:schemeClr val="bg1"/>
                </a:solidFill>
              </a:rPr>
              <a:t>ҒЫЛЫМИ-ПРАКТИКАЛЫҚ  </a:t>
            </a:r>
            <a:r>
              <a:rPr lang="ru-RU" b="1" dirty="0" smtClean="0">
                <a:solidFill>
                  <a:schemeClr val="bg1"/>
                </a:solidFill>
              </a:rPr>
              <a:t>ИНСТИТУТЫ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5" name="Google Shape;45;p15"/>
          <p:cNvSpPr/>
          <p:nvPr/>
        </p:nvSpPr>
        <p:spPr>
          <a:xfrm>
            <a:off x="5065713" y="6072188"/>
            <a:ext cx="2060700" cy="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</a:t>
            </a:r>
            <a:r>
              <a:rPr lang="ru-RU" sz="1100" b="1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ЛМАТЫ</a:t>
            </a:r>
            <a:r>
              <a:rPr lang="en-US" sz="1100" b="1" i="0" u="none" strike="noStrike" cap="none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1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202</a:t>
            </a:r>
            <a:r>
              <a:rPr lang="ru-RU" sz="1100" b="1" dirty="0">
                <a:solidFill>
                  <a:srgbClr val="FFFFFF"/>
                </a:solidFill>
              </a:rPr>
              <a:t>5</a:t>
            </a:r>
            <a:r>
              <a:rPr lang="en-US" sz="11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100" b="1" i="0" u="none" strike="noStrike" cap="none" dirty="0" smtClean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жыл</a:t>
            </a:r>
            <a:endParaRPr sz="1200" b="1" i="0" u="none" strike="noStrike" cap="none" dirty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" name="Google Shape;52;p15"/>
          <p:cNvSpPr txBox="1"/>
          <p:nvPr/>
        </p:nvSpPr>
        <p:spPr>
          <a:xfrm>
            <a:off x="554488" y="3063240"/>
            <a:ext cx="11130237" cy="1523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3200"/>
            </a:pPr>
            <a:r>
              <a:rPr lang="ru-RU" sz="2400" b="1" dirty="0" err="1" smtClean="0">
                <a:solidFill>
                  <a:schemeClr val="lt1"/>
                </a:solidFill>
              </a:rPr>
              <a:t>Білім</a:t>
            </a:r>
            <a:r>
              <a:rPr lang="ru-RU" sz="2400" b="1" dirty="0" smtClean="0">
                <a:solidFill>
                  <a:schemeClr val="lt1"/>
                </a:solidFill>
              </a:rPr>
              <a:t> беру </a:t>
            </a:r>
            <a:r>
              <a:rPr lang="ru-RU" sz="2400" b="1" dirty="0" err="1" smtClean="0">
                <a:solidFill>
                  <a:schemeClr val="lt1"/>
                </a:solidFill>
              </a:rPr>
              <a:t>ұйымдарында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оқушылар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арасында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қорқытудың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endParaRPr lang="ru-RU" sz="2400" b="1" dirty="0" smtClean="0">
              <a:solidFill>
                <a:schemeClr val="lt1"/>
              </a:solidFill>
            </a:endParaRPr>
          </a:p>
          <a:p>
            <a:pPr algn="ctr">
              <a:buClr>
                <a:schemeClr val="lt1"/>
              </a:buClr>
              <a:buSzPts val="3200"/>
            </a:pPr>
            <a:r>
              <a:rPr lang="ru-RU" sz="2400" b="1" dirty="0" smtClean="0">
                <a:solidFill>
                  <a:schemeClr val="lt1"/>
                </a:solidFill>
              </a:rPr>
              <a:t>(</a:t>
            </a:r>
            <a:r>
              <a:rPr lang="ru-RU" sz="2400" b="1" dirty="0" err="1" smtClean="0">
                <a:solidFill>
                  <a:schemeClr val="lt1"/>
                </a:solidFill>
              </a:rPr>
              <a:t>буллинг</a:t>
            </a:r>
            <a:r>
              <a:rPr lang="ru-RU" sz="2400" b="1" dirty="0" smtClean="0">
                <a:solidFill>
                  <a:schemeClr val="lt1"/>
                </a:solidFill>
              </a:rPr>
              <a:t>) </a:t>
            </a:r>
            <a:r>
              <a:rPr lang="ru-RU" sz="2400" b="1" dirty="0" err="1" smtClean="0">
                <a:solidFill>
                  <a:schemeClr val="lt1"/>
                </a:solidFill>
              </a:rPr>
              <a:t>алдын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алуда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>
                <a:solidFill>
                  <a:schemeClr val="lt1"/>
                </a:solidFill>
              </a:rPr>
              <a:t>«</a:t>
            </a:r>
            <a:r>
              <a:rPr lang="ru-RU" sz="2400" b="1" dirty="0" err="1">
                <a:solidFill>
                  <a:schemeClr val="lt1"/>
                </a:solidFill>
              </a:rPr>
              <a:t>Досбол</a:t>
            </a:r>
            <a:r>
              <a:rPr lang="en-US" sz="2400" b="1" dirty="0">
                <a:solidFill>
                  <a:schemeClr val="lt1"/>
                </a:solidFill>
              </a:rPr>
              <a:t>LIKE</a:t>
            </a:r>
            <a:r>
              <a:rPr lang="ru-RU" sz="2400" b="1" dirty="0">
                <a:solidFill>
                  <a:schemeClr val="lt1"/>
                </a:solidFill>
              </a:rPr>
              <a:t>»</a:t>
            </a:r>
            <a:endParaRPr lang="ru-RU" sz="2400" b="1" dirty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None/>
            </a:pPr>
            <a:r>
              <a:rPr lang="ru-RU" sz="2400" b="1" dirty="0" err="1" smtClean="0">
                <a:solidFill>
                  <a:schemeClr val="lt1"/>
                </a:solidFill>
              </a:rPr>
              <a:t>бағдарламасын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жүзеге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асырудағы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мониторингтің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рөлі</a:t>
            </a:r>
            <a:endParaRPr lang="ru-RU" sz="2400" b="1" dirty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None/>
            </a:pPr>
            <a:endParaRPr lang="en-US" sz="1050" b="0" i="0" u="none" strike="noStrike" cap="none" dirty="0" smtClea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 panose="020B0604020202020204"/>
              <a:buNone/>
            </a:pPr>
            <a:endParaRPr lang="ru-RU" sz="105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434" y="1576003"/>
            <a:ext cx="2591025" cy="1103472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1" y="-31046"/>
            <a:ext cx="12191999" cy="6920092"/>
          </a:xfrm>
          <a:prstGeom prst="rect">
            <a:avLst/>
          </a:prstGeom>
          <a:solidFill>
            <a:srgbClr val="E5E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                                  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0" y="439947"/>
            <a:ext cx="12191999" cy="63846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87" y="1163282"/>
            <a:ext cx="4879746" cy="4367188"/>
          </a:xfrm>
          <a:prstGeom prst="rect">
            <a:avLst/>
          </a:prstGeom>
        </p:spPr>
      </p:pic>
      <p:sp>
        <p:nvSpPr>
          <p:cNvPr id="68" name="Google Shape;68;g28c5c70e84c_0_261"/>
          <p:cNvSpPr/>
          <p:nvPr/>
        </p:nvSpPr>
        <p:spPr>
          <a:xfrm>
            <a:off x="254563" y="581690"/>
            <a:ext cx="10847633" cy="354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err="1" smtClean="0">
                <a:solidFill>
                  <a:schemeClr val="bg1"/>
                </a:solidFill>
              </a:rPr>
              <a:t>Бағдарламаның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мақсаты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мониторингтеу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және</a:t>
            </a:r>
            <a:r>
              <a:rPr lang="ru-RU" sz="2400" b="1" dirty="0" smtClean="0">
                <a:solidFill>
                  <a:schemeClr val="bg1"/>
                </a:solidFill>
              </a:rPr>
              <a:t>  </a:t>
            </a:r>
            <a:r>
              <a:rPr lang="ru-RU" sz="2400" b="1" dirty="0" err="1" smtClean="0">
                <a:solidFill>
                  <a:schemeClr val="bg1"/>
                </a:solidFill>
              </a:rPr>
              <a:t>бағалау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 </a:t>
            </a:r>
            <a:endParaRPr lang="ru-RU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b="1" i="0" u="none" strike="noStrike" cap="none" dirty="0">
              <a:solidFill>
                <a:schemeClr val="bg1"/>
              </a:solidFill>
              <a:sym typeface="Arial" panose="020B0604020202020204"/>
            </a:endParaRPr>
          </a:p>
        </p:txBody>
      </p:sp>
      <p:sp>
        <p:nvSpPr>
          <p:cNvPr id="77" name="Google Shape;77;g28c5c70e84c_0_261"/>
          <p:cNvSpPr/>
          <p:nvPr/>
        </p:nvSpPr>
        <p:spPr>
          <a:xfrm>
            <a:off x="7402524" y="4485944"/>
            <a:ext cx="3760521" cy="91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000" dirty="0" err="1"/>
              <a:t>Қоғамдағы</a:t>
            </a:r>
            <a:r>
              <a:rPr lang="ru-RU" sz="2000" dirty="0"/>
              <a:t> </a:t>
            </a:r>
            <a:r>
              <a:rPr lang="ru-RU" sz="2000" dirty="0" err="1"/>
              <a:t>жалпы</a:t>
            </a:r>
            <a:r>
              <a:rPr lang="ru-RU" sz="2000" dirty="0"/>
              <a:t> </a:t>
            </a:r>
            <a:r>
              <a:rPr lang="ru-RU" sz="2000" dirty="0" err="1"/>
              <a:t>климаттың</a:t>
            </a:r>
            <a:r>
              <a:rPr lang="ru-RU" sz="2000" dirty="0"/>
              <a:t> </a:t>
            </a:r>
            <a:r>
              <a:rPr lang="ru-RU" sz="2000" dirty="0" err="1"/>
              <a:t>өзгеруін</a:t>
            </a:r>
            <a:r>
              <a:rPr lang="ru-RU" sz="2000" dirty="0"/>
              <a:t> </a:t>
            </a:r>
            <a:r>
              <a:rPr lang="ru-RU" sz="2000" dirty="0" err="1"/>
              <a:t>өлшеу</a:t>
            </a:r>
            <a:r>
              <a:rPr lang="ru-RU" sz="2000" dirty="0"/>
              <a:t> </a:t>
            </a:r>
            <a:endParaRPr lang="ru-RU" sz="2000" dirty="0"/>
          </a:p>
        </p:txBody>
      </p:sp>
      <p:sp>
        <p:nvSpPr>
          <p:cNvPr id="84" name="Google Shape;84;g28c5c70e84c_0_261"/>
          <p:cNvSpPr/>
          <p:nvPr/>
        </p:nvSpPr>
        <p:spPr>
          <a:xfrm>
            <a:off x="597574" y="1998704"/>
            <a:ext cx="3963732" cy="1122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dirty="0" err="1" smtClean="0"/>
              <a:t>Қатысушылардың</a:t>
            </a:r>
            <a:r>
              <a:rPr lang="ru-RU" sz="2000" dirty="0" smtClean="0"/>
              <a:t> </a:t>
            </a:r>
            <a:r>
              <a:rPr lang="ru-RU" sz="2000" dirty="0" err="1"/>
              <a:t>психоэмоционалдық</a:t>
            </a:r>
            <a:r>
              <a:rPr lang="ru-RU" sz="2000" dirty="0"/>
              <a:t> </a:t>
            </a:r>
            <a:r>
              <a:rPr lang="ru-RU" sz="2000" dirty="0" err="1"/>
              <a:t>жағдайын</a:t>
            </a:r>
            <a:r>
              <a:rPr lang="ru-RU" sz="2000" dirty="0"/>
              <a:t> </a:t>
            </a:r>
            <a:r>
              <a:rPr lang="ru-RU" sz="2000" dirty="0" err="1"/>
              <a:t>бағалау</a:t>
            </a:r>
            <a:r>
              <a:rPr lang="ru-RU" sz="2000" dirty="0"/>
              <a:t> </a:t>
            </a:r>
            <a:endParaRPr lang="ru-RU" sz="2000" dirty="0"/>
          </a:p>
          <a:p>
            <a:pPr lvl="0"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x-none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Google Shape;92;g28c5c70e84c_0_261"/>
          <p:cNvSpPr/>
          <p:nvPr/>
        </p:nvSpPr>
        <p:spPr>
          <a:xfrm>
            <a:off x="670502" y="4642338"/>
            <a:ext cx="3070548" cy="144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000" dirty="0" err="1"/>
              <a:t>Бағдарламаның</a:t>
            </a:r>
            <a:r>
              <a:rPr lang="ru-RU" sz="2000" dirty="0"/>
              <a:t> </a:t>
            </a:r>
            <a:r>
              <a:rPr lang="ru-RU" sz="2000" dirty="0" err="1"/>
              <a:t>жұмыс</a:t>
            </a:r>
            <a:r>
              <a:rPr lang="ru-RU" sz="2000" dirty="0"/>
              <a:t> </a:t>
            </a:r>
            <a:r>
              <a:rPr lang="ru-RU" sz="2000" dirty="0" err="1"/>
              <a:t>сапасын</a:t>
            </a:r>
            <a:r>
              <a:rPr lang="ru-RU" sz="2000" dirty="0"/>
              <a:t> </a:t>
            </a:r>
            <a:r>
              <a:rPr lang="ru-RU" sz="2000" dirty="0" err="1"/>
              <a:t>тексеру</a:t>
            </a:r>
            <a:r>
              <a:rPr lang="ru-RU" sz="2000" dirty="0"/>
              <a:t> </a:t>
            </a:r>
            <a:endParaRPr lang="ru-RU" sz="20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1297955" y="6437663"/>
            <a:ext cx="894045" cy="4203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oogle Shape;103;g28c5c70e84c_0_61"/>
          <p:cNvSpPr txBox="1">
            <a:spLocks noGrp="1"/>
          </p:cNvSpPr>
          <p:nvPr>
            <p:ph type="sldNum" idx="12"/>
          </p:nvPr>
        </p:nvSpPr>
        <p:spPr>
          <a:xfrm>
            <a:off x="11316995" y="6524566"/>
            <a:ext cx="731700" cy="27907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</a:pPr>
            <a:r>
              <a:rPr lang="ru-RU" sz="1400" b="1" dirty="0">
                <a:solidFill>
                  <a:schemeClr val="lt1"/>
                </a:solidFill>
              </a:rPr>
              <a:t>2</a:t>
            </a:r>
            <a:endParaRPr sz="1400" b="1" dirty="0">
              <a:solidFill>
                <a:schemeClr val="lt1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056085" y="2536312"/>
            <a:ext cx="3241870" cy="0"/>
          </a:xfrm>
          <a:prstGeom prst="line">
            <a:avLst/>
          </a:prstGeom>
          <a:ln w="57150">
            <a:solidFill>
              <a:srgbClr val="3C4A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6729835" y="3698566"/>
            <a:ext cx="4269841" cy="0"/>
          </a:xfrm>
          <a:prstGeom prst="line">
            <a:avLst/>
          </a:prstGeom>
          <a:ln w="57150">
            <a:solidFill>
              <a:srgbClr val="8EC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497817" y="5761644"/>
            <a:ext cx="4269841" cy="0"/>
          </a:xfrm>
          <a:prstGeom prst="line">
            <a:avLst/>
          </a:prstGeom>
          <a:ln w="57150">
            <a:solidFill>
              <a:srgbClr val="6AAB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38663" y="3821658"/>
            <a:ext cx="3241870" cy="0"/>
          </a:xfrm>
          <a:prstGeom prst="line">
            <a:avLst/>
          </a:prstGeom>
          <a:ln w="57150">
            <a:solidFill>
              <a:srgbClr val="3C4A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941660" y="4583440"/>
            <a:ext cx="556157" cy="1178204"/>
          </a:xfrm>
          <a:prstGeom prst="line">
            <a:avLst/>
          </a:prstGeom>
          <a:ln w="57150">
            <a:solidFill>
              <a:srgbClr val="6AAB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132884" y="2789974"/>
            <a:ext cx="3188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Қатысу</a:t>
            </a:r>
            <a:r>
              <a:rPr lang="ru-RU" sz="2000" dirty="0" smtClean="0"/>
              <a:t> </a:t>
            </a:r>
            <a:r>
              <a:rPr lang="ru-RU" sz="2000" dirty="0" err="1"/>
              <a:t>деңгейін</a:t>
            </a:r>
            <a:r>
              <a:rPr lang="ru-RU" sz="2000" dirty="0"/>
              <a:t> </a:t>
            </a:r>
            <a:r>
              <a:rPr lang="ru-RU" sz="2000" dirty="0" err="1"/>
              <a:t>талдау</a:t>
            </a:r>
            <a:r>
              <a:rPr lang="ru-RU" sz="2000" dirty="0"/>
              <a:t> 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550876" y="1451739"/>
            <a:ext cx="3131034" cy="98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dirty="0" err="1" smtClean="0"/>
              <a:t>Пайдаланушылардың</a:t>
            </a:r>
            <a:r>
              <a:rPr lang="ru-RU" sz="2000" dirty="0" smtClean="0"/>
              <a:t> </a:t>
            </a:r>
            <a:r>
              <a:rPr lang="ru-RU" sz="2000" dirty="0" err="1"/>
              <a:t>мінез-құлқындағы</a:t>
            </a:r>
            <a:r>
              <a:rPr lang="ru-RU" sz="2000" dirty="0"/>
              <a:t> </a:t>
            </a:r>
            <a:r>
              <a:rPr lang="ru-RU" sz="2000" dirty="0" err="1"/>
              <a:t>өзгерістерді</a:t>
            </a:r>
            <a:r>
              <a:rPr lang="ru-RU" sz="2000" dirty="0"/>
              <a:t> </a:t>
            </a:r>
            <a:r>
              <a:rPr lang="ru-RU" sz="2000" dirty="0" err="1"/>
              <a:t>анықтау</a:t>
            </a:r>
            <a:r>
              <a:rPr lang="ru-RU" sz="2000" dirty="0"/>
              <a:t> </a:t>
            </a:r>
            <a:endParaRPr lang="ru-RU" sz="2000" dirty="0"/>
          </a:p>
          <a:p>
            <a:pPr lvl="0"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x-none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1" y="0"/>
            <a:ext cx="12469906" cy="6822434"/>
          </a:xfrm>
          <a:prstGeom prst="rect">
            <a:avLst/>
          </a:prstGeom>
          <a:solidFill>
            <a:srgbClr val="E5E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1297955" y="6437663"/>
            <a:ext cx="894045" cy="4203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" y="163240"/>
            <a:ext cx="12192000" cy="8179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74948" y="270403"/>
            <a:ext cx="10623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lt1"/>
                </a:solidFill>
              </a:rPr>
              <a:t>Б</a:t>
            </a:r>
            <a:r>
              <a:rPr lang="ru-RU" sz="2400" b="1" dirty="0" err="1" smtClean="0">
                <a:solidFill>
                  <a:schemeClr val="lt1"/>
                </a:solidFill>
              </a:rPr>
              <a:t>ағалау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бойынша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негізгі</a:t>
            </a:r>
            <a:r>
              <a:rPr lang="ru-RU" sz="2400" b="1" dirty="0" smtClean="0">
                <a:solidFill>
                  <a:schemeClr val="lt1"/>
                </a:solidFill>
              </a:rPr>
              <a:t> </a:t>
            </a:r>
            <a:r>
              <a:rPr lang="ru-RU" sz="2400" b="1" dirty="0" err="1" smtClean="0">
                <a:solidFill>
                  <a:schemeClr val="lt1"/>
                </a:solidFill>
              </a:rPr>
              <a:t>критерийлер</a:t>
            </a:r>
            <a:endParaRPr lang="ru-RU" dirty="0"/>
          </a:p>
        </p:txBody>
      </p:sp>
      <p:sp>
        <p:nvSpPr>
          <p:cNvPr id="103" name="Google Shape;103;g28c5c70e84c_0_61"/>
          <p:cNvSpPr txBox="1">
            <a:spLocks noGrp="1"/>
          </p:cNvSpPr>
          <p:nvPr>
            <p:ph type="sldNum" idx="12"/>
          </p:nvPr>
        </p:nvSpPr>
        <p:spPr>
          <a:xfrm>
            <a:off x="11316995" y="6524566"/>
            <a:ext cx="731700" cy="27907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</a:pPr>
            <a:fld id="{00000000-1234-1234-1234-123412341234}" type="slidenum">
              <a:rPr lang="en-US" sz="1400" b="1">
                <a:solidFill>
                  <a:schemeClr val="lt1"/>
                </a:solidFill>
              </a:rPr>
            </a:fld>
            <a:endParaRPr sz="1400" b="1" dirty="0">
              <a:solidFill>
                <a:schemeClr val="lt1"/>
              </a:solidFill>
            </a:endParaRPr>
          </a:p>
        </p:txBody>
      </p:sp>
      <p:sp>
        <p:nvSpPr>
          <p:cNvPr id="121" name="Google Shape;121;g28c5c70e84c_0_61"/>
          <p:cNvSpPr txBox="1"/>
          <p:nvPr/>
        </p:nvSpPr>
        <p:spPr>
          <a:xfrm>
            <a:off x="7353602" y="3585622"/>
            <a:ext cx="452480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Бағдарламаны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іске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асыру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сапасы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1403" y="1478353"/>
            <a:ext cx="3980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err="1" smtClean="0">
                <a:solidFill>
                  <a:schemeClr val="tx1"/>
                </a:solidFill>
              </a:rPr>
              <a:t>Буллинг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деңгейінің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төмендеуі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1402" y="2837395"/>
            <a:ext cx="35691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2">
                    <a:lumMod val="50000"/>
                  </a:schemeClr>
                </a:solidFill>
              </a:rPr>
              <a:t>М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ектеп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қауымдастығының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қатысуы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402" y="4551812"/>
            <a:ext cx="38706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Мектеп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климататындағы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өзгерістер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105575" y="2327482"/>
            <a:ext cx="20010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035235" y="4241755"/>
            <a:ext cx="20010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7438511" y="3183019"/>
            <a:ext cx="20010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278600" y="1588818"/>
            <a:ext cx="4913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</a:rPr>
              <a:t>Оқушылардың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мінез-құлқының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өзгеруі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353603" y="2484167"/>
            <a:ext cx="4890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Психоэмоционалдық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</a:rPr>
              <a:t>жағдай</a:t>
            </a:r>
            <a:endParaRPr lang="ru-RU" sz="2000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7438511" y="2427213"/>
            <a:ext cx="20010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41502" y="4210913"/>
            <a:ext cx="2036240" cy="54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53603" y="4776262"/>
            <a:ext cx="4248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Тұрақтылық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және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ауқымдылық</a:t>
            </a:r>
            <a:endParaRPr lang="x-none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248" y="1623907"/>
            <a:ext cx="2687253" cy="3553097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-19038" y="-31020"/>
            <a:ext cx="12244469" cy="6889020"/>
          </a:xfrm>
          <a:prstGeom prst="rect">
            <a:avLst/>
          </a:prstGeom>
          <a:solidFill>
            <a:srgbClr val="E5E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1350425" y="6453932"/>
            <a:ext cx="894045" cy="4203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" y="163240"/>
            <a:ext cx="12192000" cy="8179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93988" y="190361"/>
            <a:ext cx="106230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bg1"/>
                </a:solidFill>
              </a:rPr>
              <a:t>Қандай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құралдарды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пайдалануға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болады</a:t>
            </a:r>
            <a:endParaRPr lang="ru-RU" sz="3200" dirty="0">
              <a:solidFill>
                <a:schemeClr val="bg1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  <a:p>
            <a:pPr lvl="0"/>
            <a:endParaRPr lang="ru-RU" sz="2400" b="1" dirty="0">
              <a:solidFill>
                <a:schemeClr val="lt1"/>
              </a:solidFill>
            </a:endParaRPr>
          </a:p>
        </p:txBody>
      </p:sp>
      <p:sp>
        <p:nvSpPr>
          <p:cNvPr id="103" name="Google Shape;103;g28c5c70e84c_0_61"/>
          <p:cNvSpPr txBox="1">
            <a:spLocks noGrp="1"/>
          </p:cNvSpPr>
          <p:nvPr>
            <p:ph type="sldNum" idx="12"/>
          </p:nvPr>
        </p:nvSpPr>
        <p:spPr>
          <a:xfrm>
            <a:off x="11316995" y="6524566"/>
            <a:ext cx="731700" cy="27907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</a:pPr>
            <a:r>
              <a:rPr lang="ru-RU" sz="1400" b="1" dirty="0">
                <a:solidFill>
                  <a:schemeClr val="lt1"/>
                </a:solidFill>
              </a:rPr>
              <a:t>4</a:t>
            </a:r>
            <a:endParaRPr sz="1400" b="1" dirty="0">
              <a:solidFill>
                <a:schemeClr val="lt1"/>
              </a:solidFill>
            </a:endParaRPr>
          </a:p>
        </p:txBody>
      </p:sp>
      <p:sp>
        <p:nvSpPr>
          <p:cNvPr id="112" name="Google Shape;112;g28c5c70e84c_0_61"/>
          <p:cNvSpPr txBox="1"/>
          <p:nvPr/>
        </p:nvSpPr>
        <p:spPr>
          <a:xfrm>
            <a:off x="4453237" y="1783684"/>
            <a:ext cx="5964392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1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2400" dirty="0" err="1" smtClean="0"/>
              <a:t>Іс-шаралар</a:t>
            </a:r>
            <a:r>
              <a:rPr lang="ru-RU" sz="2400" dirty="0" smtClean="0"/>
              <a:t> </a:t>
            </a:r>
            <a:r>
              <a:rPr lang="ru-RU" sz="2400" dirty="0" err="1"/>
              <a:t>алдында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 smtClean="0"/>
              <a:t>шарадан</a:t>
            </a:r>
            <a:r>
              <a:rPr lang="ru-RU" sz="2400" dirty="0" smtClean="0"/>
              <a:t> </a:t>
            </a:r>
            <a:r>
              <a:rPr lang="ru-RU" sz="2400" dirty="0" err="1" smtClean="0"/>
              <a:t>кейін</a:t>
            </a:r>
            <a:r>
              <a:rPr lang="ru-RU" sz="2400" dirty="0" smtClean="0"/>
              <a:t> </a:t>
            </a:r>
            <a:r>
              <a:rPr lang="ru-RU" sz="2400" dirty="0" err="1"/>
              <a:t>оқушыларға</a:t>
            </a:r>
            <a:r>
              <a:rPr lang="ru-RU" sz="2400" dirty="0"/>
              <a:t> </a:t>
            </a:r>
            <a:r>
              <a:rPr lang="ru-RU" sz="2400" dirty="0" err="1"/>
              <a:t>сауалнама</a:t>
            </a:r>
            <a:r>
              <a:rPr lang="ru-RU" sz="2400" dirty="0"/>
              <a:t> </a:t>
            </a:r>
            <a:r>
              <a:rPr lang="ru-RU" sz="2400" dirty="0" err="1" smtClean="0"/>
              <a:t>жүргізу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2. </a:t>
            </a:r>
            <a:r>
              <a:rPr lang="ru-RU" sz="2400" dirty="0" err="1" smtClean="0"/>
              <a:t>Балалармен</a:t>
            </a:r>
            <a:r>
              <a:rPr lang="ru-RU" sz="2400" dirty="0"/>
              <a:t>, </a:t>
            </a:r>
            <a:r>
              <a:rPr lang="ru-RU" sz="2400" dirty="0" err="1"/>
              <a:t>мұғалімдермен</a:t>
            </a:r>
            <a:r>
              <a:rPr lang="ru-RU" sz="2400" dirty="0"/>
              <a:t>, </a:t>
            </a:r>
            <a:r>
              <a:rPr lang="ru-RU" sz="2400" dirty="0" err="1"/>
              <a:t>ата-аналармен</a:t>
            </a:r>
            <a:r>
              <a:rPr lang="ru-RU" sz="2400" dirty="0"/>
              <a:t> </a:t>
            </a:r>
            <a:r>
              <a:rPr lang="ru-RU" sz="2400" dirty="0" err="1" smtClean="0"/>
              <a:t>өткізілетін</a:t>
            </a:r>
            <a:r>
              <a:rPr lang="ru-RU" sz="2400" dirty="0" smtClean="0"/>
              <a:t> фокус-</a:t>
            </a:r>
            <a:r>
              <a:rPr lang="ru-RU" sz="2400" dirty="0" err="1" smtClean="0"/>
              <a:t>топтар</a:t>
            </a:r>
            <a:r>
              <a:rPr lang="ru-RU" sz="2400" dirty="0" smtClean="0"/>
              <a:t> </a:t>
            </a:r>
            <a:r>
              <a:rPr lang="ru-RU" sz="2400" dirty="0"/>
              <a:t>мен </a:t>
            </a:r>
            <a:r>
              <a:rPr lang="ru-RU" sz="2400" dirty="0" err="1" smtClean="0"/>
              <a:t>сұхбаттар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3. </a:t>
            </a:r>
            <a:r>
              <a:rPr lang="ru-RU" sz="2400" dirty="0" err="1" smtClean="0"/>
              <a:t>Сыныпта</a:t>
            </a:r>
            <a:r>
              <a:rPr lang="ru-RU" sz="2400" dirty="0"/>
              <a:t>, </a:t>
            </a:r>
            <a:r>
              <a:rPr lang="ru-RU" sz="2400" dirty="0" err="1"/>
              <a:t>үзіліс</a:t>
            </a:r>
            <a:r>
              <a:rPr lang="ru-RU" sz="2400" dirty="0"/>
              <a:t> </a:t>
            </a:r>
            <a:r>
              <a:rPr lang="ru-RU" sz="2400" dirty="0" err="1"/>
              <a:t>кезінде</a:t>
            </a:r>
            <a:r>
              <a:rPr lang="ru-RU" sz="2400" dirty="0"/>
              <a:t> </a:t>
            </a:r>
            <a:r>
              <a:rPr lang="ru-RU" sz="2400" dirty="0" err="1"/>
              <a:t>м</a:t>
            </a:r>
            <a:r>
              <a:rPr lang="ru-RU" sz="2400" dirty="0" err="1" smtClean="0"/>
              <a:t>інез-құлықты</a:t>
            </a:r>
            <a:r>
              <a:rPr lang="ru-RU" sz="2400" dirty="0" smtClean="0"/>
              <a:t> </a:t>
            </a:r>
            <a:r>
              <a:rPr lang="ru-RU" sz="2400" dirty="0" err="1" smtClean="0"/>
              <a:t>бақылау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4. </a:t>
            </a:r>
            <a:r>
              <a:rPr lang="ru-RU" sz="2400" dirty="0" err="1" smtClean="0"/>
              <a:t>Оқиғаларды</a:t>
            </a:r>
            <a:r>
              <a:rPr lang="ru-RU" sz="2400" dirty="0" smtClean="0"/>
              <a:t> </a:t>
            </a:r>
            <a:r>
              <a:rPr lang="ru-RU" sz="2400" dirty="0" err="1"/>
              <a:t>тіркеу</a:t>
            </a:r>
            <a:r>
              <a:rPr lang="ru-RU" sz="2400" dirty="0"/>
              <a:t> — </a:t>
            </a:r>
            <a:r>
              <a:rPr lang="ru-RU" sz="2400" dirty="0" err="1"/>
              <a:t>өтініштер</a:t>
            </a:r>
            <a:r>
              <a:rPr lang="ru-RU" sz="2400" dirty="0"/>
              <a:t> </a:t>
            </a:r>
            <a:r>
              <a:rPr lang="ru-RU" sz="2400" dirty="0" err="1"/>
              <a:t>журналын</a:t>
            </a:r>
            <a:r>
              <a:rPr lang="ru-RU" sz="2400" dirty="0"/>
              <a:t> </a:t>
            </a:r>
            <a:r>
              <a:rPr lang="ru-RU" sz="2400" dirty="0" err="1" smtClean="0"/>
              <a:t>жүргізу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pPr lvl="0"/>
            <a:r>
              <a:rPr lang="ru-RU" sz="2400" dirty="0" smtClean="0">
                <a:solidFill>
                  <a:schemeClr val="tx1"/>
                </a:solidFill>
              </a:rPr>
              <a:t>5. </a:t>
            </a:r>
            <a:r>
              <a:rPr lang="ru-RU" sz="2400" dirty="0" err="1" smtClean="0"/>
              <a:t>Мұғалімдерден</a:t>
            </a:r>
            <a:r>
              <a:rPr lang="ru-RU" sz="2400" dirty="0" smtClean="0"/>
              <a:t> </a:t>
            </a:r>
            <a:r>
              <a:rPr lang="ru-RU" sz="2400" dirty="0" err="1"/>
              <a:t>кері</a:t>
            </a:r>
            <a:r>
              <a:rPr lang="ru-RU" sz="2400" dirty="0"/>
              <a:t> </a:t>
            </a:r>
            <a:r>
              <a:rPr lang="ru-RU" sz="2400" dirty="0" err="1"/>
              <a:t>байланыс</a:t>
            </a:r>
            <a:r>
              <a:rPr lang="ru-RU" sz="2400" dirty="0"/>
              <a:t> — </a:t>
            </a:r>
            <a:r>
              <a:rPr lang="ru-RU" sz="2400" dirty="0" err="1"/>
              <a:t>тұрақты</a:t>
            </a:r>
            <a:r>
              <a:rPr lang="ru-RU" sz="2400" dirty="0"/>
              <a:t> </a:t>
            </a:r>
            <a:r>
              <a:rPr lang="ru-RU" sz="2400" dirty="0" err="1"/>
              <a:t>есептер</a:t>
            </a:r>
            <a:r>
              <a:rPr lang="ru-RU" sz="2400" dirty="0"/>
              <a:t> мен </a:t>
            </a:r>
            <a:r>
              <a:rPr lang="ru-RU" sz="2400" dirty="0" err="1" smtClean="0"/>
              <a:t>талқылаулар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1" y="1787598"/>
            <a:ext cx="2941320" cy="3781697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-19038" y="-31020"/>
            <a:ext cx="12244469" cy="6889020"/>
          </a:xfrm>
          <a:prstGeom prst="rect">
            <a:avLst/>
          </a:prstGeom>
          <a:solidFill>
            <a:srgbClr val="E5E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1350425" y="6453932"/>
            <a:ext cx="894045" cy="4203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" y="163240"/>
            <a:ext cx="12192000" cy="8179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93988" y="190361"/>
            <a:ext cx="1062300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М</a:t>
            </a:r>
            <a:r>
              <a:rPr lang="ru-RU" sz="3200" b="1" dirty="0" smtClean="0">
                <a:solidFill>
                  <a:schemeClr val="bg1"/>
                </a:solidFill>
              </a:rPr>
              <a:t>ониторинг не </a:t>
            </a:r>
            <a:r>
              <a:rPr lang="ru-RU" sz="3200" b="1" dirty="0" err="1" smtClean="0">
                <a:solidFill>
                  <a:schemeClr val="bg1"/>
                </a:solidFill>
              </a:rPr>
              <a:t>береді</a:t>
            </a:r>
            <a:r>
              <a:rPr lang="ru-RU" dirty="0" smtClean="0"/>
              <a:t> </a:t>
            </a:r>
            <a:endParaRPr lang="ru-RU" dirty="0"/>
          </a:p>
          <a:p>
            <a:pPr algn="ctr"/>
            <a:endParaRPr lang="ru-RU" sz="3200" dirty="0">
              <a:solidFill>
                <a:schemeClr val="bg1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  <a:p>
            <a:pPr lvl="0"/>
            <a:endParaRPr lang="ru-RU" sz="2400" b="1" dirty="0">
              <a:solidFill>
                <a:schemeClr val="lt1"/>
              </a:solidFill>
            </a:endParaRPr>
          </a:p>
        </p:txBody>
      </p:sp>
      <p:sp>
        <p:nvSpPr>
          <p:cNvPr id="103" name="Google Shape;103;g28c5c70e84c_0_61"/>
          <p:cNvSpPr txBox="1">
            <a:spLocks noGrp="1"/>
          </p:cNvSpPr>
          <p:nvPr>
            <p:ph type="sldNum" idx="12"/>
          </p:nvPr>
        </p:nvSpPr>
        <p:spPr>
          <a:xfrm>
            <a:off x="11316995" y="6524566"/>
            <a:ext cx="731700" cy="27907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 panose="020F0502020204030204"/>
              <a:buNone/>
            </a:pPr>
            <a:r>
              <a:rPr lang="ru-RU" sz="1400" b="1" dirty="0">
                <a:solidFill>
                  <a:schemeClr val="lt1"/>
                </a:solidFill>
              </a:rPr>
              <a:t>4</a:t>
            </a:r>
            <a:endParaRPr sz="1400" b="1" dirty="0">
              <a:solidFill>
                <a:schemeClr val="lt1"/>
              </a:solidFill>
            </a:endParaRPr>
          </a:p>
        </p:txBody>
      </p:sp>
      <p:sp>
        <p:nvSpPr>
          <p:cNvPr id="112" name="Google Shape;112;g28c5c70e84c_0_61"/>
          <p:cNvSpPr txBox="1"/>
          <p:nvPr/>
        </p:nvSpPr>
        <p:spPr>
          <a:xfrm>
            <a:off x="523185" y="1332489"/>
            <a:ext cx="10964612" cy="2985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ru-RU" sz="2400" dirty="0" err="1" smtClean="0"/>
              <a:t>Тиімділікті</a:t>
            </a:r>
            <a:r>
              <a:rPr lang="ru-RU" sz="2400" dirty="0" smtClean="0"/>
              <a:t> </a:t>
            </a:r>
            <a:r>
              <a:rPr lang="ru-RU" sz="2400" dirty="0" err="1"/>
              <a:t>бағалау</a:t>
            </a:r>
            <a:r>
              <a:rPr lang="ru-RU" sz="2400" dirty="0"/>
              <a:t> — </a:t>
            </a:r>
            <a:r>
              <a:rPr lang="ru-RU" sz="2400" dirty="0" err="1"/>
              <a:t>буллинг</a:t>
            </a:r>
            <a:r>
              <a:rPr lang="ru-RU" sz="2400" dirty="0"/>
              <a:t> </a:t>
            </a:r>
            <a:r>
              <a:rPr lang="ru-RU" sz="2400" dirty="0" err="1"/>
              <a:t>деңгейінің</a:t>
            </a:r>
            <a:r>
              <a:rPr lang="ru-RU" sz="2400" dirty="0"/>
              <a:t> </a:t>
            </a:r>
            <a:r>
              <a:rPr lang="ru-RU" sz="2400" dirty="0" err="1"/>
              <a:t>төмендегенін</a:t>
            </a:r>
            <a:r>
              <a:rPr lang="ru-RU" sz="2400" dirty="0"/>
              <a:t> </a:t>
            </a:r>
            <a:r>
              <a:rPr lang="ru-RU" sz="2400" dirty="0" err="1" smtClean="0"/>
              <a:t>көреміз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err="1" smtClean="0"/>
              <a:t>Бағдарламаны</a:t>
            </a:r>
            <a:r>
              <a:rPr lang="ru-RU" sz="2400" dirty="0" smtClean="0"/>
              <a:t> </a:t>
            </a:r>
            <a:r>
              <a:rPr lang="ru-RU" sz="2400" dirty="0" err="1"/>
              <a:t>түзету</a:t>
            </a:r>
            <a:r>
              <a:rPr lang="ru-RU" sz="2400" dirty="0"/>
              <a:t>: </a:t>
            </a:r>
            <a:r>
              <a:rPr lang="ru-RU" sz="2400" dirty="0" err="1"/>
              <a:t>егер</a:t>
            </a:r>
            <a:r>
              <a:rPr lang="ru-RU" sz="2400" dirty="0"/>
              <a:t> </a:t>
            </a:r>
            <a:r>
              <a:rPr lang="ru-RU" sz="2400" dirty="0" err="1"/>
              <a:t>бір</a:t>
            </a:r>
            <a:r>
              <a:rPr lang="ru-RU" sz="2400" dirty="0"/>
              <a:t> </a:t>
            </a:r>
            <a:r>
              <a:rPr lang="ru-RU" sz="2400" dirty="0" err="1"/>
              <a:t>нәрсе</a:t>
            </a:r>
            <a:r>
              <a:rPr lang="ru-RU" sz="2400" dirty="0"/>
              <a:t> </a:t>
            </a:r>
            <a:r>
              <a:rPr lang="ru-RU" sz="2400" dirty="0" err="1"/>
              <a:t>жұмыс</a:t>
            </a:r>
            <a:r>
              <a:rPr lang="ru-RU" sz="2400" dirty="0"/>
              <a:t> </a:t>
            </a:r>
            <a:r>
              <a:rPr lang="ru-RU" sz="2400" dirty="0" err="1"/>
              <a:t>істемесе</a:t>
            </a:r>
            <a:r>
              <a:rPr lang="ru-RU" sz="2400" dirty="0"/>
              <a:t> — </a:t>
            </a:r>
            <a:r>
              <a:rPr lang="ru-RU" sz="2400" dirty="0" err="1" smtClean="0"/>
              <a:t>өзгертеміз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err="1" smtClean="0"/>
              <a:t>Сенімділікті</a:t>
            </a:r>
            <a:r>
              <a:rPr lang="ru-RU" sz="2400" dirty="0" smtClean="0"/>
              <a:t> </a:t>
            </a:r>
            <a:r>
              <a:rPr lang="ru-RU" sz="2400" dirty="0" err="1"/>
              <a:t>арттыру</a:t>
            </a:r>
            <a:r>
              <a:rPr lang="ru-RU" sz="2400" dirty="0"/>
              <a:t>: </a:t>
            </a:r>
            <a:r>
              <a:rPr lang="ru-RU" sz="2400" dirty="0" err="1"/>
              <a:t>балалар</a:t>
            </a:r>
            <a:r>
              <a:rPr lang="ru-RU" sz="2400" dirty="0"/>
              <a:t> мен </a:t>
            </a:r>
            <a:r>
              <a:rPr lang="ru-RU" sz="2400" dirty="0" err="1"/>
              <a:t>ересектер</a:t>
            </a:r>
            <a:r>
              <a:rPr lang="ru-RU" sz="2400" dirty="0"/>
              <a:t>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пікірі</a:t>
            </a:r>
            <a:r>
              <a:rPr lang="ru-RU" sz="2400" dirty="0"/>
              <a:t> </a:t>
            </a:r>
            <a:r>
              <a:rPr lang="ru-RU" sz="2400" dirty="0" err="1"/>
              <a:t>маңызды</a:t>
            </a:r>
            <a:r>
              <a:rPr lang="ru-RU" sz="2400" dirty="0"/>
              <a:t> </a:t>
            </a:r>
            <a:r>
              <a:rPr lang="ru-RU" sz="2400" dirty="0" err="1"/>
              <a:t>екенін</a:t>
            </a:r>
            <a:r>
              <a:rPr lang="ru-RU" sz="2400" dirty="0"/>
              <a:t> </a:t>
            </a:r>
            <a:r>
              <a:rPr lang="ru-RU" sz="2400" dirty="0" err="1" smtClean="0"/>
              <a:t>көреді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err="1" smtClean="0"/>
              <a:t>Қауіпсіздік</a:t>
            </a:r>
            <a:r>
              <a:rPr lang="ru-RU" sz="2400" dirty="0" smtClean="0"/>
              <a:t> </a:t>
            </a:r>
            <a:r>
              <a:rPr lang="ru-RU" sz="2400" dirty="0" err="1"/>
              <a:t>мәдениетін</a:t>
            </a:r>
            <a:r>
              <a:rPr lang="ru-RU" sz="2400" dirty="0"/>
              <a:t> </a:t>
            </a:r>
            <a:r>
              <a:rPr lang="ru-RU" sz="2400" dirty="0" err="1"/>
              <a:t>қалыптастыру</a:t>
            </a:r>
            <a:r>
              <a:rPr lang="ru-RU" sz="2400" dirty="0"/>
              <a:t>: </a:t>
            </a:r>
            <a:r>
              <a:rPr lang="ru-RU" sz="2400" dirty="0" err="1"/>
              <a:t>барлығы</a:t>
            </a:r>
            <a:r>
              <a:rPr lang="ru-RU" sz="2400" dirty="0"/>
              <a:t> </a:t>
            </a:r>
            <a:r>
              <a:rPr lang="ru-RU" sz="2400" dirty="0" err="1"/>
              <a:t>қатысқанда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бақылағанда</a:t>
            </a:r>
            <a:r>
              <a:rPr lang="ru-RU" sz="2400" dirty="0"/>
              <a:t> — </a:t>
            </a:r>
            <a:r>
              <a:rPr lang="ru-RU" sz="2400" dirty="0" err="1"/>
              <a:t>буллингтің</a:t>
            </a:r>
            <a:r>
              <a:rPr lang="ru-RU" sz="2400" dirty="0"/>
              <a:t> </a:t>
            </a:r>
            <a:r>
              <a:rPr lang="ru-RU" sz="2400" dirty="0" err="1"/>
              <a:t>болуы</a:t>
            </a:r>
            <a:r>
              <a:rPr lang="ru-RU" sz="2400" dirty="0"/>
              <a:t> </a:t>
            </a:r>
            <a:r>
              <a:rPr lang="ru-RU" sz="2400" dirty="0" err="1" smtClean="0"/>
              <a:t>қиындайды</a:t>
            </a:r>
            <a:r>
              <a:rPr lang="ru-RU" sz="2400" dirty="0"/>
              <a:t>.</a:t>
            </a:r>
            <a:endParaRPr lang="ru-RU" sz="2400" dirty="0"/>
          </a:p>
          <a:p>
            <a:pPr lvl="0"/>
            <a:endParaRPr lang="ru-RU" sz="2400" dirty="0">
              <a:solidFill>
                <a:schemeClr val="tx1"/>
              </a:solidFill>
            </a:endParaRPr>
          </a:p>
          <a:p>
            <a:pPr lvl="0"/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2528" y="4018479"/>
            <a:ext cx="1908213" cy="2456901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5802" y="1743254"/>
          <a:ext cx="10665067" cy="4467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3751"/>
                <a:gridCol w="1093351"/>
                <a:gridCol w="1066254"/>
                <a:gridCol w="969459"/>
                <a:gridCol w="1280697"/>
                <a:gridCol w="1244210"/>
                <a:gridCol w="1244210"/>
                <a:gridCol w="767673"/>
                <a:gridCol w="1273996"/>
                <a:gridCol w="1071466"/>
              </a:tblGrid>
              <a:tr h="3481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Аймақ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, №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мектеп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Орта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білім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беру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ұйымының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басшысының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білім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беру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ұйымдарында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оқушылар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арасындағы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буллингтің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қорлаудың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алдын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алу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бағдарламасын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«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ДосболLIKE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»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іске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асыру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туралы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бұйрығы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2024–2025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жылындағы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буллинг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жағдайларының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саны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Әлеуметтік-эмоциялық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дағдыларға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буллинг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жағдайындағы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мінез-құлыққа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оқудан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өткен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оқушылар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саны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Буллинг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қорлау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жағдайларын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диагностикалау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оған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әрекет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ету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дағдылары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бойынша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оқудан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өткен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педагогтар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саны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Буллинг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жағдайында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баланың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күйін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анықтау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көмек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көрсету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дағдыларына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оқудан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өткен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ата-аналар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саны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Оқудан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өткен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қызметкерлер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саны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техникалық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персонал,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медбикелер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асхана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қызметкерлері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Анықталған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алдын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алынған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буллинг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фактілерінің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Балаларды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қорғау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тетіктері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туралы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хабардар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болған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оқушылардың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% 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кіру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шығу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сауалнамалары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google-form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арқылы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Медициналық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қызметкерлерге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физикалық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психологиялық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зорлық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белгілерімен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жүгіну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жағдайларының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64" marR="9364" marT="9364" marB="9364" anchor="ctr"/>
                </a:tc>
              </a:tr>
              <a:tr h="869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Мерзімді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Оқу жылының басы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Ай сайын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Тоқсанына бір рет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Қыркүйек</a:t>
                      </a:r>
                      <a:r>
                        <a:rPr lang="en-US" sz="1200" dirty="0" smtClean="0">
                          <a:effectLst/>
                        </a:rPr>
                        <a:t>/</a:t>
                      </a:r>
                      <a:endParaRPr lang="en-US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қараша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Қаңтар/наурыз/ мамыр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Қыркүйек</a:t>
                      </a:r>
                      <a:endParaRPr lang="en-US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/</a:t>
                      </a:r>
                      <a:r>
                        <a:rPr lang="en-US" sz="1200" dirty="0">
                          <a:effectLst/>
                        </a:rPr>
                        <a:t>қаңтар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Қыркүйек</a:t>
                      </a:r>
                      <a:r>
                        <a:rPr lang="en-US" sz="1200" dirty="0" smtClean="0">
                          <a:effectLst/>
                        </a:rPr>
                        <a:t>/</a:t>
                      </a:r>
                      <a:endParaRPr lang="en-US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қаңтар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Ай сайын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Қыркүйек/</a:t>
                      </a:r>
                      <a:endParaRPr lang="en-US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қаңтар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Сәуір/мамыр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Ай сайын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20" marR="6742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37677" y="657496"/>
            <a:ext cx="893385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indent="180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қорлаудың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ДосболLIKE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мониторингі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барысына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уақтылы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аясындағы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1"/>
          <p:cNvGrpSpPr/>
          <p:nvPr/>
        </p:nvGrpSpPr>
        <p:grpSpPr>
          <a:xfrm rot="5400000">
            <a:off x="7683712" y="1104618"/>
            <a:ext cx="1664397" cy="1639561"/>
            <a:chOff x="464266" y="2731227"/>
            <a:chExt cx="970345" cy="932948"/>
          </a:xfrm>
        </p:grpSpPr>
        <p:sp>
          <p:nvSpPr>
            <p:cNvPr id="87" name="Google Shape;87;p1"/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</p:grpSp>
      <p:grpSp>
        <p:nvGrpSpPr>
          <p:cNvPr id="3" name="Google Shape;91;p1"/>
          <p:cNvGrpSpPr/>
          <p:nvPr/>
        </p:nvGrpSpPr>
        <p:grpSpPr>
          <a:xfrm rot="5400000">
            <a:off x="9326245" y="1104618"/>
            <a:ext cx="1664397" cy="1639561"/>
            <a:chOff x="464266" y="2731227"/>
            <a:chExt cx="970345" cy="932948"/>
          </a:xfrm>
        </p:grpSpPr>
        <p:sp>
          <p:nvSpPr>
            <p:cNvPr id="92" name="Google Shape;92;p1"/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</p:grpSp>
      <p:grpSp>
        <p:nvGrpSpPr>
          <p:cNvPr id="4" name="Google Shape;96;p1"/>
          <p:cNvGrpSpPr/>
          <p:nvPr/>
        </p:nvGrpSpPr>
        <p:grpSpPr>
          <a:xfrm rot="5400000">
            <a:off x="1274445" y="1104618"/>
            <a:ext cx="1664397" cy="1639561"/>
            <a:chOff x="464266" y="2731227"/>
            <a:chExt cx="970345" cy="932948"/>
          </a:xfrm>
        </p:grpSpPr>
        <p:sp>
          <p:nvSpPr>
            <p:cNvPr id="97" name="Google Shape;97;p1"/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</p:grpSp>
      <p:grpSp>
        <p:nvGrpSpPr>
          <p:cNvPr id="5" name="Google Shape;101;p1"/>
          <p:cNvGrpSpPr/>
          <p:nvPr/>
        </p:nvGrpSpPr>
        <p:grpSpPr>
          <a:xfrm rot="5400000">
            <a:off x="2916978" y="1104618"/>
            <a:ext cx="1664397" cy="1639561"/>
            <a:chOff x="464266" y="2731227"/>
            <a:chExt cx="970345" cy="932948"/>
          </a:xfrm>
        </p:grpSpPr>
        <p:sp>
          <p:nvSpPr>
            <p:cNvPr id="102" name="Google Shape;102;p1"/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/>
              <a:ahLst/>
              <a:cxnLst/>
              <a:rect l="l" t="t" r="r" b="b"/>
              <a:pathLst>
                <a:path w="781050" h="781050" extrusionOk="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39700" sx="102000" sy="102000" algn="ctr" rotWithShape="0">
                <a:srgbClr val="000000">
                  <a:alpha val="2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endParaRPr>
            </a:p>
          </p:txBody>
        </p:sp>
      </p:grpSp>
      <p:sp>
        <p:nvSpPr>
          <p:cNvPr id="106" name="Google Shape;106;p1"/>
          <p:cNvSpPr txBox="1"/>
          <p:nvPr/>
        </p:nvSpPr>
        <p:spPr>
          <a:xfrm>
            <a:off x="2042885" y="4130207"/>
            <a:ext cx="8106229" cy="1041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34340" marR="5080" indent="-422275" algn="ctr">
              <a:spcBef>
                <a:spcPts val="100"/>
              </a:spcBef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 жәбірлеудің (буллингтің) профилактикасы қағидаларын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4340" marR="5080" indent="-422275" algn="ctr">
              <a:spcBef>
                <a:spcPts val="100"/>
              </a:spcBef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 туралы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(Қазақстан Республикасы Оқу-ағарту министрінің 2022 жылғы 21 желтоқсандағы №506 бұйрығы)</a:t>
            </a:r>
            <a:endParaRPr lang="en-US" sz="20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0" y="107098"/>
            <a:ext cx="121920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ҚАЗАҚСТАН РЕСПУБЛИКАСЫ ОҚУ-АҒАРТУ МИНИСТРЛІГІ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 rotWithShape="1">
          <a:blip r:embed="rId2"/>
          <a:srcRect l="1822" t="10993" r="71072" b="40665"/>
          <a:stretch>
            <a:fillRect/>
          </a:stretch>
        </p:blipFill>
        <p:spPr>
          <a:xfrm>
            <a:off x="10613986" y="5252376"/>
            <a:ext cx="1278956" cy="1283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Google Shape;114;p3"/>
          <p:cNvCxnSpPr>
            <a:stCxn id="115" idx="2"/>
            <a:endCxn id="116" idx="0"/>
          </p:cNvCxnSpPr>
          <p:nvPr/>
        </p:nvCxnSpPr>
        <p:spPr>
          <a:xfrm rot="16200000" flipH="1">
            <a:off x="5796936" y="5508361"/>
            <a:ext cx="598126" cy="1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15" name="Google Shape;115;p3"/>
          <p:cNvSpPr/>
          <p:nvPr/>
        </p:nvSpPr>
        <p:spPr>
          <a:xfrm>
            <a:off x="6010274" y="5037849"/>
            <a:ext cx="171450" cy="1714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117" name="Google Shape;117;p3"/>
          <p:cNvCxnSpPr>
            <a:stCxn id="118" idx="2"/>
            <a:endCxn id="119" idx="0"/>
          </p:cNvCxnSpPr>
          <p:nvPr/>
        </p:nvCxnSpPr>
        <p:spPr>
          <a:xfrm rot="5400000">
            <a:off x="4377823" y="1084939"/>
            <a:ext cx="599482" cy="283687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20" name="Google Shape;120;p3"/>
          <p:cNvCxnSpPr>
            <a:stCxn id="118" idx="2"/>
            <a:endCxn id="121" idx="0"/>
          </p:cNvCxnSpPr>
          <p:nvPr/>
        </p:nvCxnSpPr>
        <p:spPr>
          <a:xfrm rot="16200000" flipH="1">
            <a:off x="7367847" y="931786"/>
            <a:ext cx="599482" cy="314317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18" name="Google Shape;118;p3"/>
          <p:cNvSpPr/>
          <p:nvPr/>
        </p:nvSpPr>
        <p:spPr>
          <a:xfrm>
            <a:off x="6010275" y="2032184"/>
            <a:ext cx="171450" cy="1714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/>
          <p:nvPr/>
        </p:nvSpPr>
        <p:spPr>
          <a:xfrm>
            <a:off x="1227860" y="387428"/>
            <a:ext cx="83337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ПРОФИЛАКТИКАҒА НЕГІЗГІ ҚАТЫСУШЫЛАР</a:t>
            </a:r>
            <a:endParaRPr sz="2400" b="1" dirty="0">
              <a:solidFill>
                <a:schemeClr val="lt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cxnSp>
        <p:nvCxnSpPr>
          <p:cNvPr id="126" name="Google Shape;126;p3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7" name="Google Shape;127;p3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/>
          <p:nvPr/>
        </p:nvSpPr>
        <p:spPr>
          <a:xfrm>
            <a:off x="3330884" y="1464268"/>
            <a:ext cx="5530231" cy="770932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 БЕРУ ҰЙМЫНЫҢ ӘКІМШІЛІГІ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3330884" y="4457417"/>
            <a:ext cx="5530231" cy="770932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 БЕРУ ҰЙЫМЫНЫҢ БАСШЫСЫ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1249777" y="2803116"/>
            <a:ext cx="401870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800" b="1" dirty="0" err="1" smtClean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буллингтің</a:t>
            </a:r>
            <a:r>
              <a:rPr lang="ru-RU" sz="1800" b="1" dirty="0" smtClean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алдын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алу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 smtClean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ескерту</a:t>
            </a:r>
            <a:r>
              <a:rPr lang="ru-RU" sz="1800" b="1" dirty="0" smtClean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 smtClean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қызметін</a:t>
            </a:r>
            <a:r>
              <a:rPr lang="ru-RU" sz="1800" b="1" dirty="0" smtClean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қамтамасыз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етеді</a:t>
            </a: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6884017" y="2803116"/>
            <a:ext cx="471031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беру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процесіне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қатысушылардың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құқықтары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мен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мүдделерін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құрметтеуді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қорлауға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мүлдем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төзбеушілік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мәдениетін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қалыптастыруға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бағытталған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беру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ортасында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жағдай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жасайды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3048000" y="5807425"/>
            <a:ext cx="6096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жыл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сайын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жылының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басында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қорқытудың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</a:t>
            </a:r>
            <a:r>
              <a:rPr lang="ru-RU" sz="1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буллингтің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)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алдын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алу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жөніндегі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жоспарды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бекітеді</a:t>
            </a:r>
            <a:endParaRPr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/>
          <a:srcRect l="6355" t="6355" r="5738" b="5738"/>
          <a:stretch>
            <a:fillRect/>
          </a:stretch>
        </p:blipFill>
        <p:spPr>
          <a:xfrm>
            <a:off x="11162998" y="241181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37" name="Google Shape;137;p4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4"/>
          <p:cNvSpPr/>
          <p:nvPr/>
        </p:nvSpPr>
        <p:spPr>
          <a:xfrm>
            <a:off x="1227860" y="202783"/>
            <a:ext cx="83337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БУЛЛИНГТІҢ </a:t>
            </a:r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(ҚОРҚЫТУДЫҢ</a:t>
            </a:r>
            <a:r>
              <a:rPr lang="ru-RU" sz="24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) АЛДЫН </a:t>
            </a:r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АЛУ ЖОСПАРЫ</a:t>
            </a:r>
            <a:endParaRPr lang="ru-RU" sz="2400" b="1" dirty="0">
              <a:solidFill>
                <a:schemeClr val="lt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cxnSp>
        <p:nvCxnSpPr>
          <p:cNvPr id="139" name="Google Shape;139;p4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0" name="Google Shape;140;p4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/>
          <p:nvPr/>
        </p:nvSpPr>
        <p:spPr>
          <a:xfrm>
            <a:off x="439128" y="2057399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439128" y="270712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439128" y="335685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439128" y="4006580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439128" y="4656307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6" name="Google Shape;146;p4"/>
          <p:cNvSpPr/>
          <p:nvPr/>
        </p:nvSpPr>
        <p:spPr>
          <a:xfrm>
            <a:off x="439128" y="530603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439128" y="595576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527037" y="2057399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1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527037" y="270712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2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527037" y="335685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3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527037" y="4006580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527037" y="4656307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527037" y="530603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6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527037" y="595576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7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1544720" y="2057399"/>
            <a:ext cx="10333601" cy="5723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оқсанына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1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рет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ақпараттық-түсіндіру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жұмыстарын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жүргізу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арқылы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ата-аналардың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педагогтердің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хабардарлығын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арттыру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544714" y="2707126"/>
            <a:ext cx="10333601" cy="5723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оқыту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семинарларына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қатысу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арқылы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педагогтердің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кәсіби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құзыреттілігін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арттыру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т. б.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1544718" y="3356854"/>
            <a:ext cx="10333601" cy="5723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ата-аналарды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қорлауға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жол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бермеу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туралы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хабардар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;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1544717" y="4006581"/>
            <a:ext cx="10333601" cy="5723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қорқыту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белгілеріне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жедел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әрекет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;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1544716" y="4656308"/>
            <a:ext cx="10333601" cy="5723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психологтың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консультацияларын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есепке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журналына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тіркей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отырып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педагог-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психологтардың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әлеуметтік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педагогтардың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балаларға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әлеуметтік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психологиялық-педагогикалық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көмек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көрсетуі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1544715" y="5306035"/>
            <a:ext cx="10333601" cy="5723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құқықтары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мүдделерін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сақтау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оқыту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тәрбиелеу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беру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ұйымдарында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қауіпсіз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болу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үшін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ресурстармен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қамтамасыз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тұрғысынан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тәрбие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процесі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беру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ортасының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жағдайларына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мониторинг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жүргізу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;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544714" y="5955763"/>
            <a:ext cx="10333601" cy="5723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ата-аналар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комитетін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тарта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отырып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беру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ұйымының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алқалы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басқару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органдарының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отырыстарында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буллингтің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алдын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мәселесін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қарау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.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2" name="Google Shape;162;p4"/>
          <p:cNvCxnSpPr>
            <a:stCxn id="148" idx="0"/>
            <a:endCxn id="155" idx="1"/>
          </p:cNvCxnSpPr>
          <p:nvPr/>
        </p:nvCxnSpPr>
        <p:spPr>
          <a:xfrm>
            <a:off x="1365287" y="2343579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63" name="Google Shape;163;p4"/>
          <p:cNvCxnSpPr>
            <a:stCxn id="149" idx="0"/>
            <a:endCxn id="156" idx="1"/>
          </p:cNvCxnSpPr>
          <p:nvPr/>
        </p:nvCxnSpPr>
        <p:spPr>
          <a:xfrm>
            <a:off x="1365287" y="2993306"/>
            <a:ext cx="179427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64" name="Google Shape;164;p4"/>
          <p:cNvCxnSpPr/>
          <p:nvPr/>
        </p:nvCxnSpPr>
        <p:spPr>
          <a:xfrm>
            <a:off x="1365287" y="3643033"/>
            <a:ext cx="179432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65" name="Google Shape;165;p4"/>
          <p:cNvCxnSpPr/>
          <p:nvPr/>
        </p:nvCxnSpPr>
        <p:spPr>
          <a:xfrm>
            <a:off x="1365287" y="4292761"/>
            <a:ext cx="179432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66" name="Google Shape;166;p4"/>
          <p:cNvCxnSpPr/>
          <p:nvPr/>
        </p:nvCxnSpPr>
        <p:spPr>
          <a:xfrm>
            <a:off x="1365287" y="4942488"/>
            <a:ext cx="179432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67" name="Google Shape;167;p4"/>
          <p:cNvCxnSpPr/>
          <p:nvPr/>
        </p:nvCxnSpPr>
        <p:spPr>
          <a:xfrm>
            <a:off x="1365287" y="5592215"/>
            <a:ext cx="179432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68" name="Google Shape;168;p4"/>
          <p:cNvCxnSpPr/>
          <p:nvPr/>
        </p:nvCxnSpPr>
        <p:spPr>
          <a:xfrm>
            <a:off x="1365287" y="6241942"/>
            <a:ext cx="179432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69" name="Google Shape;169;p4"/>
          <p:cNvSpPr/>
          <p:nvPr/>
        </p:nvSpPr>
        <p:spPr>
          <a:xfrm>
            <a:off x="3330884" y="1355500"/>
            <a:ext cx="5530231" cy="496759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ЖОСПАРҒА КЕЛЕСІ ІС-ШАРАЛАР КІРЕДІ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3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/>
          <p:nvPr/>
        </p:nvSpPr>
        <p:spPr>
          <a:xfrm>
            <a:off x="2828699" y="1338405"/>
            <a:ext cx="8673457" cy="105329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4166303" y="146302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/>
          <p:nvPr/>
        </p:nvSpPr>
        <p:spPr>
          <a:xfrm>
            <a:off x="1227860" y="387428"/>
            <a:ext cx="83337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ПЕДАГОГ-ПСИХОЛОГТЫҢ НЕГІЗГІ ҚҰЖАТТАРЫ</a:t>
            </a:r>
            <a:endParaRPr sz="2400" b="1" dirty="0">
              <a:solidFill>
                <a:schemeClr val="lt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cxnSp>
        <p:nvCxnSpPr>
          <p:cNvPr id="180" name="Google Shape;180;p5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1" name="Google Shape;181;p5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5"/>
          <p:cNvSpPr/>
          <p:nvPr/>
        </p:nvSpPr>
        <p:spPr>
          <a:xfrm>
            <a:off x="1692062" y="1338405"/>
            <a:ext cx="9652390" cy="1053296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3"/>
          <a:srcRect l="60877" t="29414" r="21886" b="40994"/>
          <a:stretch>
            <a:fillRect/>
          </a:stretch>
        </p:blipFill>
        <p:spPr>
          <a:xfrm>
            <a:off x="682477" y="1338405"/>
            <a:ext cx="1090765" cy="105329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/>
          <p:nvPr/>
        </p:nvSpPr>
        <p:spPr>
          <a:xfrm>
            <a:off x="1994080" y="1495721"/>
            <a:ext cx="921026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base"/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Қазақстан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Республикасы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Білім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және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ғылым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министрінің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2020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жылғы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6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сәуірдегі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№ 130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</a:rPr>
              <a:t>бұйрығы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</a:rPr>
              <a:t>Мектепке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дейінгі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тәрбие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оқыту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, орта,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арнаулы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қосымша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техникалық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кәсіптік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, орта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білімнен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кейінгі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білім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беру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ұйымдарының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педагогтері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жүргізу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үшін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міндетті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құжаттардың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тізбесін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олардың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нысандарын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</a:rPr>
              <a:t>бекіту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</a:rPr>
              <a:t>туралы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3023286" y="2789128"/>
            <a:ext cx="630843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Педагог-психолог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жылы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басталғанға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дейін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бір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рет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әзірлейді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жылы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ішінде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іске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b="1" dirty="0" err="1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асырады</a:t>
            </a:r>
            <a:r>
              <a:rPr lang="ru-RU" sz="1800" b="1" dirty="0">
                <a:solidFill>
                  <a:srgbClr val="2F5597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1554058" y="3683866"/>
            <a:ext cx="358711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педагог-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психологтың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жылына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арналған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жоспары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қағаз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электрондық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форматта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word (Word)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pdf (pdf)</a:t>
            </a:r>
            <a:endParaRPr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7117098" y="3486235"/>
            <a:ext cx="442924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жылы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ішінде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педагог-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психологтың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консультацияларын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есепке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алу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журналын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жүргізеді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(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қағаз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электрондық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форматта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word (Word)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pdf (pdf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)</a:t>
            </a:r>
            <a:endParaRPr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9" name="Google Shape;189;p5"/>
          <p:cNvCxnSpPr/>
          <p:nvPr/>
        </p:nvCxnSpPr>
        <p:spPr>
          <a:xfrm rot="10800000" flipH="1">
            <a:off x="-3811" y="4370033"/>
            <a:ext cx="12199622" cy="1"/>
          </a:xfrm>
          <a:prstGeom prst="straightConnector1">
            <a:avLst/>
          </a:prstGeom>
          <a:noFill/>
          <a:ln w="19050" cap="flat" cmpd="sng">
            <a:solidFill>
              <a:srgbClr val="2F559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0" name="Google Shape;190;p5" descr="Документ со сплошной заливкой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311008" y="3581711"/>
            <a:ext cx="763117" cy="76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5" descr="Список со сплошной заливкой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846300" y="3756036"/>
            <a:ext cx="763117" cy="7631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5"/>
          <p:cNvCxnSpPr/>
          <p:nvPr/>
        </p:nvCxnSpPr>
        <p:spPr>
          <a:xfrm>
            <a:off x="1554058" y="3787670"/>
            <a:ext cx="0" cy="634860"/>
          </a:xfrm>
          <a:prstGeom prst="straightConnector1">
            <a:avLst/>
          </a:prstGeom>
          <a:noFill/>
          <a:ln w="19050" cap="flat" cmpd="sng">
            <a:solidFill>
              <a:srgbClr val="2F559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3" name="Google Shape;193;p5"/>
          <p:cNvCxnSpPr/>
          <p:nvPr/>
        </p:nvCxnSpPr>
        <p:spPr>
          <a:xfrm>
            <a:off x="7074125" y="3645839"/>
            <a:ext cx="0" cy="634860"/>
          </a:xfrm>
          <a:prstGeom prst="straightConnector1">
            <a:avLst/>
          </a:prstGeom>
          <a:noFill/>
          <a:ln w="19050" cap="flat" cmpd="sng">
            <a:solidFill>
              <a:srgbClr val="2F559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4" name="Google Shape;194;p5"/>
          <p:cNvPicPr preferRelativeResize="0"/>
          <p:nvPr/>
        </p:nvPicPr>
        <p:blipFill rotWithShape="1">
          <a:blip r:embed="rId6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6999" y="1481870"/>
            <a:ext cx="2554445" cy="510889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7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15" name="Google Shape;215;p7"/>
          <p:cNvPicPr preferRelativeResize="0"/>
          <p:nvPr/>
        </p:nvPicPr>
        <p:blipFill rotWithShape="1">
          <a:blip r:embed="rId2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7"/>
          <p:cNvSpPr/>
          <p:nvPr/>
        </p:nvSpPr>
        <p:spPr>
          <a:xfrm>
            <a:off x="1227860" y="387428"/>
            <a:ext cx="83337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БУЛЛИНГТІ </a:t>
            </a:r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АНЫҚТАУДАҒЫ НЕГІЗГІ ҚАДАМДАР</a:t>
            </a:r>
            <a:endParaRPr sz="2400" b="1" dirty="0">
              <a:solidFill>
                <a:schemeClr val="lt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cxnSp>
        <p:nvCxnSpPr>
          <p:cNvPr id="217" name="Google Shape;217;p7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8" name="Google Shape;218;p7"/>
          <p:cNvPicPr preferRelativeResize="0"/>
          <p:nvPr/>
        </p:nvPicPr>
        <p:blipFill rotWithShape="1">
          <a:blip r:embed="rId3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7"/>
          <p:cNvSpPr/>
          <p:nvPr/>
        </p:nvSpPr>
        <p:spPr>
          <a:xfrm>
            <a:off x="2407297" y="4519078"/>
            <a:ext cx="9110617" cy="1033724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2378852" y="2396910"/>
            <a:ext cx="9110618" cy="1033724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3023279" y="2404307"/>
            <a:ext cx="8273612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Қорқыту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фактісі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туралы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ақпарат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білім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бөліміне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не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білім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беру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ұйымына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келіп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түскен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кезде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ақпаратты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жауапты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тұлға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қорқыту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туралы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ақпаратты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есепке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алу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журналында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тіркейді</a:t>
            </a:r>
            <a:endParaRPr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3023280" y="4681997"/>
            <a:ext cx="732448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1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күн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ішінде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білім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бөлімінің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не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білім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беру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ұйымының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басшысына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хабарлама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mbria Math" panose="02040503050406030204"/>
                <a:cs typeface="Times New Roman" panose="02020603050405020304" pitchFamily="18" charset="0"/>
                <a:sym typeface="Cambria Math" panose="02040503050406030204"/>
              </a:rPr>
              <a:t>жеткізіледі</a:t>
            </a:r>
            <a:endParaRPr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1887987" y="2395276"/>
            <a:ext cx="1033724" cy="1033724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1887987" y="4519078"/>
            <a:ext cx="1033724" cy="1033724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25" name="Google Shape;225;p7" descr="Газета со сплошной заливкой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947649" y="245493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 descr="Лектор со сплошной заливкой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947649" y="457874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7"/>
          <p:cNvPicPr preferRelativeResize="0"/>
          <p:nvPr/>
        </p:nvPicPr>
        <p:blipFill rotWithShape="1">
          <a:blip r:embed="rId6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/>
          <p:nvPr/>
        </p:nvSpPr>
        <p:spPr>
          <a:xfrm>
            <a:off x="514098" y="3297840"/>
            <a:ext cx="2911030" cy="2171677"/>
          </a:xfrm>
          <a:prstGeom prst="hexagon">
            <a:avLst>
              <a:gd name="adj" fmla="val 14264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418321" y="3139003"/>
            <a:ext cx="2911030" cy="2497202"/>
          </a:xfrm>
          <a:prstGeom prst="hexagon">
            <a:avLst>
              <a:gd name="adj" fmla="val 14264"/>
              <a:gd name="vf" fmla="val 115470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289368" y="2924564"/>
            <a:ext cx="2911030" cy="2926080"/>
          </a:xfrm>
          <a:prstGeom prst="hexagon">
            <a:avLst>
              <a:gd name="adj" fmla="val 14264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37" name="Google Shape;237;p8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8"/>
          <p:cNvSpPr/>
          <p:nvPr/>
        </p:nvSpPr>
        <p:spPr>
          <a:xfrm>
            <a:off x="1227860" y="202783"/>
            <a:ext cx="83337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 </a:t>
            </a:r>
            <a:r>
              <a:rPr lang="ru-RU" sz="24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БУЛЛИНГТІҢ (ҚОРҚЫТУДЫҢ</a:t>
            </a:r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) АЛДЫН АЛУ ЕРЕЖЕСІ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9" name="Google Shape;239;p8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0" name="Google Shape;240;p8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8"/>
          <p:cNvSpPr/>
          <p:nvPr/>
        </p:nvSpPr>
        <p:spPr>
          <a:xfrm>
            <a:off x="333597" y="1332051"/>
            <a:ext cx="11512078" cy="471034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БАЛАНЫҢ ҚОРҚЫТУЫ ТУРАЛЫ АҚПАРАТ ТҮСКЕН КЕЗДЕ БІЛІМ БЕРУ ҰЙЫМЫНЫҢ ІС-ҚИМЫЛ АЛГОРИТМІ</a:t>
            </a:r>
            <a:endParaRPr sz="1800" b="1" dirty="0">
              <a:solidFill>
                <a:schemeClr val="lt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242" name="Google Shape;242;p8"/>
          <p:cNvSpPr txBox="1"/>
          <p:nvPr/>
        </p:nvSpPr>
        <p:spPr>
          <a:xfrm>
            <a:off x="467024" y="4159868"/>
            <a:ext cx="2607323" cy="149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36575" marR="5080" indent="-233680" algn="ctr">
              <a:spcBef>
                <a:spcPts val="100"/>
              </a:spcBef>
            </a:pPr>
            <a:r>
              <a:rPr lang="ru-RU" sz="1800" b="1" spc="-5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800" b="1" spc="-2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r>
              <a:rPr lang="ru-RU" sz="1800" b="1" spc="-1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8135" algn="ctr"/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басшысының</a:t>
            </a:r>
            <a:r>
              <a:rPr lang="ru-RU" sz="1800" b="1" spc="-3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spc="-1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1800" b="1" spc="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ru-RU" sz="1800" b="1" spc="-4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800" b="1" spc="-25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endParaRPr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Google Shape;243;p8"/>
          <p:cNvSpPr/>
          <p:nvPr/>
        </p:nvSpPr>
        <p:spPr>
          <a:xfrm>
            <a:off x="3723767" y="205163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4" name="Google Shape;244;p8"/>
          <p:cNvSpPr/>
          <p:nvPr/>
        </p:nvSpPr>
        <p:spPr>
          <a:xfrm>
            <a:off x="3723767" y="3741213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3811676" y="205163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1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46" name="Google Shape;246;p8"/>
          <p:cNvSpPr/>
          <p:nvPr/>
        </p:nvSpPr>
        <p:spPr>
          <a:xfrm>
            <a:off x="3811676" y="3741213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2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47" name="Google Shape;247;p8"/>
          <p:cNvCxnSpPr>
            <a:stCxn id="245" idx="0"/>
          </p:cNvCxnSpPr>
          <p:nvPr/>
        </p:nvCxnSpPr>
        <p:spPr>
          <a:xfrm>
            <a:off x="4649926" y="2337814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48" name="Google Shape;248;p8"/>
          <p:cNvCxnSpPr>
            <a:stCxn id="246" idx="0"/>
          </p:cNvCxnSpPr>
          <p:nvPr/>
        </p:nvCxnSpPr>
        <p:spPr>
          <a:xfrm>
            <a:off x="4649926" y="4027393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249" name="Google Shape;249;p8" descr="Пользователь со сплошной заливкой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19771" y="335344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8"/>
          <p:cNvSpPr txBox="1"/>
          <p:nvPr/>
        </p:nvSpPr>
        <p:spPr>
          <a:xfrm>
            <a:off x="4975730" y="2051634"/>
            <a:ext cx="6869944" cy="159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15000"/>
              </a:lnSpc>
              <a:buClr>
                <a:srgbClr val="2F5597"/>
              </a:buClr>
              <a:buSzPts val="1400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буллингке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қатысушылар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туралы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бастапқы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ақпаратты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жинақтау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2F5597"/>
              </a:buClr>
              <a:buSzPts val="1400"/>
              <a:buFont typeface="Wingdings" panose="05000000000000000000" pitchFamily="2" charset="2"/>
              <a:buChar char="ü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отбасы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мүшелерінің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)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тегі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әкесінің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  <a:p>
            <a:pPr lvl="0" algn="just">
              <a:lnSpc>
                <a:spcPct val="115000"/>
              </a:lnSpc>
              <a:buClr>
                <a:srgbClr val="2F5597"/>
              </a:buClr>
              <a:buSzPts val="1400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тұрғылықты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жері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2F5597"/>
              </a:buClr>
              <a:buSzPts val="1400"/>
              <a:buFont typeface="Wingdings" panose="05000000000000000000" pitchFamily="2" charset="2"/>
              <a:buChar char="ü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орны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жалпы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сипаттамасы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2F5597"/>
              </a:buClr>
              <a:buSzPts val="1400"/>
              <a:buFont typeface="Wingdings" panose="05000000000000000000" pitchFamily="2" charset="2"/>
              <a:buChar char="ü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сынып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жетекшісінің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куратордың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қорлауға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қатысушылардың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мұғалімнің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ата-аналардың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жазбаша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түсіндірмесі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3723767" y="446383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3745325" y="446383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3</a:t>
            </a:r>
            <a:endParaRPr sz="2800" b="1" dirty="0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53" name="Google Shape;253;p8"/>
          <p:cNvCxnSpPr/>
          <p:nvPr/>
        </p:nvCxnSpPr>
        <p:spPr>
          <a:xfrm>
            <a:off x="4649926" y="4823907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54" name="Google Shape;254;p8"/>
          <p:cNvSpPr/>
          <p:nvPr/>
        </p:nvSpPr>
        <p:spPr>
          <a:xfrm>
            <a:off x="3723767" y="5186459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3811676" y="5186459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56" name="Google Shape;256;p8"/>
          <p:cNvCxnSpPr>
            <a:stCxn id="255" idx="0"/>
          </p:cNvCxnSpPr>
          <p:nvPr/>
        </p:nvCxnSpPr>
        <p:spPr>
          <a:xfrm>
            <a:off x="4649926" y="5472639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57" name="Google Shape;257;p8"/>
          <p:cNvSpPr/>
          <p:nvPr/>
        </p:nvSpPr>
        <p:spPr>
          <a:xfrm>
            <a:off x="3723767" y="590908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8" name="Google Shape;258;p8"/>
          <p:cNvSpPr/>
          <p:nvPr/>
        </p:nvSpPr>
        <p:spPr>
          <a:xfrm>
            <a:off x="3811676" y="590908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59" name="Google Shape;259;p8"/>
          <p:cNvCxnSpPr>
            <a:stCxn id="258" idx="0"/>
          </p:cNvCxnSpPr>
          <p:nvPr/>
        </p:nvCxnSpPr>
        <p:spPr>
          <a:xfrm>
            <a:off x="4649926" y="6195262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60" name="Google Shape;260;p8"/>
          <p:cNvSpPr txBox="1"/>
          <p:nvPr/>
        </p:nvSpPr>
        <p:spPr>
          <a:xfrm>
            <a:off x="4975729" y="3620550"/>
            <a:ext cx="6869945" cy="1083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  <a:buSzPts val="1400"/>
            </a:pP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түскеннен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pc="3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pc="3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жетекшіні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тарта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жәбірлеуге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буллингке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шыр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</a:t>
            </a: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SzPts val="1400"/>
            </a:pPr>
            <a:r>
              <a:rPr lang="ru-RU" spc="-7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әбі</a:t>
            </a:r>
            <a:r>
              <a:rPr lang="ru-RU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pc="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гт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бастамашысымен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бастаушысымен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өкілдерімен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әңгімелесу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1400" b="0" i="0" u="none" strike="noStrike" cap="none" dirty="0">
              <a:solidFill>
                <a:schemeClr val="tx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261" name="Google Shape;261;p8"/>
          <p:cNvSpPr txBox="1"/>
          <p:nvPr/>
        </p:nvSpPr>
        <p:spPr>
          <a:xfrm>
            <a:off x="4879952" y="4650455"/>
            <a:ext cx="6869945" cy="536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0805" marR="83185">
              <a:spcBef>
                <a:spcPts val="90"/>
              </a:spcBef>
              <a:tabLst>
                <a:tab pos="903605" algn="l"/>
                <a:tab pos="2153285" algn="l"/>
                <a:tab pos="3289935" algn="l"/>
                <a:tab pos="4500880" algn="l"/>
                <a:tab pos="5550535" algn="l"/>
              </a:tabLst>
            </a:pPr>
            <a:r>
              <a:rPr lang="ru-RU" spc="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рле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-4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</a:t>
            </a:r>
            <a:r>
              <a:rPr lang="ru-RU" spc="-3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</a:t>
            </a:r>
            <a:r>
              <a:rPr lang="ru-RU" spc="-6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pc="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7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жолмен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2" name="Google Shape;262;p8"/>
          <p:cNvSpPr txBox="1"/>
          <p:nvPr/>
        </p:nvSpPr>
        <p:spPr>
          <a:xfrm>
            <a:off x="4975730" y="5186555"/>
            <a:ext cx="6869944" cy="751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0805" marR="80645" algn="just">
              <a:spcBef>
                <a:spcPts val="90"/>
              </a:spcBef>
            </a:pP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pc="3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r>
              <a:rPr lang="ru-RU" spc="3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pc="3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pc="-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стандарттарына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pc="3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жәбірлеуден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буллингтен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зардап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шеккен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жәрдемдеседі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3" name="Google Shape;263;p8"/>
          <p:cNvSpPr txBox="1"/>
          <p:nvPr/>
        </p:nvSpPr>
        <p:spPr>
          <a:xfrm>
            <a:off x="4975730" y="5915517"/>
            <a:ext cx="6869944" cy="536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0805" marR="81915" algn="just">
              <a:spcBef>
                <a:spcPts val="100"/>
              </a:spcBef>
            </a:pP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әңгімелесу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өткізілгеннен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жүргізілген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басшысына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4" name="Google Shape;264;p8"/>
          <p:cNvPicPr preferRelativeResize="0"/>
          <p:nvPr/>
        </p:nvPicPr>
        <p:blipFill rotWithShape="1">
          <a:blip r:embed="rId4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0" name="Google Shape;270;p9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71" name="Google Shape;271;p9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9"/>
          <p:cNvSpPr/>
          <p:nvPr/>
        </p:nvSpPr>
        <p:spPr>
          <a:xfrm>
            <a:off x="1227860" y="202783"/>
            <a:ext cx="83337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 БУЛЛИНГТІҢ (ҚОРҚЫТУДЫҢ) АЛДЫН АЛУ ЕРЕЖЕСІ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3" name="Google Shape;273;p9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74" name="Google Shape;274;p9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9"/>
          <p:cNvSpPr/>
          <p:nvPr/>
        </p:nvSpPr>
        <p:spPr>
          <a:xfrm>
            <a:off x="333597" y="1332051"/>
            <a:ext cx="11512078" cy="471034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БАЛАНЫҢ ҚОРҚЫТУЫ ТУРАЛЫ АҚПАРАТ АЛУ КЕЗІНДЕ БІЛІМ БӨЛІМІНІҢ ІС-ҚИМЫЛ АЛГОРИТМІ</a:t>
            </a:r>
            <a:endParaRPr sz="1800" b="1" dirty="0">
              <a:solidFill>
                <a:schemeClr val="lt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514098" y="3297840"/>
            <a:ext cx="2911030" cy="2171677"/>
          </a:xfrm>
          <a:prstGeom prst="hexagon">
            <a:avLst>
              <a:gd name="adj" fmla="val 14264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418321" y="3139003"/>
            <a:ext cx="2911030" cy="2497202"/>
          </a:xfrm>
          <a:prstGeom prst="hexagon">
            <a:avLst>
              <a:gd name="adj" fmla="val 14264"/>
              <a:gd name="vf" fmla="val 115470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289368" y="2924564"/>
            <a:ext cx="2911030" cy="2926080"/>
          </a:xfrm>
          <a:prstGeom prst="hexagon">
            <a:avLst>
              <a:gd name="adj" fmla="val 14264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279" name="Google Shape;279;p9"/>
          <p:cNvPicPr preferRelativeResize="0"/>
          <p:nvPr/>
        </p:nvPicPr>
        <p:blipFill rotWithShape="1">
          <a:blip r:embed="rId3"/>
          <a:srcRect l="61140" t="29414" r="22214" b="40994"/>
          <a:stretch>
            <a:fillRect/>
          </a:stretch>
        </p:blipFill>
        <p:spPr>
          <a:xfrm>
            <a:off x="946162" y="3520526"/>
            <a:ext cx="1608975" cy="16089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9"/>
          <p:cNvSpPr/>
          <p:nvPr/>
        </p:nvSpPr>
        <p:spPr>
          <a:xfrm>
            <a:off x="3723767" y="205163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1" name="Google Shape;281;p9"/>
          <p:cNvSpPr/>
          <p:nvPr/>
        </p:nvSpPr>
        <p:spPr>
          <a:xfrm>
            <a:off x="3723767" y="280436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2" name="Google Shape;282;p9"/>
          <p:cNvSpPr/>
          <p:nvPr/>
        </p:nvSpPr>
        <p:spPr>
          <a:xfrm>
            <a:off x="3811676" y="205163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1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83" name="Google Shape;283;p9"/>
          <p:cNvSpPr/>
          <p:nvPr/>
        </p:nvSpPr>
        <p:spPr>
          <a:xfrm>
            <a:off x="3811676" y="280436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2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84" name="Google Shape;284;p9"/>
          <p:cNvCxnSpPr>
            <a:stCxn id="282" idx="0"/>
          </p:cNvCxnSpPr>
          <p:nvPr/>
        </p:nvCxnSpPr>
        <p:spPr>
          <a:xfrm>
            <a:off x="4649926" y="2337814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85" name="Google Shape;285;p9"/>
          <p:cNvCxnSpPr>
            <a:stCxn id="283" idx="0"/>
          </p:cNvCxnSpPr>
          <p:nvPr/>
        </p:nvCxnSpPr>
        <p:spPr>
          <a:xfrm>
            <a:off x="4649926" y="3090542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86" name="Google Shape;286;p9"/>
          <p:cNvSpPr txBox="1"/>
          <p:nvPr/>
        </p:nvSpPr>
        <p:spPr>
          <a:xfrm>
            <a:off x="5057119" y="2005558"/>
            <a:ext cx="6869944" cy="97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pc="1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pc="1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pc="1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pc="1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pc="1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түскен</a:t>
            </a:r>
            <a:r>
              <a:rPr lang="ru-RU" spc="1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pc="1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pc="1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Респуликасының</a:t>
            </a:r>
            <a:r>
              <a:rPr lang="ru-RU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pc="-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рәсімдік-процестік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кодексінің</a:t>
            </a:r>
            <a:r>
              <a:rPr lang="ru-RU" spc="-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64-бабының </a:t>
            </a:r>
            <a:r>
              <a:rPr lang="ru-RU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1-тармағына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тіркеуді</a:t>
            </a:r>
            <a:r>
              <a:rPr lang="ru-RU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spcBef>
                <a:spcPts val="105"/>
              </a:spcBef>
            </a:pPr>
            <a:endParaRPr lang="ru-RU" dirty="0">
              <a:latin typeface="Microsoft Sans Serif" panose="020B0604020202020204"/>
              <a:cs typeface="Microsoft Sans Serif" panose="020B0604020202020204"/>
            </a:endParaRPr>
          </a:p>
        </p:txBody>
      </p:sp>
      <p:sp>
        <p:nvSpPr>
          <p:cNvPr id="287" name="Google Shape;287;p9"/>
          <p:cNvSpPr/>
          <p:nvPr/>
        </p:nvSpPr>
        <p:spPr>
          <a:xfrm>
            <a:off x="3723767" y="3537440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8" name="Google Shape;288;p9"/>
          <p:cNvSpPr/>
          <p:nvPr/>
        </p:nvSpPr>
        <p:spPr>
          <a:xfrm>
            <a:off x="3811676" y="3537440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3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89" name="Google Shape;289;p9"/>
          <p:cNvCxnSpPr>
            <a:stCxn id="288" idx="0"/>
          </p:cNvCxnSpPr>
          <p:nvPr/>
        </p:nvCxnSpPr>
        <p:spPr>
          <a:xfrm>
            <a:off x="4649926" y="3823620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90" name="Google Shape;290;p9"/>
          <p:cNvSpPr/>
          <p:nvPr/>
        </p:nvSpPr>
        <p:spPr>
          <a:xfrm>
            <a:off x="3723767" y="541243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91" name="Google Shape;291;p9"/>
          <p:cNvSpPr/>
          <p:nvPr/>
        </p:nvSpPr>
        <p:spPr>
          <a:xfrm>
            <a:off x="3811676" y="5412432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92" name="Google Shape;292;p9"/>
          <p:cNvCxnSpPr>
            <a:stCxn id="291" idx="0"/>
          </p:cNvCxnSpPr>
          <p:nvPr/>
        </p:nvCxnSpPr>
        <p:spPr>
          <a:xfrm>
            <a:off x="4649926" y="5698612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93" name="Google Shape;293;p9"/>
          <p:cNvSpPr/>
          <p:nvPr/>
        </p:nvSpPr>
        <p:spPr>
          <a:xfrm>
            <a:off x="3723767" y="6135055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3811676" y="6135055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295" name="Google Shape;295;p9"/>
          <p:cNvCxnSpPr>
            <a:stCxn id="294" idx="0"/>
          </p:cNvCxnSpPr>
          <p:nvPr/>
        </p:nvCxnSpPr>
        <p:spPr>
          <a:xfrm>
            <a:off x="4649926" y="6421235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96" name="Google Shape;296;p9"/>
          <p:cNvSpPr txBox="1"/>
          <p:nvPr/>
        </p:nvSpPr>
        <p:spPr>
          <a:xfrm>
            <a:off x="4975730" y="2957747"/>
            <a:ext cx="6869945" cy="536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жиналған</a:t>
            </a:r>
            <a:r>
              <a:rPr lang="ru-RU" spc="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pc="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pc="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pc="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pc="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pc="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жәбірлеуді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6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танымау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pc="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" name="Google Shape;297;p9"/>
          <p:cNvSpPr txBox="1"/>
          <p:nvPr/>
        </p:nvSpPr>
        <p:spPr>
          <a:xfrm>
            <a:off x="4975730" y="3487715"/>
            <a:ext cx="6869945" cy="185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105"/>
              </a:spcBef>
            </a:pP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жәбірлеуді</a:t>
            </a:r>
            <a:r>
              <a:rPr lang="ru-RU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pc="4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pc="4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өкілдерімен</a:t>
            </a:r>
            <a:r>
              <a:rPr lang="ru-RU" spc="43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</a:t>
            </a:r>
            <a:r>
              <a:rPr lang="ru-RU" spc="44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pc="4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жәбірлеуге</a:t>
            </a:r>
            <a:r>
              <a:rPr lang="ru-RU" spc="4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буллингке</a:t>
            </a:r>
            <a:r>
              <a:rPr lang="ru-RU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шыр</a:t>
            </a: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ru-RU" spc="-2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05"/>
              </a:spcBef>
            </a:pPr>
            <a:r>
              <a:rPr lang="ru-RU" spc="-10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pc="-3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10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-4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3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pc="-6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лт</a:t>
            </a:r>
            <a:r>
              <a:rPr lang="ru-RU" spc="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pc="-4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4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</a:t>
            </a:r>
            <a:r>
              <a:rPr lang="ru-RU" spc="-6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10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толмағанды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05"/>
              </a:spcBef>
            </a:pP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жәбірлеудің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бастамашысын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indent="-285750">
              <a:buFont typeface="Wingdings" panose="05000000000000000000" pitchFamily="2" charset="2"/>
              <a:buChar char="ü"/>
              <a:tabLst>
                <a:tab pos="733425" algn="l"/>
                <a:tab pos="1254760" algn="l"/>
                <a:tab pos="1964055" algn="l"/>
                <a:tab pos="2435860" algn="l"/>
                <a:tab pos="3121660" algn="l"/>
                <a:tab pos="3893185" algn="l"/>
                <a:tab pos="4587875" algn="l"/>
                <a:tab pos="5158105" algn="l"/>
                <a:tab pos="5708015" algn="l"/>
              </a:tabLs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	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2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pc="-2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endParaRPr lang="ru-RU"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>
              <a:tabLst>
                <a:tab pos="733425" algn="l"/>
                <a:tab pos="1254760" algn="l"/>
                <a:tab pos="1964055" algn="l"/>
                <a:tab pos="2435860" algn="l"/>
                <a:tab pos="3121660" algn="l"/>
                <a:tab pos="3893185" algn="l"/>
                <a:tab pos="4587875" algn="l"/>
                <a:tab pos="5158105" algn="l"/>
                <a:tab pos="5708015" algn="l"/>
              </a:tabLst>
            </a:pPr>
            <a:r>
              <a:rPr lang="ru-RU" spc="-1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pc="-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хабарлайды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indent="-285750">
              <a:buFont typeface="Wingdings" panose="05000000000000000000" pitchFamily="2" charset="2"/>
              <a:buChar char="ü"/>
              <a:tabLst>
                <a:tab pos="733425" algn="l"/>
                <a:tab pos="1254760" algn="l"/>
                <a:tab pos="1964055" algn="l"/>
                <a:tab pos="2435860" algn="l"/>
                <a:tab pos="3121660" algn="l"/>
                <a:tab pos="3893185" algn="l"/>
                <a:tab pos="4587875" algn="l"/>
                <a:tab pos="5158105" algn="l"/>
                <a:tab pos="5708015" algn="l"/>
              </a:tabLst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күннен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кешіктірмей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>
              <a:tabLst>
                <a:tab pos="733425" algn="l"/>
                <a:tab pos="1254760" algn="l"/>
                <a:tab pos="1964055" algn="l"/>
                <a:tab pos="2435860" algn="l"/>
                <a:tab pos="3121660" algn="l"/>
                <a:tab pos="3893185" algn="l"/>
                <a:tab pos="4587875" algn="l"/>
                <a:tab pos="5158105" algn="l"/>
                <a:tab pos="5708015" algn="l"/>
              </a:tabLst>
            </a:pP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pc="-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ұйымына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8" name="Google Shape;298;p9"/>
          <p:cNvSpPr txBox="1"/>
          <p:nvPr/>
        </p:nvSpPr>
        <p:spPr>
          <a:xfrm>
            <a:off x="5069025" y="5367198"/>
            <a:ext cx="6869944" cy="966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7620">
              <a:spcBef>
                <a:spcPts val="105"/>
              </a:spcBef>
              <a:tabLst>
                <a:tab pos="873760" algn="l"/>
                <a:tab pos="1531620" algn="l"/>
                <a:tab pos="2625725" algn="l"/>
              </a:tabLst>
            </a:pPr>
            <a:r>
              <a:rPr lang="ru-RU" spc="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6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</a:t>
            </a:r>
            <a:r>
              <a:rPr lang="ru-RU" spc="-3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	</a:t>
            </a:r>
            <a:r>
              <a:rPr lang="ru-RU" spc="-7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әбі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дің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>
              <a:tabLst>
                <a:tab pos="3200400" algn="l"/>
              </a:tabLst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</a:t>
            </a:r>
            <a:r>
              <a:rPr lang="ru-RU" spc="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pc="-4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жәбірлеуге</a:t>
            </a:r>
            <a:r>
              <a:rPr lang="ru-RU" spc="1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буллингке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16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ұшыраған</a:t>
            </a:r>
            <a:r>
              <a:rPr lang="ru-RU" spc="1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lang="ru-RU" spc="-3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pc="-4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pc="-4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орды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жәбірлеуге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буллингке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инцидентті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9" name="Google Shape;299;p9"/>
          <p:cNvSpPr txBox="1"/>
          <p:nvPr/>
        </p:nvSpPr>
        <p:spPr>
          <a:xfrm>
            <a:off x="5057119" y="6270187"/>
            <a:ext cx="6869944" cy="536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5080" algn="just">
              <a:spcBef>
                <a:spcPts val="105"/>
              </a:spcBef>
            </a:pP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pc="-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ru-RU" spc="3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pc="-2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мүдделерінің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жойылған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жәбірлеудің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pc="-1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lang="ru-RU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тоқтатылуы</a:t>
            </a:r>
            <a:r>
              <a:rPr lang="ru-RU" spc="-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pc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pc="-1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0" name="Google Shape;300;p9"/>
          <p:cNvPicPr preferRelativeResize="0"/>
          <p:nvPr/>
        </p:nvPicPr>
        <p:blipFill rotWithShape="1">
          <a:blip r:embed="rId4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06" name="Google Shape;306;p10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07" name="Google Shape;307;p10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0"/>
          <p:cNvSpPr/>
          <p:nvPr/>
        </p:nvSpPr>
        <p:spPr>
          <a:xfrm>
            <a:off x="1227860" y="202783"/>
            <a:ext cx="83337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 БУЛЛИНГТІҢ (ҚОРҚЫТУДЫҢ) АЛДЫН АЛУ ЕРЕЖЕСІ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9" name="Google Shape;309;p10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10" name="Google Shape;310;p10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0"/>
          <p:cNvSpPr/>
          <p:nvPr/>
        </p:nvSpPr>
        <p:spPr>
          <a:xfrm>
            <a:off x="333597" y="1332051"/>
            <a:ext cx="11512078" cy="588182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 БӨЛІМІНІҢ ШЕШІМІН АЛҒАННАН КЕЙІН БІЛІМ БЕРУ ҰЙЫМЫНЫҢ ІС-ҚИМЫЛ АЛГОРИТМІ</a:t>
            </a:r>
            <a:endParaRPr sz="1800" b="1" dirty="0">
              <a:solidFill>
                <a:schemeClr val="lt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312" name="Google Shape;312;p10"/>
          <p:cNvSpPr/>
          <p:nvPr/>
        </p:nvSpPr>
        <p:spPr>
          <a:xfrm>
            <a:off x="514098" y="3297840"/>
            <a:ext cx="2911030" cy="2171677"/>
          </a:xfrm>
          <a:prstGeom prst="hexagon">
            <a:avLst>
              <a:gd name="adj" fmla="val 14264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13" name="Google Shape;313;p10"/>
          <p:cNvSpPr/>
          <p:nvPr/>
        </p:nvSpPr>
        <p:spPr>
          <a:xfrm>
            <a:off x="418321" y="3139003"/>
            <a:ext cx="2911030" cy="2497202"/>
          </a:xfrm>
          <a:prstGeom prst="hexagon">
            <a:avLst>
              <a:gd name="adj" fmla="val 14264"/>
              <a:gd name="vf" fmla="val 115470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14" name="Google Shape;314;p10"/>
          <p:cNvSpPr/>
          <p:nvPr/>
        </p:nvSpPr>
        <p:spPr>
          <a:xfrm>
            <a:off x="289368" y="2924564"/>
            <a:ext cx="2911030" cy="2926080"/>
          </a:xfrm>
          <a:prstGeom prst="hexagon">
            <a:avLst>
              <a:gd name="adj" fmla="val 14264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15" name="Google Shape;315;p10"/>
          <p:cNvSpPr/>
          <p:nvPr/>
        </p:nvSpPr>
        <p:spPr>
          <a:xfrm>
            <a:off x="3723767" y="2184865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3811676" y="2184865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1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317" name="Google Shape;317;p10"/>
          <p:cNvCxnSpPr>
            <a:stCxn id="316" idx="0"/>
          </p:cNvCxnSpPr>
          <p:nvPr/>
        </p:nvCxnSpPr>
        <p:spPr>
          <a:xfrm>
            <a:off x="4649926" y="2471045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18" name="Google Shape;318;p10"/>
          <p:cNvSpPr txBox="1"/>
          <p:nvPr/>
        </p:nvSpPr>
        <p:spPr>
          <a:xfrm>
            <a:off x="4975730" y="2265604"/>
            <a:ext cx="6869944" cy="41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зардап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шеккен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бала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үшін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жеке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жұмыс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жоспарын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құрады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" name="Google Shape;319;p10"/>
          <p:cNvSpPr/>
          <p:nvPr/>
        </p:nvSpPr>
        <p:spPr>
          <a:xfrm>
            <a:off x="3723767" y="325966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20" name="Google Shape;320;p10"/>
          <p:cNvSpPr/>
          <p:nvPr/>
        </p:nvSpPr>
        <p:spPr>
          <a:xfrm>
            <a:off x="3811676" y="325966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2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321" name="Google Shape;321;p10"/>
          <p:cNvCxnSpPr>
            <a:stCxn id="320" idx="0"/>
          </p:cNvCxnSpPr>
          <p:nvPr/>
        </p:nvCxnSpPr>
        <p:spPr>
          <a:xfrm>
            <a:off x="4649926" y="3545846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22" name="Google Shape;322;p10"/>
          <p:cNvSpPr txBox="1"/>
          <p:nvPr/>
        </p:nvSpPr>
        <p:spPr>
          <a:xfrm>
            <a:off x="4962125" y="3181150"/>
            <a:ext cx="6869944" cy="72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қорлаудың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бастамашысы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/ </a:t>
            </a:r>
            <a:r>
              <a:rPr lang="ru-RU" sz="1800" dirty="0" err="1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бастаушысы</a:t>
            </a:r>
            <a:r>
              <a:rPr lang="ru-RU" sz="1800" dirty="0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үшін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жеке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жұмыс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жоспарын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жасайды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" name="Google Shape;323;p10"/>
          <p:cNvSpPr/>
          <p:nvPr/>
        </p:nvSpPr>
        <p:spPr>
          <a:xfrm>
            <a:off x="3723767" y="4334467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24" name="Google Shape;324;p10"/>
          <p:cNvSpPr/>
          <p:nvPr/>
        </p:nvSpPr>
        <p:spPr>
          <a:xfrm>
            <a:off x="3811676" y="4334467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3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325" name="Google Shape;325;p10"/>
          <p:cNvCxnSpPr>
            <a:stCxn id="324" idx="0"/>
          </p:cNvCxnSpPr>
          <p:nvPr/>
        </p:nvCxnSpPr>
        <p:spPr>
          <a:xfrm>
            <a:off x="4649926" y="4620647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26" name="Google Shape;326;p10"/>
          <p:cNvSpPr txBox="1"/>
          <p:nvPr/>
        </p:nvSpPr>
        <p:spPr>
          <a:xfrm>
            <a:off x="4975730" y="4255932"/>
            <a:ext cx="6869944" cy="72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қорлаудың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бастамашысын</a:t>
            </a:r>
            <a:r>
              <a:rPr lang="ru-RU" sz="1800" dirty="0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/ </a:t>
            </a:r>
            <a:r>
              <a:rPr lang="ru-RU" sz="1800" dirty="0" err="1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бастаушысын</a:t>
            </a:r>
            <a:r>
              <a:rPr lang="ru-RU" sz="1800" dirty="0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мектепішілік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есепке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қоюды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жүзеге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асырады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" name="Google Shape;327;p10"/>
          <p:cNvSpPr/>
          <p:nvPr/>
        </p:nvSpPr>
        <p:spPr>
          <a:xfrm>
            <a:off x="3723767" y="5409268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28" name="Google Shape;328;p10"/>
          <p:cNvSpPr/>
          <p:nvPr/>
        </p:nvSpPr>
        <p:spPr>
          <a:xfrm>
            <a:off x="3811676" y="5409268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</a:t>
            </a:r>
            <a:endParaRPr sz="28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329" name="Google Shape;329;p10"/>
          <p:cNvCxnSpPr>
            <a:stCxn id="328" idx="0"/>
          </p:cNvCxnSpPr>
          <p:nvPr/>
        </p:nvCxnSpPr>
        <p:spPr>
          <a:xfrm>
            <a:off x="4649926" y="5695448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30" name="Google Shape;330;p10"/>
          <p:cNvSpPr txBox="1"/>
          <p:nvPr/>
        </p:nvSpPr>
        <p:spPr>
          <a:xfrm>
            <a:off x="4975730" y="5020033"/>
            <a:ext cx="6869944" cy="168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баланың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мінез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құлқында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оң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өзгерістер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болмаған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жағдайда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мектепішілік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есепке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қойылған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күннен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бастап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6 ай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ішінде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материалдарды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қарау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ұсынымдар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шығару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үшін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кәмелетке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толмағандардың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істері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олардың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құқықтарын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қорғау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жөніндегі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комиссияға</a:t>
            </a:r>
            <a:r>
              <a:rPr lang="ru-RU" sz="1800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жібереді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1" name="Google Shape;331;p10"/>
          <p:cNvPicPr preferRelativeResize="0"/>
          <p:nvPr/>
        </p:nvPicPr>
        <p:blipFill rotWithShape="1">
          <a:blip r:embed="rId3"/>
          <a:srcRect l="60942" t="28948" r="22215" b="40642"/>
          <a:stretch>
            <a:fillRect/>
          </a:stretch>
        </p:blipFill>
        <p:spPr>
          <a:xfrm>
            <a:off x="888781" y="3514200"/>
            <a:ext cx="1712204" cy="1738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0"/>
          <p:cNvPicPr preferRelativeResize="0"/>
          <p:nvPr/>
        </p:nvPicPr>
        <p:blipFill rotWithShape="1">
          <a:blip r:embed="rId4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1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39" name="Google Shape;339;p11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1"/>
          <p:cNvSpPr/>
          <p:nvPr/>
        </p:nvSpPr>
        <p:spPr>
          <a:xfrm>
            <a:off x="1227860" y="202783"/>
            <a:ext cx="83337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 БУЛЛИНГТІҢ (ҚОРҚЫТУДЫҢ) АЛДЫН АЛУ ЕРЕЖЕСІ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1" name="Google Shape;341;p11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42" name="Google Shape;342;p11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1"/>
          <p:cNvSpPr/>
          <p:nvPr/>
        </p:nvSpPr>
        <p:spPr>
          <a:xfrm>
            <a:off x="333597" y="1332051"/>
            <a:ext cx="5330084" cy="1149892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6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БУЛЛИНГКТЕН </a:t>
            </a:r>
            <a:r>
              <a:rPr lang="ru-RU" sz="16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(ҚОРҚЫТУДАН) ЗАРДАП ШЕККЕН БАЛАЛАР МЕДИЦИНАЛЫҚ КӨМЕККЕ ЖҮГІНГЕН КЕЗДЕ 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ДЕНСАУЛЫҚ САҚТАУ ҰЙЫМЫ</a:t>
            </a:r>
            <a:r>
              <a:rPr lang="ru-RU" sz="16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:</a:t>
            </a:r>
            <a:endParaRPr sz="1600" b="1" dirty="0">
              <a:solidFill>
                <a:srgbClr val="FFFF00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6528321" y="1329369"/>
            <a:ext cx="5330084" cy="1149892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 ҚОРҚЫТУ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(БУЛЛИНГ)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ФАКТІСІ КЕЗІНДЕ БІЛІМ БЕРУ, ДЕНСАУЛЫҚ САҚТАУ, </a:t>
            </a:r>
            <a:r>
              <a:rPr lang="ru-RU" sz="1600" b="1" dirty="0">
                <a:solidFill>
                  <a:srgbClr val="FFFF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ӘЛЕУМЕТТІК ҚОРҒАУ ҰЙЫМДАРЫ ДЕРЕУ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ЖАЗБАША ТҮРДЕ ХАБАРДАР ЕТЕДІ:</a:t>
            </a:r>
            <a:endParaRPr sz="1600" b="1" dirty="0">
              <a:solidFill>
                <a:schemeClr val="bg1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345" name="Google Shape;345;p11"/>
          <p:cNvSpPr/>
          <p:nvPr/>
        </p:nvSpPr>
        <p:spPr>
          <a:xfrm>
            <a:off x="333597" y="323922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6" name="Google Shape;346;p11"/>
          <p:cNvSpPr/>
          <p:nvPr/>
        </p:nvSpPr>
        <p:spPr>
          <a:xfrm>
            <a:off x="421506" y="3239224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1</a:t>
            </a:r>
            <a:endParaRPr sz="32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347" name="Google Shape;347;p11"/>
          <p:cNvCxnSpPr>
            <a:stCxn id="346" idx="0"/>
          </p:cNvCxnSpPr>
          <p:nvPr/>
        </p:nvCxnSpPr>
        <p:spPr>
          <a:xfrm>
            <a:off x="1259756" y="3525404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48" name="Google Shape;348;p11"/>
          <p:cNvSpPr txBox="1"/>
          <p:nvPr/>
        </p:nvSpPr>
        <p:spPr>
          <a:xfrm>
            <a:off x="1585560" y="3302285"/>
            <a:ext cx="4078121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ф</a:t>
            </a:r>
            <a:r>
              <a:rPr lang="ru-RU" sz="2000" b="1" i="0" u="none" strike="noStrike" cap="none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акті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i="0" u="none" strike="noStrike" cap="none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тіркейді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333597" y="4094545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421506" y="4094545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2</a:t>
            </a:r>
            <a:endParaRPr sz="32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351" name="Google Shape;351;p11"/>
          <p:cNvCxnSpPr>
            <a:stCxn id="350" idx="0"/>
          </p:cNvCxnSpPr>
          <p:nvPr/>
        </p:nvCxnSpPr>
        <p:spPr>
          <a:xfrm>
            <a:off x="1259756" y="4380725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52" name="Google Shape;352;p11"/>
          <p:cNvSpPr txBox="1"/>
          <p:nvPr/>
        </p:nvSpPr>
        <p:spPr>
          <a:xfrm>
            <a:off x="1585560" y="3980615"/>
            <a:ext cx="4078121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визуалды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тексеруден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өткізеді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333597" y="494986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989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421506" y="4949866"/>
            <a:ext cx="838250" cy="572359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3</a:t>
            </a:r>
            <a:endParaRPr sz="32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cxnSp>
        <p:nvCxnSpPr>
          <p:cNvPr id="355" name="Google Shape;355;p11"/>
          <p:cNvCxnSpPr>
            <a:stCxn id="354" idx="0"/>
          </p:cNvCxnSpPr>
          <p:nvPr/>
        </p:nvCxnSpPr>
        <p:spPr>
          <a:xfrm>
            <a:off x="1259756" y="5236046"/>
            <a:ext cx="179400" cy="0"/>
          </a:xfrm>
          <a:prstGeom prst="straightConnector1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56" name="Google Shape;356;p11"/>
          <p:cNvSpPr txBox="1"/>
          <p:nvPr/>
        </p:nvSpPr>
        <p:spPr>
          <a:xfrm>
            <a:off x="1585560" y="4835936"/>
            <a:ext cx="4078121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балаларға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медициналық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көмек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көрсетеді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7" name="Google Shape;357;p11"/>
          <p:cNvSpPr txBox="1"/>
          <p:nvPr/>
        </p:nvSpPr>
        <p:spPr>
          <a:xfrm>
            <a:off x="7785804" y="3299047"/>
            <a:ext cx="4078121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</a:t>
            </a:r>
            <a:r>
              <a:rPr lang="ru-RU" sz="2000" b="1" i="0" u="none" strike="noStrike" cap="none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ілім</a:t>
            </a:r>
            <a:r>
              <a:rPr lang="ru-RU" sz="2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i="0" u="none" strike="noStrike" cap="none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бөлімі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Google Shape;358;p11"/>
          <p:cNvSpPr txBox="1"/>
          <p:nvPr/>
        </p:nvSpPr>
        <p:spPr>
          <a:xfrm>
            <a:off x="7785804" y="3977417"/>
            <a:ext cx="4078121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баланың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орны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беру </a:t>
            </a:r>
            <a:r>
              <a:rPr lang="ru-RU" sz="2000" b="1" dirty="0" err="1" smtClean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ұйымы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9" name="Google Shape;359;p11"/>
          <p:cNvSpPr txBox="1"/>
          <p:nvPr/>
        </p:nvSpPr>
        <p:spPr>
          <a:xfrm>
            <a:off x="7785804" y="5009689"/>
            <a:ext cx="4078121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ішкі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істер</a:t>
            </a:r>
            <a:r>
              <a:rPr lang="ru-RU" sz="2000" b="1" dirty="0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органдары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0" name="Google Shape;360;p11" descr="Полицейский мужской со сплошной заливкой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859646" y="4720517"/>
            <a:ext cx="838249" cy="83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1" descr="Продается со сплошной заливкой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843777" y="3866401"/>
            <a:ext cx="838249" cy="83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1" descr="Школа со сплошной заливкой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845618" y="3009875"/>
            <a:ext cx="838249" cy="83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1"/>
          <p:cNvPicPr preferRelativeResize="0"/>
          <p:nvPr/>
        </p:nvPicPr>
        <p:blipFill rotWithShape="1">
          <a:blip r:embed="rId6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2"/>
          <p:cNvSpPr/>
          <p:nvPr/>
        </p:nvSpPr>
        <p:spPr>
          <a:xfrm>
            <a:off x="333597" y="1332051"/>
            <a:ext cx="11512078" cy="593600"/>
          </a:xfrm>
          <a:prstGeom prst="roundRect">
            <a:avLst>
              <a:gd name="adj" fmla="val 16667"/>
            </a:avLst>
          </a:prstGeom>
          <a:solidFill>
            <a:srgbClr val="2F55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18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БУЛЛИНГТАН </a:t>
            </a:r>
            <a:r>
              <a:rPr lang="ru-RU" sz="18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(ҚОРҚЫТУДАН) ЗАРДАП ШЕККЕН БАЛАНЫҢ АТА-АНАСЫ </a:t>
            </a:r>
            <a:r>
              <a:rPr lang="ru-RU" sz="1800" b="1" dirty="0">
                <a:solidFill>
                  <a:srgbClr val="FFFF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ІШКІ ІСТЕР ОРГАНДАРЫНА</a:t>
            </a:r>
            <a:r>
              <a:rPr lang="ru-RU" sz="18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ЖҮГІНГЕН КЕЗДЕ:</a:t>
            </a:r>
            <a:endParaRPr sz="1800" b="1" dirty="0">
              <a:solidFill>
                <a:srgbClr val="FFFF00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369" name="Google Shape;369;p12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0" name="Google Shape;370;p12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71" name="Google Shape;371;p12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2"/>
          <p:cNvSpPr/>
          <p:nvPr/>
        </p:nvSpPr>
        <p:spPr>
          <a:xfrm>
            <a:off x="1227860" y="202783"/>
            <a:ext cx="83337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 БУЛЛИНГТІҢ (ҚОРҚЫТУДЫҢ) АЛДЫН АЛУ ЕРЕЖЕСІ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3" name="Google Shape;373;p12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4" name="Google Shape;374;p12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409" y="2062480"/>
            <a:ext cx="2554445" cy="4511492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2"/>
          <p:cNvSpPr/>
          <p:nvPr/>
        </p:nvSpPr>
        <p:spPr>
          <a:xfrm>
            <a:off x="1821064" y="5450647"/>
            <a:ext cx="9476856" cy="912847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7" name="Google Shape;377;p12"/>
          <p:cNvSpPr/>
          <p:nvPr/>
        </p:nvSpPr>
        <p:spPr>
          <a:xfrm>
            <a:off x="2421963" y="4384533"/>
            <a:ext cx="9476856" cy="912847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8" name="Google Shape;378;p12"/>
          <p:cNvSpPr/>
          <p:nvPr/>
        </p:nvSpPr>
        <p:spPr>
          <a:xfrm>
            <a:off x="2393518" y="3322316"/>
            <a:ext cx="9476856" cy="912847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9" name="Google Shape;379;p12"/>
          <p:cNvSpPr/>
          <p:nvPr/>
        </p:nvSpPr>
        <p:spPr>
          <a:xfrm>
            <a:off x="1714288" y="2255666"/>
            <a:ext cx="9476856" cy="912847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80" name="Google Shape;380;p12"/>
          <p:cNvSpPr/>
          <p:nvPr/>
        </p:nvSpPr>
        <p:spPr>
          <a:xfrm>
            <a:off x="2430684" y="2385353"/>
            <a:ext cx="846926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келіп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түскен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өтінішті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қарайды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әкімшілік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немесе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қылмыстық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құқық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бұзушылық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белгілері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болған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кезде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тексеру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жүргізеді</a:t>
            </a:r>
            <a:endParaRPr sz="1400" b="1" dirty="0">
              <a:solidFill>
                <a:srgbClr val="2A339C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381" name="Google Shape;381;p12"/>
          <p:cNvSpPr/>
          <p:nvPr/>
        </p:nvSpPr>
        <p:spPr>
          <a:xfrm>
            <a:off x="3023278" y="3315631"/>
            <a:ext cx="877248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қылмыстық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іс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қозғауға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негіздер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болмаған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кезде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қорқыту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</a:t>
            </a:r>
            <a:r>
              <a:rPr lang="ru-RU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</a:t>
            </a:r>
            <a:r>
              <a:rPr lang="ru-RU" sz="1800" dirty="0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)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туралы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хабарламаларды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мәні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бойынша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қарау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және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шешім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қабылдау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үшін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оқиға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болған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беру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ұйымына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жоғары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тұрған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органға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жібереді</a:t>
            </a:r>
            <a:endParaRPr sz="1800" b="1" dirty="0">
              <a:solidFill>
                <a:srgbClr val="2A339C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382" name="Google Shape;382;p12"/>
          <p:cNvSpPr/>
          <p:nvPr/>
        </p:nvSpPr>
        <p:spPr>
          <a:xfrm>
            <a:off x="3023280" y="4517791"/>
            <a:ext cx="73907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кәмелетке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толмағандарды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құқықтық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тәрбиелеуде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беру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органдарына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олардың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заңды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өкілдеріне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жәрдем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көрсетеді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3" name="Google Shape;383;p12"/>
          <p:cNvSpPr/>
          <p:nvPr/>
        </p:nvSpPr>
        <p:spPr>
          <a:xfrm>
            <a:off x="2537460" y="5445126"/>
            <a:ext cx="775503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баланың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құқықтарын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қорғау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жөніндегі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функцияларды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жүзеге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асыратын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органның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өкілін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,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педагогтерді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немесе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психологтарды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қорқыту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</a:t>
            </a:r>
            <a:r>
              <a:rPr lang="ru-RU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буллинг</a:t>
            </a:r>
            <a:r>
              <a:rPr lang="ru-RU" sz="1800" dirty="0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) </a:t>
            </a:r>
            <a:r>
              <a:rPr lang="ru-RU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фактісін</a:t>
            </a:r>
            <a:r>
              <a:rPr lang="ru-RU" sz="1800" dirty="0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қарау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бойынша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іс-қимылдар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жүргізу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үшін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тартады</a:t>
            </a:r>
            <a:endParaRPr sz="1800" b="1" dirty="0">
              <a:solidFill>
                <a:srgbClr val="2A339C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sp>
        <p:nvSpPr>
          <p:cNvPr id="384" name="Google Shape;384;p12"/>
          <p:cNvSpPr/>
          <p:nvPr/>
        </p:nvSpPr>
        <p:spPr>
          <a:xfrm>
            <a:off x="1179000" y="2255666"/>
            <a:ext cx="914400" cy="91284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1</a:t>
            </a:r>
            <a:endParaRPr sz="40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385" name="Google Shape;385;p12"/>
          <p:cNvSpPr/>
          <p:nvPr/>
        </p:nvSpPr>
        <p:spPr>
          <a:xfrm>
            <a:off x="1887987" y="3320873"/>
            <a:ext cx="914400" cy="91284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2</a:t>
            </a:r>
            <a:endParaRPr sz="44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386" name="Google Shape;386;p12"/>
          <p:cNvSpPr/>
          <p:nvPr/>
        </p:nvSpPr>
        <p:spPr>
          <a:xfrm>
            <a:off x="1887987" y="4384533"/>
            <a:ext cx="914400" cy="91284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3</a:t>
            </a:r>
            <a:endParaRPr sz="44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387" name="Google Shape;387;p12"/>
          <p:cNvSpPr/>
          <p:nvPr/>
        </p:nvSpPr>
        <p:spPr>
          <a:xfrm>
            <a:off x="1285776" y="5450647"/>
            <a:ext cx="914400" cy="912847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rgbClr val="2F5597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</a:t>
            </a:r>
            <a:endParaRPr sz="4000" b="1">
              <a:solidFill>
                <a:srgbClr val="2F5597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pic>
        <p:nvPicPr>
          <p:cNvPr id="388" name="Google Shape;388;p12"/>
          <p:cNvPicPr preferRelativeResize="0"/>
          <p:nvPr/>
        </p:nvPicPr>
        <p:blipFill rotWithShape="1">
          <a:blip r:embed="rId4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3"/>
          <p:cNvSpPr/>
          <p:nvPr/>
        </p:nvSpPr>
        <p:spPr>
          <a:xfrm>
            <a:off x="5394740" y="150586"/>
            <a:ext cx="5597940" cy="941941"/>
          </a:xfrm>
          <a:prstGeom prst="flowChartInputOutpu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94" name="Google Shape;394;p13"/>
          <p:cNvSpPr/>
          <p:nvPr/>
        </p:nvSpPr>
        <p:spPr>
          <a:xfrm>
            <a:off x="0" y="146303"/>
            <a:ext cx="6518257" cy="946223"/>
          </a:xfrm>
          <a:prstGeom prst="flowChartProcess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95" name="Google Shape;395;p13"/>
          <p:cNvPicPr preferRelativeResize="0"/>
          <p:nvPr/>
        </p:nvPicPr>
        <p:blipFill rotWithShape="1">
          <a:blip r:embed="rId1"/>
          <a:srcRect r="80951"/>
          <a:stretch>
            <a:fillRect/>
          </a:stretch>
        </p:blipFill>
        <p:spPr>
          <a:xfrm>
            <a:off x="10143885" y="150562"/>
            <a:ext cx="2051926" cy="946718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3"/>
          <p:cNvSpPr/>
          <p:nvPr/>
        </p:nvSpPr>
        <p:spPr>
          <a:xfrm>
            <a:off x="1227860" y="202783"/>
            <a:ext cx="83337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ru-RU" sz="2400" b="1" dirty="0">
                <a:solidFill>
                  <a:schemeClr val="lt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БАЛАНЫ БУЛЛИНГТІҢ (ҚОРҚЫТУДЫҢ) АЛДЫН АЛУ ЕРЕЖЕСІ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7" name="Google Shape;397;p13"/>
          <p:cNvCxnSpPr/>
          <p:nvPr/>
        </p:nvCxnSpPr>
        <p:spPr>
          <a:xfrm>
            <a:off x="1116717" y="146303"/>
            <a:ext cx="0" cy="946223"/>
          </a:xfrm>
          <a:prstGeom prst="straightConnector1">
            <a:avLst/>
          </a:prstGeom>
          <a:noFill/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98" name="Google Shape;398;p13"/>
          <p:cNvPicPr preferRelativeResize="0"/>
          <p:nvPr/>
        </p:nvPicPr>
        <p:blipFill rotWithShape="1">
          <a:blip r:embed="rId2"/>
          <a:srcRect l="13389" t="15028" r="12833" b="12302"/>
          <a:stretch>
            <a:fillRect/>
          </a:stretch>
        </p:blipFill>
        <p:spPr>
          <a:xfrm>
            <a:off x="177657" y="240144"/>
            <a:ext cx="768505" cy="756957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3"/>
          <p:cNvSpPr txBox="1"/>
          <p:nvPr/>
        </p:nvSpPr>
        <p:spPr>
          <a:xfrm>
            <a:off x="0" y="4360062"/>
            <a:ext cx="12192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БІЛІМ БЕРУ ҰЙЫМДАРЫ ПЕДАГОГІНІҢ БАЛАҒА (БАЛАЛАРҒА) ҚАТЫСТЫ БАЛАНЫ ҚОРҚЫТУЫН </a:t>
            </a:r>
            <a:r>
              <a:rPr lang="ru-RU" sz="2400" b="1" dirty="0" smtClean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(БУЛЛИНГ) 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ОҚУ-ТӘРБИЕ ПРОЦЕСІ КЕЗЕҢІНДЕ </a:t>
            </a: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ПЕДАГОГИКАЛЫҚ ӘДЕП ЖӨНІНДЕГІ КЕҢЕС </a:t>
            </a:r>
            <a:r>
              <a:rPr lang="ru-RU" sz="2400" b="1" dirty="0">
                <a:solidFill>
                  <a:schemeClr val="dk1"/>
                </a:solidFill>
                <a:latin typeface="Times New Roman" panose="02020603050405020304" pitchFamily="18" charset="0"/>
                <a:ea typeface="Arial Narrow" panose="020B0606020202030204"/>
                <a:cs typeface="Times New Roman" panose="02020603050405020304" pitchFamily="18" charset="0"/>
                <a:sym typeface="Arial Narrow" panose="020B0606020202030204"/>
              </a:rPr>
              <a:t>ҚАРАЙДЫ</a:t>
            </a:r>
            <a:endParaRPr sz="2400" b="1" dirty="0">
              <a:solidFill>
                <a:srgbClr val="C00000"/>
              </a:solidFill>
              <a:latin typeface="Times New Roman" panose="02020603050405020304" pitchFamily="18" charset="0"/>
              <a:ea typeface="Arial Narrow" panose="020B0606020202030204"/>
              <a:cs typeface="Times New Roman" panose="02020603050405020304" pitchFamily="18" charset="0"/>
              <a:sym typeface="Arial Narrow" panose="020B0606020202030204"/>
            </a:endParaRPr>
          </a:p>
        </p:txBody>
      </p:sp>
      <p:pic>
        <p:nvPicPr>
          <p:cNvPr id="400" name="Google Shape;400;p13"/>
          <p:cNvPicPr preferRelativeResize="0"/>
          <p:nvPr/>
        </p:nvPicPr>
        <p:blipFill rotWithShape="1">
          <a:blip r:embed="rId3"/>
          <a:srcRect l="60942" t="29064" r="22018" b="40761"/>
          <a:stretch>
            <a:fillRect/>
          </a:stretch>
        </p:blipFill>
        <p:spPr>
          <a:xfrm>
            <a:off x="4909720" y="1789899"/>
            <a:ext cx="2372560" cy="2363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1" name="Google Shape;401;p13"/>
          <p:cNvCxnSpPr/>
          <p:nvPr/>
        </p:nvCxnSpPr>
        <p:spPr>
          <a:xfrm>
            <a:off x="1471353" y="5660570"/>
            <a:ext cx="9459883" cy="0"/>
          </a:xfrm>
          <a:prstGeom prst="straightConnector1">
            <a:avLst/>
          </a:prstGeom>
          <a:noFill/>
          <a:ln w="38100" cap="flat" cmpd="sng">
            <a:solidFill>
              <a:srgbClr val="2F559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02" name="Google Shape;402;p13"/>
          <p:cNvPicPr preferRelativeResize="0"/>
          <p:nvPr/>
        </p:nvPicPr>
        <p:blipFill rotWithShape="1">
          <a:blip r:embed="rId4"/>
          <a:srcRect l="6355" t="6355" r="5738" b="5738"/>
          <a:stretch>
            <a:fillRect/>
          </a:stretch>
        </p:blipFill>
        <p:spPr>
          <a:xfrm>
            <a:off x="11168573" y="192587"/>
            <a:ext cx="851345" cy="85134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7445" y="1275715"/>
            <a:ext cx="9774555" cy="4039235"/>
          </a:xfrm>
          <a:prstGeom prst="rect">
            <a:avLst/>
          </a:prstGeom>
          <a:solidFill>
            <a:srgbClr val="E5E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46078" y="2669544"/>
            <a:ext cx="6604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err="1" smtClean="0">
                <a:solidFill>
                  <a:schemeClr val="dk1"/>
                </a:solidFill>
              </a:rPr>
              <a:t>Назарларыңызға</a:t>
            </a:r>
            <a:r>
              <a:rPr lang="ru-RU" sz="3600" b="1" dirty="0" smtClean="0">
                <a:solidFill>
                  <a:schemeClr val="dk1"/>
                </a:solidFill>
              </a:rPr>
              <a:t> </a:t>
            </a:r>
            <a:r>
              <a:rPr lang="ru-RU" sz="3600" b="1" dirty="0" err="1" smtClean="0">
                <a:solidFill>
                  <a:schemeClr val="dk1"/>
                </a:solidFill>
              </a:rPr>
              <a:t>рақмет</a:t>
            </a:r>
            <a:r>
              <a:rPr lang="ru-RU" sz="3600" b="1" dirty="0" smtClean="0">
                <a:solidFill>
                  <a:schemeClr val="dk1"/>
                </a:solidFill>
              </a:rPr>
              <a:t>!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10033</Words>
  <Application>WPS Presentation</Application>
  <PresentationFormat>Произвольный</PresentationFormat>
  <Paragraphs>446</Paragraphs>
  <Slides>42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5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Calibri</vt:lpstr>
      <vt:lpstr>Times New Roman</vt:lpstr>
      <vt:lpstr>Arial Narrow</vt:lpstr>
      <vt:lpstr>Cambria Math</vt:lpstr>
      <vt:lpstr>Microsoft Sans Serif</vt:lpstr>
      <vt:lpstr>2_Тема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Азат Тиштыбаев</dc:creator>
  <cp:lastModifiedBy>School 9</cp:lastModifiedBy>
  <cp:revision>247</cp:revision>
  <cp:lastPrinted>2024-03-28T02:28:00Z</cp:lastPrinted>
  <dcterms:created xsi:type="dcterms:W3CDTF">2025-10-10T02:55:00Z</dcterms:created>
  <dcterms:modified xsi:type="dcterms:W3CDTF">2025-10-10T05:38:54Z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DEFCEC6C9A834954B0CA0526A105A744_12</vt:lpwstr>
  </property>
  <property fmtid="{D5CDD505-2E9C-101B-9397-08002B2CF9AE}" pid="3" name="KSOProductBuildVer">
    <vt:lpwstr>1049-12.2.0.22549</vt:lpwstr>
  </property>
</Properties>
</file>