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425" r:id="rId2"/>
    <p:sldId id="377" r:id="rId3"/>
    <p:sldId id="409" r:id="rId4"/>
    <p:sldId id="414" r:id="rId5"/>
    <p:sldId id="394" r:id="rId6"/>
    <p:sldId id="415" r:id="rId7"/>
    <p:sldId id="416" r:id="rId8"/>
    <p:sldId id="417" r:id="rId9"/>
    <p:sldId id="418" r:id="rId10"/>
    <p:sldId id="412" r:id="rId11"/>
    <p:sldId id="398" r:id="rId12"/>
    <p:sldId id="419" r:id="rId13"/>
    <p:sldId id="396" r:id="rId14"/>
    <p:sldId id="413" r:id="rId15"/>
    <p:sldId id="421" r:id="rId16"/>
    <p:sldId id="422" r:id="rId17"/>
    <p:sldId id="423" r:id="rId18"/>
    <p:sldId id="424" r:id="rId19"/>
  </p:sldIdLst>
  <p:sldSz cx="12192000" cy="6858000"/>
  <p:notesSz cx="6797675" cy="9928225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AEAEA"/>
    <a:srgbClr val="CCECFF"/>
    <a:srgbClr val="E1F4FF"/>
    <a:srgbClr val="FEE8FB"/>
    <a:srgbClr val="F0F8FA"/>
    <a:srgbClr val="FFF7FE"/>
    <a:srgbClr val="E7E7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6433" autoAdjust="0"/>
  </p:normalViewPr>
  <p:slideViewPr>
    <p:cSldViewPr snapToGrid="0">
      <p:cViewPr varScale="1">
        <p:scale>
          <a:sx n="70" d="100"/>
          <a:sy n="70" d="100"/>
        </p:scale>
        <p:origin x="98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40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40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20404FAD-7E9E-4083-B556-F8EC02BD4A3D}" type="datetimeFigureOut">
              <a:rPr lang="kk-KZ" smtClean="0"/>
              <a:pPr/>
              <a:t>29.03.2018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88" y="4778009"/>
            <a:ext cx="5439101" cy="3908988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817"/>
            <a:ext cx="2946247" cy="49840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826" y="9429817"/>
            <a:ext cx="2946246" cy="49840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02406821-E20B-4EAD-9251-D01A99312ADF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53882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0221-6870-4F9B-A53F-54C385C9AC71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1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3FD3-CF06-4562-B1BA-99048F79D808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13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A24B-E95E-49CB-AC09-1C048871E09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5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113E6-0B26-4566-8C51-4B064C6AD81C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99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C181-2D5C-4A3F-B7D0-4E63BAF42401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01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5254F-F414-4291-A68A-14772CFD3ADE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28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F89B9-26CC-4157-8504-C2B3D3E1445F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78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CCE27-2A3E-44DD-971C-CECCCF311ECF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9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4618-0095-4815-9FA4-4D9198A17749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0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D866A-3EFB-4ABB-A8D0-A528ECD93627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132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C6EE-098A-4150-90AF-0E58F4ECEF3B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77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6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#_ftnref2"/><Relationship Id="rId2" Type="http://schemas.openxmlformats.org/officeDocument/2006/relationships/hyperlink" Target="#_ftnref1"/><Relationship Id="rId1" Type="http://schemas.openxmlformats.org/officeDocument/2006/relationships/slideLayout" Target="../slideLayouts/slideLayout2.xml"/><Relationship Id="rId4" Type="http://schemas.openxmlformats.org/officeDocument/2006/relationships/hyperlink" Target="#_ftnref3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0211" y="1727337"/>
            <a:ext cx="107681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Аттестация 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педагогических работников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и 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приравненных к ним лиц, занимающих должности в организациях образования,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дошкольного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, начального, основного среднего, общего </a:t>
            </a:r>
            <a:r>
              <a:rPr lang="ru-RU" sz="2400" b="1" dirty="0" err="1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среднего,дополнительного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, технического 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и профессионального, </a:t>
            </a:r>
            <a:r>
              <a:rPr lang="ru-RU" sz="2400" b="1" dirty="0" err="1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послесреднего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образований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30461" y="6276860"/>
            <a:ext cx="2047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Февраль, 2018 г.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05773" y="3568417"/>
            <a:ext cx="129234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2400" i="1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2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Проект</a:t>
            </a:r>
            <a:endParaRPr lang="ru-RU" sz="2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9760" y="390033"/>
            <a:ext cx="10356112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Министерство образования и науки Республики Казахстан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C:\Users\Stella.Ibraeva\Desktop\attestacija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448" y="4035661"/>
            <a:ext cx="5648990" cy="205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2" y="163092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9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85460" y="285270"/>
            <a:ext cx="5762847" cy="76735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ЦЕЛИ АТТЕСТАЦИИ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09599" y="1301424"/>
            <a:ext cx="5068187" cy="708129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endParaRPr lang="ru-RU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Согласно действующим Правилам:</a:t>
            </a:r>
          </a:p>
          <a:p>
            <a:pPr algn="ctr"/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612992" y="2483211"/>
            <a:ext cx="5054161" cy="2205732"/>
          </a:xfrm>
          <a:ln>
            <a:solidFill>
              <a:srgbClr val="002060"/>
            </a:solidFill>
          </a:ln>
        </p:spPr>
        <p:txBody>
          <a:bodyPr>
            <a:normAutofit fontScale="92500" lnSpcReduction="10000"/>
          </a:bodyPr>
          <a:lstStyle/>
          <a:p>
            <a:pPr marL="0" lvl="0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определение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соответствия педагогического работника и приравненных к ним лиц квалификационным требованиям на основе оценки его профессиональной компетентности</a:t>
            </a: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обеспечение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единого подхода при проведении аттестации педагогических работников организаций образования.</a:t>
            </a:r>
          </a:p>
          <a:p>
            <a:pPr marL="0" indent="0">
              <a:spcBef>
                <a:spcPts val="0"/>
              </a:spcBef>
            </a:pPr>
            <a:endParaRPr lang="ru-RU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453963" y="1301425"/>
            <a:ext cx="5128437" cy="692835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Предлагается следующее дополнение:</a:t>
            </a:r>
          </a:p>
          <a:p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6443330" y="2419413"/>
            <a:ext cx="5139075" cy="3673028"/>
          </a:xfrm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определение соответствия педагогического работника или приравненного к нему лица требованиям квалификационной категории на основе оценки профессиональной компетентности педагогических работников и приравненных к ним лиц, 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обеспечение единого подхода при проведении аттестации педагогических работников и приравненных к ним лиц организаций образования, 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также </a:t>
            </a: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повышение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качества преподавания.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05012" y="6386549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8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2</a:t>
            </a:fld>
            <a:endParaRPr lang="ru-RU" sz="1800" dirty="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263" y="57173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низ 1"/>
          <p:cNvSpPr/>
          <p:nvPr/>
        </p:nvSpPr>
        <p:spPr>
          <a:xfrm>
            <a:off x="2445487" y="2087512"/>
            <a:ext cx="1148317" cy="30834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8626547" y="2053839"/>
            <a:ext cx="1148317" cy="30834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Stella.Ibraeva\Desktop\1ea73f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605" y="4720840"/>
            <a:ext cx="3808321" cy="203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85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976" y="386033"/>
            <a:ext cx="10337787" cy="4805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ПЕРЕХОД НА НОВУЮ МОДЕЛЬ АТТЕСТАЦИИ ПЕДАГОГОВ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392334"/>
            <a:ext cx="5677786" cy="1637947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педагогических работников и приравненных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 ним лиц устанавливаются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квалификационные категории: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«педагог», «педагог-модератор»,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«педагог-эксперт», «педагог-исследователь»,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«педагог-мастер»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028014" y="6462708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8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3</a:t>
            </a:fld>
            <a:endParaRPr lang="ru-RU" sz="18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535032" y="2527854"/>
            <a:ext cx="1956185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Педагог-мастер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75089" y="333780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Высшая категория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535033" y="333780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Педагог-исследователь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675089" y="413968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Первая категория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535033" y="413968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Педагог-эксперт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691706" y="4946606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Вторая категория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551649" y="4946606"/>
            <a:ext cx="1939567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Педагог-модератор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91706" y="5751512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Без категории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551650" y="5751512"/>
            <a:ext cx="1939566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</a:t>
            </a: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6675089" y="1367129"/>
            <a:ext cx="2054246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Действующие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9452145" y="1367129"/>
            <a:ext cx="1996539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Внедряемые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4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99" y="0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tella.Ibraeva\Desktop\p99_62393868306a7570edcd8252cee26d771e324d8a53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78" y="3878891"/>
            <a:ext cx="2134356" cy="179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tella.Ibraeva\Desktop\inde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587" y="2172069"/>
            <a:ext cx="1103221" cy="110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20194" y="3233199"/>
            <a:ext cx="3582894" cy="4031873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Действующие квалификационные категории педагогических работников и приравненных к ним лиц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сохраняют свое действие до срока наступления очередной аттестации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Желающие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повысить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категории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подают заявления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на аттестацию по новой системе, сдают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национальное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квалификационное тестирование, проходят комплексное обобщение итогов деятельности</a:t>
            </a:r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643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0251" y="1422354"/>
            <a:ext cx="7178719" cy="1446384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entury Gothic" pitchFamily="34" charset="0"/>
              </a:rPr>
              <a:t>Очередная </a:t>
            </a:r>
            <a:r>
              <a:rPr lang="ru-RU" sz="1600" b="1" dirty="0">
                <a:solidFill>
                  <a:srgbClr val="C00000"/>
                </a:solidFill>
                <a:latin typeface="Century Gothic" pitchFamily="34" charset="0"/>
              </a:rPr>
              <a:t>и досрочная аттестации </a:t>
            </a:r>
            <a:r>
              <a:rPr lang="ru-RU" sz="1600" dirty="0">
                <a:latin typeface="Century Gothic" pitchFamily="34" charset="0"/>
              </a:rPr>
              <a:t>проводятся в два этапа:</a:t>
            </a:r>
          </a:p>
          <a:p>
            <a:pPr lvl="0"/>
            <a:r>
              <a:rPr lang="ru-RU" sz="1600" dirty="0">
                <a:latin typeface="Century Gothic" pitchFamily="34" charset="0"/>
              </a:rPr>
              <a:t>первый этап – национальное квалификационное тестирование (далее – тестирование);</a:t>
            </a:r>
          </a:p>
          <a:p>
            <a:pPr lvl="0"/>
            <a:r>
              <a:rPr lang="ru-RU" sz="1600" dirty="0">
                <a:latin typeface="Century Gothic" pitchFamily="34" charset="0"/>
              </a:rPr>
              <a:t>второй этап - комплексное аналитическое обобщение итогов деятельности.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028014" y="6462708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8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4</a:t>
            </a:fld>
            <a:endParaRPr lang="ru-RU" sz="18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930824" y="2527854"/>
            <a:ext cx="1956185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Педагог-мастер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780577" y="333780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Высшая категория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930825" y="333780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Педагог-исследователь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780577" y="413968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Первая категория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930825" y="413968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Педагог-эксперт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797194" y="4946606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Вторая категория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947441" y="4946606"/>
            <a:ext cx="1939567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Педагог-модератор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797194" y="5751512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Без категории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947442" y="5751512"/>
            <a:ext cx="1939566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</a:t>
            </a: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7615457" y="1367129"/>
            <a:ext cx="1869744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Действующие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9847937" y="1367129"/>
            <a:ext cx="1996539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Внедряемые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26" name="Picture 2" descr="C:\Users\Stella.Ibraeva\Desktop\inde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075" y="2172069"/>
            <a:ext cx="1103221" cy="110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>
            <a:stCxn id="32" idx="3"/>
          </p:cNvCxnSpPr>
          <p:nvPr/>
        </p:nvCxnSpPr>
        <p:spPr>
          <a:xfrm flipV="1">
            <a:off x="9485201" y="1736854"/>
            <a:ext cx="321419" cy="32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00250" y="3571985"/>
            <a:ext cx="7178721" cy="25699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rgbClr val="C00000"/>
                </a:solidFill>
                <a:latin typeface="Century Gothic" pitchFamily="34" charset="0"/>
              </a:rPr>
              <a:t>!</a:t>
            </a:r>
            <a:r>
              <a:rPr lang="en-US" sz="1700" dirty="0">
                <a:latin typeface="Century Gothic" pitchFamily="34" charset="0"/>
              </a:rPr>
              <a:t> </a:t>
            </a:r>
            <a:r>
              <a:rPr lang="ru-RU" sz="1600" dirty="0">
                <a:latin typeface="Century Gothic" pitchFamily="34" charset="0"/>
              </a:rPr>
              <a:t>Педагогические работники и приравненные к ним лица, имеющие вторую, первую, высшую квалификационные категории, </a:t>
            </a:r>
            <a:r>
              <a:rPr lang="ru-RU" sz="1600" b="1" dirty="0">
                <a:solidFill>
                  <a:srgbClr val="C00000"/>
                </a:solidFill>
                <a:latin typeface="Century Gothic" pitchFamily="34" charset="0"/>
              </a:rPr>
              <a:t>вправе претендовать на одну из квалификационных категорий</a:t>
            </a:r>
            <a:r>
              <a:rPr lang="ru-RU" sz="1600" dirty="0">
                <a:latin typeface="Century Gothic" pitchFamily="34" charset="0"/>
              </a:rPr>
              <a:t>, установленных настоящими Правилами, при соответствии квалификационным требованиям, предъявляемым к уровню квалификации педагогического работника и приравненного к нему лица.</a:t>
            </a:r>
          </a:p>
          <a:p>
            <a:pPr algn="just"/>
            <a:r>
              <a:rPr lang="ru-RU" sz="1600" dirty="0">
                <a:latin typeface="Century Gothic" pitchFamily="34" charset="0"/>
              </a:rPr>
              <a:t>Педагогические работники и приравненные к ним лица без категории приравниваются к квалификационной категории «педагог».</a:t>
            </a:r>
          </a:p>
        </p:txBody>
      </p:sp>
      <p:sp>
        <p:nvSpPr>
          <p:cNvPr id="38" name="Заголовок 1"/>
          <p:cNvSpPr>
            <a:spLocks noGrp="1"/>
          </p:cNvSpPr>
          <p:nvPr>
            <p:ph type="title"/>
          </p:nvPr>
        </p:nvSpPr>
        <p:spPr>
          <a:xfrm>
            <a:off x="4360995" y="487072"/>
            <a:ext cx="4312690" cy="39410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АТТЕСТАЦИ</a:t>
            </a:r>
            <a:r>
              <a:rPr lang="ru-RU" sz="28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138059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кругленный прямоугольник 52"/>
          <p:cNvSpPr/>
          <p:nvPr/>
        </p:nvSpPr>
        <p:spPr>
          <a:xfrm>
            <a:off x="77564" y="2275279"/>
            <a:ext cx="896214" cy="94222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Вторая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938617" y="2126917"/>
            <a:ext cx="1100835" cy="1037405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Школа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596163" y="1099161"/>
            <a:ext cx="2137639" cy="102775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Послесреднее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/высшее педагогическое образование</a:t>
            </a:r>
          </a:p>
          <a:p>
            <a:pPr lvl="0" algn="ctr" defTabSz="711200">
              <a:spcBef>
                <a:spcPct val="0"/>
              </a:spcBef>
            </a:pP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(без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стажа)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7564" y="3293234"/>
            <a:ext cx="896214" cy="1528148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Первая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0938617" y="3326356"/>
            <a:ext cx="1066065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РайОО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 </a:t>
            </a: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горОО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7564" y="4907040"/>
            <a:ext cx="896214" cy="1565012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Высшая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6596164" y="4517996"/>
            <a:ext cx="2137638" cy="96790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-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Согласно требованиям </a:t>
            </a:r>
            <a:r>
              <a:rPr lang="kk-KZ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kk-KZ" sz="1000" dirty="0">
                <a:solidFill>
                  <a:srgbClr val="FF0000"/>
                </a:solidFill>
                <a:latin typeface="Century Gothic" panose="020B0502020202020204" pitchFamily="34" charset="0"/>
              </a:rPr>
              <a:t>досрочно)</a:t>
            </a:r>
          </a:p>
          <a:p>
            <a:pPr algn="ctr" defTabSz="711200">
              <a:spcBef>
                <a:spcPct val="0"/>
              </a:spcBef>
            </a:pPr>
            <a:endParaRPr lang="kk-KZ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- Для всех учителей</a:t>
            </a:r>
          </a:p>
          <a:p>
            <a:pPr algn="ctr" defTabSz="711200">
              <a:spcBef>
                <a:spcPct val="0"/>
              </a:spcBef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( стаж 4 года+  требования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0933372" y="4501222"/>
            <a:ext cx="1071268" cy="96790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ОблУО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7564" y="1064923"/>
            <a:ext cx="896214" cy="1167638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Без категории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601637" y="4488271"/>
            <a:ext cx="893167" cy="98085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Педагог-исследователь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593959" y="5542521"/>
            <a:ext cx="900845" cy="929531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Педагог-мастер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Стрелка вправо 59"/>
          <p:cNvSpPr/>
          <p:nvPr/>
        </p:nvSpPr>
        <p:spPr>
          <a:xfrm>
            <a:off x="10700917" y="2659800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2" name="Стрелка вправо 61"/>
          <p:cNvSpPr/>
          <p:nvPr/>
        </p:nvSpPr>
        <p:spPr>
          <a:xfrm>
            <a:off x="10700917" y="3774834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3" name="Стрелка вправо 62"/>
          <p:cNvSpPr/>
          <p:nvPr/>
        </p:nvSpPr>
        <p:spPr>
          <a:xfrm>
            <a:off x="10684958" y="4907040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32469" y="156155"/>
            <a:ext cx="3258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Предлагаемая модель</a:t>
            </a:r>
            <a:endParaRPr lang="ru-RU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85901" y="156155"/>
            <a:ext cx="332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Действующая модель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499100" y="217041"/>
            <a:ext cx="0" cy="6464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893455"/>
              </p:ext>
            </p:extLst>
          </p:nvPr>
        </p:nvGraphicFramePr>
        <p:xfrm>
          <a:off x="1021277" y="702554"/>
          <a:ext cx="4381995" cy="5765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50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969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002060"/>
                          </a:solidFill>
                        </a:rPr>
                        <a:t>Очередная</a:t>
                      </a:r>
                      <a:endParaRPr lang="ru-RU" sz="1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002060"/>
                          </a:solidFill>
                        </a:rPr>
                        <a:t>Досрочная </a:t>
                      </a:r>
                      <a:endParaRPr lang="ru-RU" sz="1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541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Не подлежит аттестации в течение 3- х лет</a:t>
                      </a:r>
                    </a:p>
                    <a:p>
                      <a:endParaRPr lang="ru-RU" sz="100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1000" dirty="0" err="1" smtClean="0">
                          <a:solidFill>
                            <a:srgbClr val="002060"/>
                          </a:solidFill>
                        </a:rPr>
                        <a:t>искл</a:t>
                      </a:r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. - магистры </a:t>
                      </a:r>
                    </a:p>
                    <a:p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вторую квалификационную категорию</a:t>
                      </a:r>
                      <a:r>
                        <a:rPr lang="ru-RU" sz="10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Стаж не менее одного года;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00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Диплом с отличием/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00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Болашақ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Перешедшие с производства, стаж не менее трех лет;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Прошедшие повышение квалификации по уровневым курсам</a:t>
                      </a:r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Подлежат аттестации со стажем не менее 3-х лет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первую квалификационную категорию:</a:t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Перешедшие из вуза , стаж не менее трех лет и магистр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Имеющие вторую категорию, победитель профессиональных конкурсов, педагогических олимпиад областного уровня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9578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Стаж не менее 4 лет/кандидат наук , стаж не менее 2 лет;</a:t>
                      </a:r>
                      <a:r>
                        <a:rPr lang="ru-RU" sz="10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доктор наук  и стаж работы в должности учителя не менее 1 года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высшую квалификационную категорию:</a:t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Имеющие первую категорию, подготовившие участников олимпиад областного уровня или участников республиканского или международного уровня     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Обобщившие опыт на областном или на республиканском, или международном уровне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3. Перешедшие с производства, стаж не менее 5 г.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4. Имеющие академическую степень магистра и стаж не менее 4 г.   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Подтверждение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Стаж не менее 5 лет, кандидат наук, стаж работы в должности учителя не менее 3 лет или ученой степени доктора наук стаж в должности учителя не менее 2 лет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5" name="Скругленный прямоугольник 34"/>
          <p:cNvSpPr/>
          <p:nvPr/>
        </p:nvSpPr>
        <p:spPr>
          <a:xfrm>
            <a:off x="6596163" y="5621029"/>
            <a:ext cx="2137639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endParaRPr lang="ru-RU" sz="12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- Согласно требованиям </a:t>
            </a:r>
            <a:r>
              <a:rPr lang="kk-KZ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kk-KZ" sz="1000" dirty="0">
                <a:solidFill>
                  <a:srgbClr val="FF0000"/>
                </a:solidFill>
                <a:latin typeface="Century Gothic" panose="020B0502020202020204" pitchFamily="34" charset="0"/>
              </a:rPr>
              <a:t>досрочно)</a:t>
            </a:r>
          </a:p>
          <a:p>
            <a:pPr algn="ctr" defTabSz="711200">
              <a:spcBef>
                <a:spcPct val="0"/>
              </a:spcBef>
            </a:pP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( стаж 5 лет+  требования)</a:t>
            </a:r>
          </a:p>
          <a:p>
            <a:pPr lvl="0" algn="ctr" defTabSz="711200">
              <a:spcBef>
                <a:spcPct val="0"/>
              </a:spcBef>
            </a:pPr>
            <a:endParaRPr lang="ru-RU" sz="12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0933371" y="5621029"/>
            <a:ext cx="1036541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ОблУО</a:t>
            </a:r>
            <a:endParaRPr lang="ru-RU" sz="12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АОО «НИШ»</a:t>
            </a:r>
            <a:endParaRPr lang="ru-RU" sz="12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074627" y="1112319"/>
            <a:ext cx="621883" cy="4368731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2-этап: комплексное обобщение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итогов деятельности</a:t>
            </a:r>
            <a:endParaRPr lang="ru-RU" sz="1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596163" y="2202381"/>
            <a:ext cx="2137639" cy="98884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 defTabSz="711200">
              <a:spcBef>
                <a:spcPct val="0"/>
              </a:spcBef>
              <a:buFontTx/>
              <a:buChar char="-"/>
            </a:pP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Согласно требованиям </a:t>
            </a:r>
            <a:r>
              <a:rPr lang="ru-RU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kk-KZ" sz="1000" dirty="0">
                <a:solidFill>
                  <a:srgbClr val="FF0000"/>
                </a:solidFill>
                <a:latin typeface="Century Gothic" panose="020B0502020202020204" pitchFamily="34" charset="0"/>
              </a:rPr>
              <a:t>досрочно</a:t>
            </a:r>
            <a:r>
              <a:rPr lang="kk-KZ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)</a:t>
            </a:r>
          </a:p>
          <a:p>
            <a:pPr marL="171450" indent="-171450" algn="ctr" defTabSz="711200">
              <a:spcBef>
                <a:spcPct val="0"/>
              </a:spcBef>
              <a:buFontTx/>
              <a:buChar char="-"/>
            </a:pPr>
            <a:endParaRPr lang="kk-KZ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71450" lvl="0" indent="-171450" algn="ctr" defTabSz="711200">
              <a:spcBef>
                <a:spcPct val="0"/>
              </a:spcBef>
              <a:buFontTx/>
              <a:buChar char="-"/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Для всех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учителей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71450" lvl="0" indent="-171450" algn="ctr" defTabSz="711200">
              <a:spcBef>
                <a:spcPct val="0"/>
              </a:spcBef>
              <a:buFontTx/>
              <a:buChar char="-"/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(стаж 2 года + требования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626789" y="1086715"/>
            <a:ext cx="868015" cy="98302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</a:t>
            </a:r>
          </a:p>
          <a:p>
            <a:pPr algn="ctr"/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601637" y="2171943"/>
            <a:ext cx="893167" cy="998695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Педагог-модератор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6596163" y="3326357"/>
            <a:ext cx="2137639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Согласно требованиям </a:t>
            </a:r>
            <a:r>
              <a:rPr lang="kk-KZ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kk-KZ" sz="1000" dirty="0">
                <a:solidFill>
                  <a:srgbClr val="FF0000"/>
                </a:solidFill>
                <a:latin typeface="Century Gothic" panose="020B0502020202020204" pitchFamily="34" charset="0"/>
              </a:rPr>
              <a:t>досрочно)</a:t>
            </a:r>
          </a:p>
          <a:p>
            <a:pPr algn="ctr" defTabSz="711200">
              <a:spcBef>
                <a:spcPct val="0"/>
              </a:spcBef>
            </a:pPr>
            <a:endParaRPr lang="kk-KZ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- Для всех учителей</a:t>
            </a:r>
          </a:p>
          <a:p>
            <a:pPr algn="ctr" defTabSz="711200">
              <a:spcBef>
                <a:spcPct val="0"/>
              </a:spcBef>
            </a:pP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(стаж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3 года+ требования)</a:t>
            </a:r>
          </a:p>
          <a:p>
            <a:pPr lvl="0" algn="ctr" defTabSz="711200">
              <a:spcBef>
                <a:spcPct val="0"/>
              </a:spcBef>
            </a:pP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5601637" y="3326358"/>
            <a:ext cx="893167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Педагог-эксперт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8" name="Стрелка вправо 87"/>
          <p:cNvSpPr/>
          <p:nvPr/>
        </p:nvSpPr>
        <p:spPr>
          <a:xfrm>
            <a:off x="10700917" y="5932683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2" name="Стрелка вправо 91"/>
          <p:cNvSpPr/>
          <p:nvPr/>
        </p:nvSpPr>
        <p:spPr>
          <a:xfrm>
            <a:off x="9782778" y="3774834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3" name="Стрелка вправо 92"/>
          <p:cNvSpPr/>
          <p:nvPr/>
        </p:nvSpPr>
        <p:spPr>
          <a:xfrm>
            <a:off x="8762526" y="3784053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5" name="Стрелка вправо 94"/>
          <p:cNvSpPr/>
          <p:nvPr/>
        </p:nvSpPr>
        <p:spPr>
          <a:xfrm>
            <a:off x="8760895" y="2630049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6" name="Стрелка вправо 95"/>
          <p:cNvSpPr/>
          <p:nvPr/>
        </p:nvSpPr>
        <p:spPr>
          <a:xfrm>
            <a:off x="8760895" y="4896222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7" name="Стрелка вправо 96"/>
          <p:cNvSpPr/>
          <p:nvPr/>
        </p:nvSpPr>
        <p:spPr>
          <a:xfrm>
            <a:off x="8747534" y="5907045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8996736" y="1130737"/>
            <a:ext cx="669753" cy="4355162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1-этап: национальное квалификационное тестирование</a:t>
            </a:r>
            <a:endParaRPr lang="ru-RU" sz="1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71285" y="698738"/>
            <a:ext cx="1615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Решение аттестационной </a:t>
            </a:r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комиссии на уровне: 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5593959" y="6517185"/>
            <a:ext cx="64106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*Предусматривается досрочная аттестация на каждом этапе</a:t>
            </a:r>
            <a:endParaRPr lang="ru-RU" sz="1100" b="1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9056109" y="677311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Этапы аттестации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6915167" y="679552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Требования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299991" y="664450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Категории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4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78517" y="6459837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5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996736" y="5625588"/>
            <a:ext cx="1699774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Независимый центр оценивания</a:t>
            </a:r>
            <a:endParaRPr lang="ru-RU" sz="12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69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97" y="576365"/>
            <a:ext cx="10972800" cy="35315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Требования к категории </a:t>
            </a:r>
            <a:r>
              <a:rPr lang="ru-RU" sz="2400" b="1" dirty="0" smtClean="0">
                <a:latin typeface="Century Gothic" panose="020B0502020202020204" pitchFamily="34" charset="0"/>
              </a:rPr>
              <a:t>«</a:t>
            </a:r>
            <a:r>
              <a:rPr lang="ru-RU" sz="2400" b="1" dirty="0">
                <a:latin typeface="Century Gothic" panose="020B0502020202020204" pitchFamily="34" charset="0"/>
              </a:rPr>
              <a:t>Педагог-модератор»:</a:t>
            </a:r>
            <a:br>
              <a:rPr lang="ru-RU" sz="2400" b="1" dirty="0">
                <a:latin typeface="Century Gothic" panose="020B0502020202020204" pitchFamily="34" charset="0"/>
              </a:rPr>
            </a:br>
            <a:r>
              <a:rPr lang="ru-RU" sz="2400" b="1" dirty="0" smtClean="0">
                <a:latin typeface="Century Gothic" panose="020B0502020202020204" pitchFamily="34" charset="0"/>
              </a:rPr>
              <a:t>  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1924335" y="1433384"/>
            <a:ext cx="10017456" cy="4547286"/>
          </a:xfrm>
          <a:solidFill>
            <a:srgbClr val="F0F8FA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лица, являющиеся победителями профессиональных конкурсов, педагогических олимпиад </a:t>
            </a:r>
            <a:r>
              <a:rPr lang="ru-RU" sz="1400" b="1" dirty="0">
                <a:latin typeface="Century Gothic" panose="020B0502020202020204" pitchFamily="34" charset="0"/>
              </a:rPr>
              <a:t>на уровне организации образования</a:t>
            </a:r>
            <a:r>
              <a:rPr lang="ru-RU" sz="1400" dirty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подготовившие победителей предметных олимпиад, творческих, профессиональных конкурсов, научных, спортивных соревнований </a:t>
            </a:r>
            <a:r>
              <a:rPr lang="ru-RU" sz="1400" b="1" dirty="0">
                <a:latin typeface="Century Gothic" panose="020B0502020202020204" pitchFamily="34" charset="0"/>
              </a:rPr>
              <a:t>на уровне организации образования</a:t>
            </a:r>
            <a:r>
              <a:rPr lang="ru-RU" sz="1400" dirty="0">
                <a:latin typeface="Century Gothic" panose="020B0502020202020204" pitchFamily="34" charset="0"/>
              </a:rPr>
              <a:t>, согласно перечню, утвержденному уполномоченным органом;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обобщившие собственный педагогический опыт </a:t>
            </a:r>
            <a:r>
              <a:rPr lang="ru-RU" sz="1400" b="1" dirty="0">
                <a:latin typeface="Century Gothic" panose="020B0502020202020204" pitchFamily="34" charset="0"/>
              </a:rPr>
              <a:t>на</a:t>
            </a:r>
            <a:r>
              <a:rPr lang="ru-RU" sz="1400" dirty="0">
                <a:latin typeface="Century Gothic" panose="020B0502020202020204" pitchFamily="34" charset="0"/>
              </a:rPr>
              <a:t> </a:t>
            </a:r>
            <a:r>
              <a:rPr lang="ru-RU" sz="1400" b="1" dirty="0">
                <a:latin typeface="Century Gothic" panose="020B0502020202020204" pitchFamily="34" charset="0"/>
              </a:rPr>
              <a:t>уровне организации образования</a:t>
            </a:r>
            <a:r>
              <a:rPr lang="ru-RU" sz="1400" dirty="0" smtClean="0">
                <a:latin typeface="Century Gothic" panose="020B0502020202020204" pitchFamily="34" charset="0"/>
              </a:rPr>
              <a:t>;</a:t>
            </a:r>
            <a:endParaRPr lang="en-US" sz="1400" dirty="0" smtClean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являющиеся </a:t>
            </a:r>
            <a:r>
              <a:rPr lang="ru-RU" sz="1400" b="1" dirty="0">
                <a:latin typeface="Century Gothic" panose="020B0502020202020204" pitchFamily="34" charset="0"/>
              </a:rPr>
              <a:t>кандидатами в мастера спорта по профилирующему предмету (дисциплине, модулю</a:t>
            </a:r>
            <a:r>
              <a:rPr lang="ru-RU" sz="1400" b="1" dirty="0" smtClean="0">
                <a:latin typeface="Century Gothic" panose="020B0502020202020204" pitchFamily="34" charset="0"/>
              </a:rPr>
              <a:t>);</a:t>
            </a:r>
            <a:endParaRPr lang="ru-RU" sz="1400" dirty="0">
              <a:latin typeface="Century Gothic" panose="020B0502020202020204" pitchFamily="34" charset="0"/>
            </a:endParaRPr>
          </a:p>
          <a:p>
            <a:endParaRPr lang="ru-RU" sz="1400" dirty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окончившие высшее учебное заведение с </a:t>
            </a:r>
            <a:r>
              <a:rPr lang="ru-RU" sz="1400" b="1" dirty="0">
                <a:latin typeface="Century Gothic" panose="020B0502020202020204" pitchFamily="34" charset="0"/>
              </a:rPr>
              <a:t>«отличием»;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1400" dirty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являющиеся выпускниками программы </a:t>
            </a:r>
            <a:r>
              <a:rPr lang="ru-RU" sz="1400" b="1" dirty="0">
                <a:latin typeface="Century Gothic" panose="020B0502020202020204" pitchFamily="34" charset="0"/>
              </a:rPr>
              <a:t>«</a:t>
            </a:r>
            <a:r>
              <a:rPr lang="ru-RU" sz="1400" b="1" dirty="0" err="1">
                <a:latin typeface="Century Gothic" panose="020B0502020202020204" pitchFamily="34" charset="0"/>
              </a:rPr>
              <a:t>Болашақ</a:t>
            </a:r>
            <a:r>
              <a:rPr lang="ru-RU" sz="1400" b="1" dirty="0">
                <a:latin typeface="Century Gothic" panose="020B0502020202020204" pitchFamily="34" charset="0"/>
              </a:rPr>
              <a:t>»;</a:t>
            </a:r>
            <a:endParaRPr lang="ru-RU" sz="1400" dirty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окончившие высшее учебное заведение </a:t>
            </a:r>
            <a:r>
              <a:rPr lang="ru-RU" sz="1400" b="1" dirty="0">
                <a:latin typeface="Century Gothic" panose="020B0502020202020204" pitchFamily="34" charset="0"/>
              </a:rPr>
              <a:t>с английским языком обучения </a:t>
            </a:r>
            <a:r>
              <a:rPr lang="ru-RU" sz="1400" dirty="0">
                <a:latin typeface="Century Gothic" panose="020B0502020202020204" pitchFamily="34" charset="0"/>
              </a:rPr>
              <a:t>или </a:t>
            </a:r>
            <a:r>
              <a:rPr lang="ru-RU" sz="1400" b="1" dirty="0">
                <a:latin typeface="Century Gothic" panose="020B0502020202020204" pitchFamily="34" charset="0"/>
              </a:rPr>
              <a:t>по специальности с правом преподавания предмета (дисциплины) на английском языке;</a:t>
            </a:r>
            <a:r>
              <a:rPr lang="ru-RU" sz="1400" dirty="0">
                <a:latin typeface="Century Gothic" panose="020B0502020202020204" pitchFamily="34" charset="0"/>
              </a:rPr>
              <a:t>   </a:t>
            </a:r>
            <a:r>
              <a:rPr lang="ru-RU" sz="1400" strike="sngStrike" dirty="0">
                <a:latin typeface="Century Gothic" panose="020B0502020202020204" pitchFamily="34" charset="0"/>
              </a:rPr>
              <a:t>               </a:t>
            </a:r>
            <a:endParaRPr lang="ru-RU" sz="1400" dirty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имеющие академическую степень </a:t>
            </a:r>
            <a:r>
              <a:rPr lang="ru-RU" sz="1400" b="1" dirty="0">
                <a:latin typeface="Century Gothic" panose="020B0502020202020204" pitchFamily="34" charset="0"/>
              </a:rPr>
              <a:t>магистра</a:t>
            </a:r>
            <a:r>
              <a:rPr lang="ru-RU" sz="1400" dirty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 окончившие </a:t>
            </a:r>
            <a:r>
              <a:rPr lang="ru-RU" sz="1400" b="1" dirty="0">
                <a:latin typeface="Century Gothic" panose="020B0502020202020204" pitchFamily="34" charset="0"/>
              </a:rPr>
              <a:t>среднее профессиональное (техническое и профессиональное, </a:t>
            </a:r>
            <a:r>
              <a:rPr lang="ru-RU" sz="1400" b="1" dirty="0" err="1">
                <a:latin typeface="Century Gothic" panose="020B0502020202020204" pitchFamily="34" charset="0"/>
              </a:rPr>
              <a:t>послесреднее</a:t>
            </a:r>
            <a:r>
              <a:rPr lang="ru-RU" sz="1400" b="1" dirty="0">
                <a:latin typeface="Century Gothic" panose="020B0502020202020204" pitchFamily="34" charset="0"/>
              </a:rPr>
              <a:t>) учебное заведение с «отличием»</a:t>
            </a:r>
            <a:r>
              <a:rPr lang="ru-RU" sz="1400" dirty="0">
                <a:latin typeface="Century Gothic" panose="020B0502020202020204" pitchFamily="34" charset="0"/>
              </a:rPr>
              <a:t> и имеющие стаж педагогической деятельности </a:t>
            </a:r>
            <a:r>
              <a:rPr lang="ru-RU" sz="1400" b="1" dirty="0">
                <a:latin typeface="Century Gothic" panose="020B0502020202020204" pitchFamily="34" charset="0"/>
              </a:rPr>
              <a:t>не менее одного </a:t>
            </a:r>
            <a:r>
              <a:rPr lang="ru-RU" sz="1400" b="1" dirty="0" smtClean="0">
                <a:latin typeface="Century Gothic" panose="020B0502020202020204" pitchFamily="34" charset="0"/>
              </a:rPr>
              <a:t>года;</a:t>
            </a: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</a:t>
            </a:r>
            <a:r>
              <a:rPr lang="ru-RU" sz="1400" b="1" dirty="0">
                <a:latin typeface="Century Gothic" panose="020B0502020202020204" pitchFamily="34" charset="0"/>
              </a:rPr>
              <a:t>перешедшие с производства</a:t>
            </a:r>
            <a:r>
              <a:rPr lang="ru-RU" sz="1400" dirty="0">
                <a:latin typeface="Century Gothic" panose="020B0502020202020204" pitchFamily="34" charset="0"/>
              </a:rPr>
              <a:t> на педагогическую работу в организации образования, имеющие стаж производственной работы </a:t>
            </a:r>
            <a:r>
              <a:rPr lang="ru-RU" sz="1400" b="1" dirty="0">
                <a:latin typeface="Century Gothic" panose="020B0502020202020204" pitchFamily="34" charset="0"/>
              </a:rPr>
              <a:t>не менее трех лет</a:t>
            </a:r>
            <a:r>
              <a:rPr lang="ru-RU" sz="1400" dirty="0">
                <a:latin typeface="Century Gothic" panose="020B0502020202020204" pitchFamily="34" charset="0"/>
              </a:rPr>
              <a:t>.</a:t>
            </a:r>
          </a:p>
          <a:p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z="1500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sz="15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4843" y="1433384"/>
            <a:ext cx="1375962" cy="45472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«Педагог-модератор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»:</a:t>
            </a:r>
          </a:p>
          <a:p>
            <a:pPr algn="ctr"/>
            <a:endParaRPr lang="ru-RU" sz="1500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7673" y="6140547"/>
            <a:ext cx="9454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i="1" dirty="0">
                <a:solidFill>
                  <a:srgbClr val="C00000"/>
                </a:solidFill>
                <a:latin typeface="Century Gothic" panose="020B0502020202020204" pitchFamily="34" charset="0"/>
              </a:rPr>
              <a:t>*проходят аттестацию в 1 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этап</a:t>
            </a:r>
            <a:r>
              <a:rPr lang="en-US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(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Национальное квалификационное тестирование)</a:t>
            </a:r>
            <a:endParaRPr lang="ru-RU" sz="140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7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2061550" y="1334794"/>
            <a:ext cx="10003809" cy="4250460"/>
          </a:xfrm>
          <a:solidFill>
            <a:srgbClr val="F0F8FA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ru-RU" sz="1400" dirty="0" smtClean="0">
                <a:latin typeface="Century Gothic" panose="020B0502020202020204" pitchFamily="34" charset="0"/>
              </a:rPr>
              <a:t>лица, являющиеся победителями профессиональных конкурсов, педагогических олимпиад </a:t>
            </a:r>
            <a:r>
              <a:rPr lang="ru-RU" sz="1400" b="1" dirty="0" smtClean="0">
                <a:latin typeface="Century Gothic" panose="020B0502020202020204" pitchFamily="34" charset="0"/>
              </a:rPr>
              <a:t>городского уровня</a:t>
            </a:r>
            <a:r>
              <a:rPr lang="ru-RU" sz="1400" dirty="0" smtClean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 smtClean="0">
                <a:latin typeface="Century Gothic" panose="020B0502020202020204" pitchFamily="34" charset="0"/>
              </a:rPr>
              <a:t>лица, подготовившие победителей предметных олимпиад, творческих, профессиональных конкурсов, научных, спортивных соревнований </a:t>
            </a:r>
            <a:r>
              <a:rPr lang="ru-RU" sz="1400" b="1" dirty="0" smtClean="0">
                <a:latin typeface="Century Gothic" panose="020B0502020202020204" pitchFamily="34" charset="0"/>
              </a:rPr>
              <a:t>районного/городского уровня</a:t>
            </a:r>
            <a:r>
              <a:rPr lang="ru-RU" sz="1400" dirty="0" smtClean="0">
                <a:latin typeface="Century Gothic" panose="020B0502020202020204" pitchFamily="34" charset="0"/>
              </a:rPr>
              <a:t>, согласно перечню, утвержденному уполномоченным органом;</a:t>
            </a:r>
          </a:p>
          <a:p>
            <a:r>
              <a:rPr lang="ru-RU" sz="1400" dirty="0" smtClean="0">
                <a:latin typeface="Century Gothic" panose="020B0502020202020204" pitchFamily="34" charset="0"/>
              </a:rPr>
              <a:t>лица, обобщившие собственный педагогический опыт на </a:t>
            </a:r>
            <a:r>
              <a:rPr lang="ru-RU" sz="1400" b="1" dirty="0" smtClean="0">
                <a:latin typeface="Century Gothic" panose="020B0502020202020204" pitchFamily="34" charset="0"/>
              </a:rPr>
              <a:t>областном уровне</a:t>
            </a:r>
            <a:r>
              <a:rPr lang="ru-RU" sz="1400" dirty="0" smtClean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 smtClean="0">
                <a:latin typeface="Century Gothic" panose="020B0502020202020204" pitchFamily="34" charset="0"/>
              </a:rPr>
              <a:t>лица, являющиеся </a:t>
            </a:r>
            <a:r>
              <a:rPr lang="ru-RU" sz="1400" b="1" dirty="0" smtClean="0">
                <a:latin typeface="Century Gothic" panose="020B0502020202020204" pitchFamily="34" charset="0"/>
              </a:rPr>
              <a:t>мастерами спорта международного класса по профилирующему предмету (дисциплине, модулю);</a:t>
            </a:r>
            <a:endParaRPr lang="ru-RU" sz="1400" dirty="0" smtClean="0">
              <a:latin typeface="Century Gothic" panose="020B0502020202020204" pitchFamily="34" charset="0"/>
            </a:endParaRPr>
          </a:p>
          <a:p>
            <a:endParaRPr lang="ru-RU" sz="1400" dirty="0" smtClean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лица, имеющие научную </a:t>
            </a:r>
            <a:r>
              <a:rPr lang="ru-RU" sz="1400" b="1" dirty="0" smtClean="0">
                <a:latin typeface="Century Gothic" panose="020B0502020202020204" pitchFamily="34" charset="0"/>
              </a:rPr>
              <a:t>степень кандидата наук/доктора</a:t>
            </a:r>
            <a:r>
              <a:rPr lang="ru-RU" sz="1400" dirty="0" smtClean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лица, владеющие английским языком </a:t>
            </a:r>
            <a:r>
              <a:rPr lang="ru-RU" sz="1400" b="1" dirty="0" smtClean="0">
                <a:latin typeface="Century Gothic" panose="020B0502020202020204" pitchFamily="34" charset="0"/>
              </a:rPr>
              <a:t>на уровне </a:t>
            </a:r>
            <a:r>
              <a:rPr lang="en-US" sz="1400" b="1" dirty="0" smtClean="0">
                <a:latin typeface="Century Gothic" panose="020B0502020202020204" pitchFamily="34" charset="0"/>
              </a:rPr>
              <a:t>B</a:t>
            </a:r>
            <a:r>
              <a:rPr lang="ru-RU" sz="1400" b="1" dirty="0" smtClean="0">
                <a:latin typeface="Century Gothic" panose="020B0502020202020204" pitchFamily="34" charset="0"/>
              </a:rPr>
              <a:t>2</a:t>
            </a:r>
            <a:r>
              <a:rPr lang="ru-RU" sz="1400" dirty="0" smtClean="0">
                <a:latin typeface="Century Gothic" panose="020B0502020202020204" pitchFamily="34" charset="0"/>
              </a:rPr>
              <a:t> (по шкале </a:t>
            </a:r>
            <a:r>
              <a:rPr lang="en-US" sz="1400" dirty="0" smtClean="0">
                <a:latin typeface="Century Gothic" panose="020B0502020202020204" pitchFamily="34" charset="0"/>
              </a:rPr>
              <a:t>CEFR</a:t>
            </a:r>
            <a:r>
              <a:rPr lang="ru-RU" sz="1400" dirty="0" smtClean="0">
                <a:latin typeface="Century Gothic" panose="020B0502020202020204" pitchFamily="34" charset="0"/>
              </a:rPr>
              <a:t>);</a:t>
            </a: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лица, перешедшие на педагогическую работу в организации образования из </a:t>
            </a:r>
            <a:r>
              <a:rPr lang="ru-RU" sz="1400" b="1" dirty="0" smtClean="0">
                <a:latin typeface="Century Gothic" panose="020B0502020202020204" pitchFamily="34" charset="0"/>
              </a:rPr>
              <a:t>высшего учебного заведения</a:t>
            </a:r>
            <a:r>
              <a:rPr lang="ru-RU" sz="1400" dirty="0" smtClean="0">
                <a:latin typeface="Century Gothic" panose="020B0502020202020204" pitchFamily="34" charset="0"/>
              </a:rPr>
              <a:t>, имеющие академическую степень магистра и стаж педагогической работы </a:t>
            </a:r>
            <a:r>
              <a:rPr lang="ru-RU" sz="1400" b="1" dirty="0" smtClean="0">
                <a:latin typeface="Century Gothic" panose="020B0502020202020204" pitchFamily="34" charset="0"/>
              </a:rPr>
              <a:t>не менее двух лет</a:t>
            </a:r>
            <a:r>
              <a:rPr lang="ru-RU" sz="1400" dirty="0" smtClean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лица, </a:t>
            </a:r>
            <a:r>
              <a:rPr lang="ru-RU" sz="1400" b="1" dirty="0" smtClean="0">
                <a:latin typeface="Century Gothic" panose="020B0502020202020204" pitchFamily="34" charset="0"/>
              </a:rPr>
              <a:t>перешедшие с производства</a:t>
            </a:r>
            <a:r>
              <a:rPr lang="ru-RU" sz="1400" dirty="0" smtClean="0">
                <a:latin typeface="Century Gothic" panose="020B0502020202020204" pitchFamily="34" charset="0"/>
              </a:rPr>
              <a:t> на педагогическую работу в организации образования, имеющие стаж производственной работы </a:t>
            </a:r>
            <a:r>
              <a:rPr lang="ru-RU" sz="1400" b="1" dirty="0" smtClean="0">
                <a:latin typeface="Century Gothic" panose="020B0502020202020204" pitchFamily="34" charset="0"/>
              </a:rPr>
              <a:t>не менее </a:t>
            </a:r>
            <a:r>
              <a:rPr lang="kk-KZ" sz="1400" b="1" dirty="0" smtClean="0">
                <a:latin typeface="Century Gothic" panose="020B0502020202020204" pitchFamily="34" charset="0"/>
              </a:rPr>
              <a:t>четырех л</a:t>
            </a:r>
            <a:r>
              <a:rPr lang="ru-RU" sz="1400" b="1" dirty="0" err="1" smtClean="0">
                <a:latin typeface="Century Gothic" panose="020B0502020202020204" pitchFamily="34" charset="0"/>
              </a:rPr>
              <a:t>ет</a:t>
            </a:r>
            <a:r>
              <a:rPr lang="ru-RU" sz="1400" b="1" dirty="0" smtClean="0">
                <a:latin typeface="Century Gothic" panose="020B0502020202020204" pitchFamily="34" charset="0"/>
              </a:rPr>
              <a:t>.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8855" y="1413526"/>
            <a:ext cx="1583140" cy="41717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«Педагог-эксперт»:</a:t>
            </a:r>
            <a:endParaRPr lang="ru-RU" sz="1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543697" y="576365"/>
            <a:ext cx="10972800" cy="35315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Требования к категории  </a:t>
            </a:r>
            <a:r>
              <a:rPr lang="ru-RU" sz="2400" b="1" dirty="0">
                <a:latin typeface="Century Gothic" panose="020B0502020202020204" pitchFamily="34" charset="0"/>
              </a:rPr>
              <a:t>«Педагог-эксперт»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27673" y="5816917"/>
            <a:ext cx="9454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i="1" dirty="0">
                <a:solidFill>
                  <a:srgbClr val="C00000"/>
                </a:solidFill>
                <a:latin typeface="Century Gothic" panose="020B0502020202020204" pitchFamily="34" charset="0"/>
              </a:rPr>
              <a:t>*проходят аттестацию в 1 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этап</a:t>
            </a:r>
            <a:r>
              <a:rPr lang="en-US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(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Национальное квалификационное тестирование)</a:t>
            </a:r>
            <a:endParaRPr lang="ru-RU" sz="140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27672" y="5816917"/>
            <a:ext cx="9454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i="1" dirty="0">
                <a:solidFill>
                  <a:srgbClr val="C00000"/>
                </a:solidFill>
                <a:latin typeface="Century Gothic" panose="020B0502020202020204" pitchFamily="34" charset="0"/>
              </a:rPr>
              <a:t>*проходят аттестацию в 1 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этап</a:t>
            </a:r>
            <a:r>
              <a:rPr lang="en-US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(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Национальное квалификационное тестирование)</a:t>
            </a:r>
            <a:endParaRPr lang="ru-RU" sz="140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36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2201814" y="1064771"/>
            <a:ext cx="9404215" cy="2337456"/>
          </a:xfrm>
          <a:solidFill>
            <a:srgbClr val="F0F8FA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лица, являющиеся победителями профессиональных конкурсов, педагогических олимпиад </a:t>
            </a:r>
            <a:r>
              <a:rPr lang="ru-RU" sz="1400" b="1" dirty="0">
                <a:latin typeface="Century Gothic" panose="020B0502020202020204" pitchFamily="34" charset="0"/>
              </a:rPr>
              <a:t>областного уровня</a:t>
            </a:r>
            <a:r>
              <a:rPr lang="ru-RU" sz="1400" dirty="0">
                <a:latin typeface="Century Gothic" panose="020B0502020202020204" pitchFamily="34" charset="0"/>
              </a:rPr>
              <a:t> или </a:t>
            </a:r>
            <a:r>
              <a:rPr lang="ru-RU" sz="1400" b="1" dirty="0">
                <a:latin typeface="Century Gothic" panose="020B0502020202020204" pitchFamily="34" charset="0"/>
              </a:rPr>
              <a:t>участниками республиканского или международного уровня</a:t>
            </a:r>
            <a:r>
              <a:rPr lang="ru-RU" sz="1400" dirty="0">
                <a:latin typeface="Century Gothic" panose="020B0502020202020204" pitchFamily="34" charset="0"/>
              </a:rPr>
              <a:t>, согласно перечню, утвержденному уполномоченным органом; 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подготовившие победителей предметных олимпиад, творческих, профессиональных конкурсов, научных, спортивных соревнований </a:t>
            </a:r>
            <a:r>
              <a:rPr lang="ru-RU" sz="1400" b="1" dirty="0">
                <a:latin typeface="Century Gothic" panose="020B0502020202020204" pitchFamily="34" charset="0"/>
              </a:rPr>
              <a:t>областного уровня</a:t>
            </a:r>
            <a:r>
              <a:rPr lang="ru-RU" sz="1400" dirty="0">
                <a:latin typeface="Century Gothic" panose="020B0502020202020204" pitchFamily="34" charset="0"/>
              </a:rPr>
              <a:t> или </a:t>
            </a:r>
            <a:r>
              <a:rPr lang="ru-RU" sz="1400" b="1" dirty="0">
                <a:latin typeface="Century Gothic" panose="020B0502020202020204" pitchFamily="34" charset="0"/>
              </a:rPr>
              <a:t>участников республиканского или международного уровня</a:t>
            </a:r>
            <a:r>
              <a:rPr lang="ru-RU" sz="1400" dirty="0">
                <a:latin typeface="Century Gothic" panose="020B0502020202020204" pitchFamily="34" charset="0"/>
              </a:rPr>
              <a:t>, согласно перечню, утвержденному уполномоченным органом;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обобщившие собственный педагогический опыт </a:t>
            </a:r>
            <a:r>
              <a:rPr lang="ru-RU" sz="1400" b="1" dirty="0">
                <a:latin typeface="Century Gothic" panose="020B0502020202020204" pitchFamily="34" charset="0"/>
              </a:rPr>
              <a:t>на республиканском уровне</a:t>
            </a:r>
            <a:r>
              <a:rPr lang="ru-RU" sz="1400" b="1" dirty="0" smtClean="0">
                <a:latin typeface="Century Gothic" panose="020B0502020202020204" pitchFamily="34" charset="0"/>
              </a:rPr>
              <a:t>;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31" y="1064771"/>
            <a:ext cx="1615969" cy="23374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«Педагог-исследователь»:</a:t>
            </a:r>
            <a:endParaRPr lang="ru-RU" sz="12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633229" y="320992"/>
            <a:ext cx="10972800" cy="62060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Требования к категориям «Педагог-исследователь», «Педагог-мастер»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Объект 6"/>
          <p:cNvSpPr>
            <a:spLocks noGrp="1"/>
          </p:cNvSpPr>
          <p:nvPr>
            <p:ph sz="half" idx="2"/>
          </p:nvPr>
        </p:nvSpPr>
        <p:spPr>
          <a:xfrm>
            <a:off x="2201814" y="3525402"/>
            <a:ext cx="9404215" cy="3081344"/>
          </a:xfrm>
          <a:solidFill>
            <a:srgbClr val="F0F8FA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лица, подготовившие победителей предметных олимпиад, творческих, профессиональных конкурсов, научных, спортивных соревнований </a:t>
            </a:r>
            <a:r>
              <a:rPr lang="ru-RU" sz="1400" b="1" dirty="0">
                <a:latin typeface="Century Gothic" panose="020B0502020202020204" pitchFamily="34" charset="0"/>
              </a:rPr>
              <a:t>республиканского уровня</a:t>
            </a:r>
            <a:r>
              <a:rPr lang="ru-RU" sz="1400" dirty="0">
                <a:latin typeface="Century Gothic" panose="020B0502020202020204" pitchFamily="34" charset="0"/>
              </a:rPr>
              <a:t> или </a:t>
            </a:r>
            <a:r>
              <a:rPr lang="ru-RU" sz="1400" b="1" dirty="0">
                <a:latin typeface="Century Gothic" panose="020B0502020202020204" pitchFamily="34" charset="0"/>
              </a:rPr>
              <a:t>участников международного уровня</a:t>
            </a:r>
            <a:r>
              <a:rPr lang="ru-RU" sz="1400" dirty="0">
                <a:latin typeface="Century Gothic" panose="020B0502020202020204" pitchFamily="34" charset="0"/>
              </a:rPr>
              <a:t>, согласно перечню, утвержденному уполномоченным органом;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являющиеся победителями профессиональных конкурсов, педагогических олимпиад </a:t>
            </a:r>
            <a:r>
              <a:rPr lang="ru-RU" sz="1400" b="1" dirty="0">
                <a:latin typeface="Century Gothic" panose="020B0502020202020204" pitchFamily="34" charset="0"/>
              </a:rPr>
              <a:t>республиканского уровня</a:t>
            </a:r>
            <a:r>
              <a:rPr lang="ru-RU" sz="1400" dirty="0">
                <a:latin typeface="Century Gothic" panose="020B0502020202020204" pitchFamily="34" charset="0"/>
              </a:rPr>
              <a:t> или </a:t>
            </a:r>
            <a:r>
              <a:rPr lang="ru-RU" sz="1400" b="1" dirty="0">
                <a:latin typeface="Century Gothic" panose="020B0502020202020204" pitchFamily="34" charset="0"/>
              </a:rPr>
              <a:t>участниками  международного уровня</a:t>
            </a:r>
            <a:r>
              <a:rPr lang="ru-RU" sz="1400" dirty="0">
                <a:latin typeface="Century Gothic" panose="020B0502020202020204" pitchFamily="34" charset="0"/>
              </a:rPr>
              <a:t>, согласно перечню, утвержденному уполномоченным органом;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обобщившие собственный педагогический опыт </a:t>
            </a:r>
            <a:r>
              <a:rPr lang="ru-RU" sz="1400" b="1" dirty="0">
                <a:latin typeface="Century Gothic" panose="020B0502020202020204" pitchFamily="34" charset="0"/>
              </a:rPr>
              <a:t>на</a:t>
            </a:r>
            <a:r>
              <a:rPr lang="ru-RU" sz="1400" dirty="0">
                <a:latin typeface="Century Gothic" panose="020B0502020202020204" pitchFamily="34" charset="0"/>
              </a:rPr>
              <a:t> </a:t>
            </a:r>
            <a:r>
              <a:rPr lang="ru-RU" sz="1400" b="1" dirty="0">
                <a:latin typeface="Century Gothic" panose="020B0502020202020204" pitchFamily="34" charset="0"/>
              </a:rPr>
              <a:t>международном уровне</a:t>
            </a:r>
            <a:r>
              <a:rPr lang="ru-RU" sz="1400" dirty="0">
                <a:latin typeface="Century Gothic" panose="020B0502020202020204" pitchFamily="34" charset="0"/>
              </a:rPr>
              <a:t>, системно использующие в педагогической практике научно обоснованные методы, авторские технологии обучения и воспитания.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имеющие научную </a:t>
            </a:r>
            <a:r>
              <a:rPr lang="ru-RU" sz="1400" b="1" dirty="0">
                <a:latin typeface="Century Gothic" panose="020B0502020202020204" pitchFamily="34" charset="0"/>
              </a:rPr>
              <a:t>степень кандидата наук/доктора</a:t>
            </a:r>
            <a:r>
              <a:rPr lang="ru-RU" sz="1400" dirty="0">
                <a:latin typeface="Century Gothic" panose="020B0502020202020204" pitchFamily="34" charset="0"/>
              </a:rPr>
              <a:t> и стаж педагогической работы </a:t>
            </a:r>
            <a:r>
              <a:rPr lang="ru-RU" sz="1400" b="1" dirty="0">
                <a:latin typeface="Century Gothic" panose="020B0502020202020204" pitchFamily="34" charset="0"/>
              </a:rPr>
              <a:t>не менее пяти лет</a:t>
            </a:r>
            <a:r>
              <a:rPr lang="ru-RU" sz="1400" dirty="0">
                <a:latin typeface="Century Gothic" panose="020B0502020202020204" pitchFamily="34" charset="0"/>
              </a:rPr>
              <a:t>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6031" y="3698397"/>
            <a:ext cx="1615969" cy="29083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«Педагог-мастер»:</a:t>
            </a:r>
            <a:endParaRPr lang="ru-RU" sz="1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4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952" y="875141"/>
            <a:ext cx="10972800" cy="35315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Требования к прохождению досрочной аттестации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026088" y="2074459"/>
            <a:ext cx="7274258" cy="2920622"/>
          </a:xfrm>
          <a:solidFill>
            <a:srgbClr val="F0F8FA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entury Gothic" panose="020B0502020202020204" pitchFamily="34" charset="0"/>
              </a:rPr>
              <a:t>Лицам</a:t>
            </a:r>
            <a:r>
              <a:rPr lang="ru-RU" sz="1800" dirty="0">
                <a:latin typeface="Century Gothic" panose="020B0502020202020204" pitchFamily="34" charset="0"/>
              </a:rPr>
              <a:t>, получившим с 1 января 2016 г. сертификат слушателей длительных курсов, указанных в пункте 26 Правил организации и проведения курсов повышения квалификации педагогических кадров, утвержденных Приказом Министра образования и науки Республики Казахстан от 28 января 2016 года, №95, </a:t>
            </a:r>
            <a:r>
              <a:rPr lang="ru-RU" sz="1800" dirty="0" smtClean="0">
                <a:latin typeface="Century Gothic" panose="020B0502020202020204" pitchFamily="34" charset="0"/>
              </a:rPr>
              <a:t>и др. категориям педагогов, определяемым Правилами, предоставляется </a:t>
            </a:r>
            <a:r>
              <a:rPr lang="ru-RU" sz="1800" b="1" u="sng" dirty="0">
                <a:latin typeface="Century Gothic" panose="020B0502020202020204" pitchFamily="34" charset="0"/>
              </a:rPr>
              <a:t>возможность досрочного присвоения </a:t>
            </a:r>
            <a:r>
              <a:rPr lang="ru-RU" sz="1800" b="1" u="sng" dirty="0" smtClean="0">
                <a:latin typeface="Century Gothic" panose="020B0502020202020204" pitchFamily="34" charset="0"/>
              </a:rPr>
              <a:t>следующей квалификационной категории.</a:t>
            </a:r>
            <a:endParaRPr lang="ru-RU" sz="1800" b="1" u="sng" dirty="0">
              <a:latin typeface="Century Gothic" panose="020B0502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1694" y="2115403"/>
            <a:ext cx="2920621" cy="2893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«Педагог-модератор»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«Педагог-эксперт»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«Педагог-исследователь»: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14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рямоугольник 82"/>
          <p:cNvSpPr/>
          <p:nvPr/>
        </p:nvSpPr>
        <p:spPr>
          <a:xfrm>
            <a:off x="1683510" y="673408"/>
            <a:ext cx="8902984" cy="17933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684046" y="2613851"/>
            <a:ext cx="5227675" cy="38064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6400806" y="2612052"/>
            <a:ext cx="5188688" cy="38082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4046" y="202317"/>
            <a:ext cx="1090544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СТРУКТУРА АТТЕСТАЦИИ 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81691" y="818707"/>
            <a:ext cx="7655442" cy="1499192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МОДЕРАТОР»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ЭКСПЕРТ»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ИССЛЕДОВАТЕЛЬ»</a:t>
            </a:r>
          </a:p>
          <a:p>
            <a:pPr algn="ctr"/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МАСТЕР</a:t>
            </a:r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»</a:t>
            </a:r>
            <a:endParaRPr lang="kk-KZ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66819" y="2860157"/>
            <a:ext cx="4419600" cy="113768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НАЦИОНАЛЬНОЕ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КВАЛИФИКАЦИОННОЕ ТЕСТИРОВАНИЕ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70% - ПРЕДМЕТНЫЕ ЗНАНИЯ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30% - ПЕДАГОГИКА, ПСИХОЛОГИЯ, МЕТОДИКА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66820" y="4472753"/>
            <a:ext cx="1814622" cy="1297178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Независимый центр оценки</a:t>
            </a:r>
          </a:p>
          <a:p>
            <a:pPr algn="ctr"/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838372" y="4472753"/>
            <a:ext cx="1648047" cy="1297178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 Ц Т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готовит тесты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3351051" y="3997842"/>
            <a:ext cx="0" cy="2030811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1066820" y="5917029"/>
            <a:ext cx="4419599" cy="327813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 (май, ноябрь)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Стрелка углом вверх 45"/>
          <p:cNvSpPr/>
          <p:nvPr/>
        </p:nvSpPr>
        <p:spPr>
          <a:xfrm rot="10800000">
            <a:off x="684046" y="1403489"/>
            <a:ext cx="999463" cy="1233379"/>
          </a:xfrm>
          <a:prstGeom prst="bentUpArrow">
            <a:avLst>
              <a:gd name="adj1" fmla="val 25000"/>
              <a:gd name="adj2" fmla="val 24412"/>
              <a:gd name="adj3" fmla="val 25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1630345" y="4136061"/>
            <a:ext cx="3292548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1630345" y="4136061"/>
            <a:ext cx="0" cy="36859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4922893" y="4146691"/>
            <a:ext cx="0" cy="36859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Стрелка углом вверх 74"/>
          <p:cNvSpPr/>
          <p:nvPr/>
        </p:nvSpPr>
        <p:spPr>
          <a:xfrm rot="10800000" flipH="1">
            <a:off x="10586493" y="1371595"/>
            <a:ext cx="1003001" cy="1233379"/>
          </a:xfrm>
          <a:prstGeom prst="bentUpArrow">
            <a:avLst>
              <a:gd name="adj1" fmla="val 25000"/>
              <a:gd name="adj2" fmla="val 24412"/>
              <a:gd name="adj3" fmla="val 25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6727277" y="2977123"/>
            <a:ext cx="4419600" cy="1304146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КОМПЛЕКСНОЕ АНАЛИТИЧЕСКОЕ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ОБОЩЕНИЕ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ИТОГОВ ДЕЯТЕЛЬНОСТИ</a:t>
            </a:r>
          </a:p>
        </p:txBody>
      </p:sp>
      <p:cxnSp>
        <p:nvCxnSpPr>
          <p:cNvPr id="77" name="Прямая со стрелкой 76"/>
          <p:cNvCxnSpPr/>
          <p:nvPr/>
        </p:nvCxnSpPr>
        <p:spPr>
          <a:xfrm>
            <a:off x="7617588" y="4281269"/>
            <a:ext cx="0" cy="62377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6757052" y="4653419"/>
            <a:ext cx="1821674" cy="66908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(июнь-декабрь)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549831" y="4653418"/>
            <a:ext cx="1648047" cy="669081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(июнь-декабрь)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10375861" y="4148458"/>
            <a:ext cx="0" cy="648589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30" y="0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58595" y="6333480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10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757052" y="5452604"/>
            <a:ext cx="4440826" cy="598996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Оплата с 1 сентября и 1 января</a:t>
            </a:r>
          </a:p>
          <a:p>
            <a:pPr algn="ctr"/>
            <a:r>
              <a:rPr lang="kk-KZ" sz="12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п</a:t>
            </a:r>
            <a:r>
              <a:rPr lang="kk-KZ" sz="1200" b="1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ри действующей аттестации – 1 раз с 1 сентября</a:t>
            </a:r>
            <a:endParaRPr lang="kk-KZ" sz="1200" b="1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40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tella.Ibraeva\Desktop\repo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087" y="1704747"/>
            <a:ext cx="1987617" cy="123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388" y="222527"/>
            <a:ext cx="11544177" cy="32318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СТРУКТУРА НАЦИОНАЛЬНОГО КВАЛИФИКАЦИОННОГО ТЕСТА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7132094"/>
              </p:ext>
            </p:extLst>
          </p:nvPr>
        </p:nvGraphicFramePr>
        <p:xfrm>
          <a:off x="5007935" y="3606323"/>
          <a:ext cx="6612688" cy="29068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71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855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649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Категории </a:t>
                      </a:r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прохождения квалификационного теста</a:t>
                      </a:r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0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Педагог-мастер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0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Педагог-исследователь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0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Педагог-эксперт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0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Педагог-модератор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07935" y="757953"/>
            <a:ext cx="6592185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Предлагаемая модель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719213" y="724395"/>
            <a:ext cx="11875" cy="578876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2018" y="772804"/>
            <a:ext cx="4251229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Действующая модель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02019" y="1250179"/>
            <a:ext cx="4251229" cy="526297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1. Знание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законодательства Республики Казахстан -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вопросов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2. 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педагогики и психологии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–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вопросов</a:t>
            </a:r>
          </a:p>
          <a:p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</a:b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3. 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предметных знаний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–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вопросов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</a:b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     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Общее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время тестирования составляет сто двадцать (120) минут, за исключением педагогических работников, тестируемых по основам предметных знаний по математике, физике, химии, а также преподавателей специальных, общепрофессиональных дисциплин и мастеров производственного обучения, для которых общее время тестирования составляет сто пятьдесят (150) минут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.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7933" y="1335250"/>
            <a:ext cx="4476309" cy="2062103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Начальное, основное среднее, общее среднее образования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:</a:t>
            </a:r>
            <a:endParaRPr lang="en-US" sz="1600" b="1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endParaRPr lang="ru-RU" sz="16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«</a:t>
            </a:r>
            <a:r>
              <a:rPr lang="ru-RU" sz="1600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Содержание учебного предмета</a:t>
            </a: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» - 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70 вопросов</a:t>
            </a:r>
          </a:p>
          <a:p>
            <a:pPr marL="342900" indent="-342900">
              <a:buFontTx/>
              <a:buAutoNum type="arabicPeriod"/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«Педагогика, психология и  методика» - 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30 вопросов</a:t>
            </a:r>
            <a:endParaRPr lang="en-US" sz="1600" b="1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ru-RU" sz="1600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52914" y="6330595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11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64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3248" y="411117"/>
            <a:ext cx="10972800" cy="62611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Структура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национального 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квалификационного тестирования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9357260"/>
              </p:ext>
            </p:extLst>
          </p:nvPr>
        </p:nvGraphicFramePr>
        <p:xfrm>
          <a:off x="676487" y="1185943"/>
          <a:ext cx="11046940" cy="453119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9401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340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727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44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Уровни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образования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Модули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Баллы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1017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Дошкольное образование</a:t>
                      </a:r>
                      <a:endParaRPr lang="ru-RU" sz="16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«Методика дошкольного воспитания и обучения»</a:t>
                      </a:r>
                      <a:endParaRPr lang="ru-RU" sz="1600" dirty="0" smtClean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70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1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«Дошкольная педагогика и психология» 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30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494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Начальное, основное среднее, общее среднее образования</a:t>
                      </a:r>
                      <a:endParaRPr lang="ru-RU" sz="16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«Содержание учебного предмета»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70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4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«Методика преподавания»</a:t>
                      </a:r>
                      <a:endParaRPr lang="en-US" sz="1600" dirty="0" smtClean="0">
                        <a:solidFill>
                          <a:schemeClr val="dk1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30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1863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Техническое и профессиональное, </a:t>
                      </a:r>
                      <a:r>
                        <a:rPr lang="ru-RU" sz="1600" b="1" dirty="0" err="1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послесреднее</a:t>
                      </a: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 образование</a:t>
                      </a:r>
                      <a:endParaRPr lang="ru-RU" sz="16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«Содержание учебной дисциплины (модуля)/производственного обучения»</a:t>
                      </a:r>
                      <a:endParaRPr lang="en-US" sz="1600" dirty="0" smtClean="0">
                        <a:solidFill>
                          <a:schemeClr val="dk1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70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889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«Методика преподавания»</a:t>
                      </a:r>
                      <a:endParaRPr lang="en-US" sz="1600" dirty="0" smtClean="0">
                        <a:solidFill>
                          <a:schemeClr val="dk1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30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346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Дополнительное образование</a:t>
                      </a:r>
                      <a:endParaRPr lang="ru-RU" sz="16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«Методика преподавания и обучения»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100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6487" y="5865849"/>
            <a:ext cx="10116851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dk1"/>
                </a:solidFill>
                <a:latin typeface="Century Gothic" pitchFamily="34" charset="0"/>
              </a:rPr>
              <a:t>Общее время тестирования 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– </a:t>
            </a:r>
            <a:r>
              <a:rPr lang="ru-RU" sz="1600" dirty="0" smtClean="0">
                <a:solidFill>
                  <a:schemeClr val="dk1"/>
                </a:solidFill>
                <a:latin typeface="Century Gothic" pitchFamily="34" charset="0"/>
              </a:rPr>
              <a:t> </a:t>
            </a:r>
            <a:r>
              <a:rPr lang="kk-KZ" sz="1600" dirty="0" smtClean="0">
                <a:solidFill>
                  <a:schemeClr val="dk1"/>
                </a:solidFill>
                <a:latin typeface="Century Gothic" pitchFamily="34" charset="0"/>
              </a:rPr>
              <a:t>200</a:t>
            </a:r>
            <a:r>
              <a:rPr lang="ru-RU" sz="1600" dirty="0" smtClean="0">
                <a:solidFill>
                  <a:schemeClr val="dk1"/>
                </a:solidFill>
                <a:latin typeface="Century Gothic" pitchFamily="34" charset="0"/>
              </a:rPr>
              <a:t> минут, для 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специальностей </a:t>
            </a:r>
            <a:r>
              <a:rPr lang="kk-KZ" sz="1600" dirty="0">
                <a:solidFill>
                  <a:schemeClr val="dk1"/>
                </a:solidFill>
                <a:latin typeface="Century Gothic" pitchFamily="34" charset="0"/>
              </a:rPr>
              <a:t>«Естественных наук»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 - </a:t>
            </a:r>
            <a:r>
              <a:rPr lang="ru-RU" sz="1600" dirty="0" smtClean="0">
                <a:solidFill>
                  <a:schemeClr val="dk1"/>
                </a:solidFill>
                <a:latin typeface="Century Gothic" pitchFamily="34" charset="0"/>
              </a:rPr>
              <a:t>230 минут</a:t>
            </a:r>
            <a:endParaRPr lang="ru-RU" sz="1600" dirty="0">
              <a:solidFill>
                <a:schemeClr val="dk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0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8167" y="111672"/>
            <a:ext cx="8929633" cy="557349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НАЦИОНАЛЬНОЕ КВАЛИФИКАЦИОННОЕ ТЕСТИРОВАНИЕ</a:t>
            </a:r>
            <a:endParaRPr 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44427" y="1512602"/>
            <a:ext cx="5490803" cy="1889823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Для аттестации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все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уровни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педагогического мастерства в аттестационную комиссию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сдают национальное квалификационное тестирование 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предоставляет 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сертификат</a:t>
            </a:r>
            <a:endParaRPr lang="ru-RU" sz="1600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13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6930" y="3992285"/>
            <a:ext cx="5518300" cy="20621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Педагогические работники, показавшие отрицательные результаты тестирования,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сдают повторно не более одного раза 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937654" y="855068"/>
            <a:ext cx="35626" cy="577136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30679" y="855068"/>
            <a:ext cx="551830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Предлагаемая модель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79674" y="855068"/>
            <a:ext cx="3431836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Действующая модель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636" y="3578473"/>
            <a:ext cx="5124620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Педагогические работники, претендующие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досрочную аттестацию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проходят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аттестацию </a:t>
            </a: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в два этапа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     1) </a:t>
            </a: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первый этап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-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квалификационное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тестирование на: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знание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законодательства Республики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Казахстан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педагогики 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психологии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предметных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знаний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    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2) </a:t>
            </a: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второй этап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- аналитическое обобщение итогов деятельности.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382" y="1569765"/>
            <a:ext cx="5100874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Аттестация педагогических работников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 очередной аттестации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осуществляется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одноэтапно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(портфолио)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путем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комплексного аналитического обобщения итогов деятельности педагогического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работника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60" y="57626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Номер слайда 4"/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k-K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13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8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 descr="C:\Users\Stella.Ibraeva\Desktop\fold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150" y="401130"/>
            <a:ext cx="1028374" cy="10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574298" y="6398474"/>
            <a:ext cx="1450404" cy="229475"/>
          </a:xfrm>
        </p:spPr>
        <p:txBody>
          <a:bodyPr/>
          <a:lstStyle/>
          <a:p>
            <a:fld id="{290F8FE1-D312-4C01-8616-14340EB4CBE8}" type="slidenum">
              <a:rPr lang="ru-RU" sz="11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14</a:t>
            </a:fld>
            <a:endParaRPr lang="ru-RU" sz="11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83976" y="243337"/>
            <a:ext cx="8123275" cy="767353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СТРУКТУРА КОМПЛЕКСНОГО АНАЛИТИЧЕСКОГО ОБОБЩЕНИЯ ИТОГОВ ДЕЯТЕЛЬНОСТИ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7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01" y="111592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 flipH="1">
            <a:off x="5973280" y="1444358"/>
            <a:ext cx="22078" cy="518207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447130" y="1868608"/>
            <a:ext cx="5044447" cy="452431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Материалы </a:t>
            </a:r>
            <a:r>
              <a:rPr lang="ru-RU" sz="16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педопыта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 </a:t>
            </a:r>
          </a:p>
          <a:p>
            <a:pPr algn="ctr"/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эссе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творческий отчет 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самоанализ профессиональной деятельности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участие в конференциях, семинарах,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круглых столах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публикации в СМИ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отзывы обучающихся, родителей, коллег, членов администрации</a:t>
            </a:r>
          </a:p>
          <a:p>
            <a:pPr algn="ctr"/>
            <a:endParaRPr lang="ru-RU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2059741" y="1166802"/>
            <a:ext cx="3431836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Действующая модель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21733" y="1168564"/>
            <a:ext cx="4269042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Предлагаемая модель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221733" y="1868608"/>
            <a:ext cx="55237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itchFamily="34" charset="0"/>
              </a:rPr>
              <a:t>Портфолио содержит</a:t>
            </a:r>
            <a:r>
              <a:rPr lang="ru-RU" sz="1600" dirty="0" smtClean="0">
                <a:latin typeface="Century Gothic" pitchFamily="34" charset="0"/>
              </a:rPr>
              <a:t>:</a:t>
            </a:r>
            <a:endParaRPr lang="en-US" sz="1600" dirty="0" smtClean="0">
              <a:latin typeface="Century Gothic" pitchFamily="34" charset="0"/>
            </a:endParaRPr>
          </a:p>
          <a:p>
            <a:endParaRPr lang="ru-RU" sz="1600" dirty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itchFamily="34" charset="0"/>
              </a:rPr>
              <a:t>Мониторинг качества знаний, умений и навыков обучающихся (воспитанников) за аттестационный период</a:t>
            </a:r>
            <a:r>
              <a:rPr lang="ru-RU" sz="1600" dirty="0" smtClean="0">
                <a:latin typeface="Century Gothic" pitchFamily="34" charset="0"/>
              </a:rPr>
              <a:t>;</a:t>
            </a:r>
            <a:endParaRPr lang="en-US" sz="1600" dirty="0" smtClean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itchFamily="34" charset="0"/>
              </a:rPr>
              <a:t>Копии документов, подтверждающих достижения обучающихся (воспитанников), или копии документов, подтверждающих обобщение опыта</a:t>
            </a:r>
            <a:r>
              <a:rPr lang="ru-RU" sz="1600" dirty="0" smtClean="0">
                <a:latin typeface="Century Gothic" pitchFamily="34" charset="0"/>
              </a:rPr>
              <a:t>;</a:t>
            </a:r>
            <a:endParaRPr lang="en-US" sz="1600" dirty="0" smtClean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itchFamily="34" charset="0"/>
              </a:rPr>
              <a:t>Листы наблюдения уроков/занятий/организованной учебной деятельности (не менее 5); </a:t>
            </a:r>
            <a:endParaRPr lang="en-US" sz="1600" dirty="0" smtClean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itchFamily="34" charset="0"/>
              </a:rPr>
              <a:t>Копии документов, подтверждающих достижения педагогического работника и приравненного к нему лица (при наличии).</a:t>
            </a:r>
          </a:p>
        </p:txBody>
      </p:sp>
    </p:spTree>
    <p:extLst>
      <p:ext uri="{BB962C8B-B14F-4D97-AF65-F5344CB8AC3E}">
        <p14:creationId xmlns:p14="http://schemas.microsoft.com/office/powerpoint/2010/main" val="76031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01763" y="28813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241702" y="1143000"/>
          <a:ext cx="11686440" cy="487544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779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960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369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377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377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791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Требования для квалификационной категории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Квалификационная категория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4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Педагог-модератор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Педагог-эксперт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Педагог-исследователь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Педагог-мастер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4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Качество </a:t>
                      </a:r>
                      <a:r>
                        <a:rPr lang="ru-RU" sz="1200" dirty="0" smtClean="0">
                          <a:effectLst/>
                          <a:latin typeface="Century Gothic" panose="020B0502020202020204" pitchFamily="34" charset="0"/>
                        </a:rPr>
                        <a:t>знаний, умений и навыков</a:t>
                      </a:r>
                      <a:endParaRPr lang="ru-RU" sz="12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5% 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динамика от стартового мониторинга</a:t>
                      </a:r>
                      <a:endParaRPr lang="ru-RU" sz="12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10% 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динамика от стартового мониторинга</a:t>
                      </a:r>
                      <a:endParaRPr lang="ru-RU" sz="12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entury Gothic" panose="020B0502020202020204" pitchFamily="34" charset="0"/>
                        </a:rPr>
                        <a:t>15% 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entury Gothic" panose="020B0502020202020204" pitchFamily="34" charset="0"/>
                        </a:rPr>
                        <a:t>динамика от стартового мониторинга</a:t>
                      </a:r>
                      <a:endParaRPr lang="ru-RU" sz="12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entury Gothic" panose="020B0502020202020204" pitchFamily="34" charset="0"/>
                        </a:rPr>
                        <a:t>20% -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entury Gothic" panose="020B0502020202020204" pitchFamily="34" charset="0"/>
                        </a:rPr>
                        <a:t>динамика от стартового мониторинга</a:t>
                      </a:r>
                      <a:endParaRPr lang="ru-RU" sz="12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70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Качество </a:t>
                      </a:r>
                      <a:r>
                        <a:rPr lang="ru-RU" sz="1200" dirty="0" smtClean="0">
                          <a:effectLst/>
                          <a:latin typeface="Century Gothic" panose="020B0502020202020204" pitchFamily="34" charset="0"/>
                        </a:rPr>
                        <a:t>преподавания/</a:t>
                      </a:r>
                      <a:r>
                        <a:rPr lang="ru-RU" sz="1200" baseline="0" dirty="0" smtClean="0">
                          <a:effectLst/>
                          <a:latin typeface="Century Gothic" panose="020B0502020202020204" pitchFamily="34" charset="0"/>
                        </a:rPr>
                        <a:t>воспитания и обучения</a:t>
                      </a:r>
                      <a:endParaRPr lang="ru-RU" sz="12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Листы наблюдения уроков/занятий/организованной учебной деятельности </a:t>
                      </a:r>
                    </a:p>
                    <a:p>
                      <a:pPr lvl="0" algn="ctr"/>
                      <a:r>
                        <a:rPr lang="ru-RU" sz="1200" i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(не менее 5)</a:t>
                      </a:r>
                      <a:endParaRPr lang="ru-RU" sz="1200" i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Листы наблюдения уроков/занятий/организованной учебной деятельности </a:t>
                      </a:r>
                    </a:p>
                    <a:p>
                      <a:pPr lvl="0" algn="ctr"/>
                      <a:r>
                        <a:rPr lang="ru-RU" sz="1200" i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(не менее 5)</a:t>
                      </a:r>
                      <a:endParaRPr lang="ru-RU" sz="1200" i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Листы наблюдения уроков/занятий/организованной учебной деятельности </a:t>
                      </a:r>
                    </a:p>
                    <a:p>
                      <a:pPr marL="0" lvl="0" algn="ctr" defTabSz="914400" rtl="0" eaLnBrk="1" latinLnBrk="0" hangingPunct="1"/>
                      <a:r>
                        <a:rPr lang="ru-RU" sz="1200" i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(не менее 5)</a:t>
                      </a:r>
                      <a:endParaRPr lang="ru-RU" sz="1200" i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Лист наблюдения уроков с рекомендациями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entury Gothic" panose="020B0502020202020204" pitchFamily="34" charset="0"/>
                        </a:rPr>
                        <a:t>Независимого центра оценивания</a:t>
                      </a:r>
                      <a:endParaRPr lang="ru-RU" sz="12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31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Достижения </a:t>
                      </a:r>
                      <a:r>
                        <a:rPr lang="ru-RU" sz="1200" dirty="0" smtClean="0">
                          <a:effectLst/>
                          <a:latin typeface="Century Gothic" panose="020B0502020202020204" pitchFamily="34" charset="0"/>
                        </a:rPr>
                        <a:t>обучающихся (воспитанников), обобщение итогов деятельности</a:t>
                      </a:r>
                      <a:endParaRPr lang="ru-RU" sz="12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на уровне организации образования или имеет участников олимпиад, конкурсов, соревнований на уровне организации образования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на уровне района/города или имеет участников олимпиад, конкурсов, соревнований на уровне района/города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на уровне области/гг. Астаны, Алматы или имеет участников олимпиад, конкурсов, соревнований на уровне области/гг. Астаны, Алматы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4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Профессиональные достижения педагога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Century Gothic" panose="020B0502020202020204" pitchFamily="34" charset="0"/>
                        </a:rPr>
                        <a:t>(при наличии)</a:t>
                      </a:r>
                      <a:endParaRPr lang="ru-RU" sz="1200" i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Участие в профессиональных конкурсах, олимпиадах и иных </a:t>
                      </a:r>
                      <a:r>
                        <a:rPr lang="ru-RU" sz="1200" dirty="0" smtClean="0">
                          <a:effectLst/>
                          <a:latin typeface="Century Gothic" panose="020B0502020202020204" pitchFamily="34" charset="0"/>
                        </a:rPr>
                        <a:t>мероприятиях</a:t>
                      </a:r>
                      <a:endParaRPr lang="ru-RU" sz="12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52076" y="6143891"/>
            <a:ext cx="874309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  <a:hlinkClick r:id="rId2"/>
              </a:rPr>
              <a:t>[</a:t>
            </a:r>
            <a:r>
              <a:rPr kumimoji="0" lang="ru-RU" sz="10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  <a:hlinkClick r:id="rId2"/>
              </a:rPr>
              <a:t>1]</a:t>
            </a:r>
            <a:r>
              <a:rPr kumimoji="0" lang="ru-RU" sz="10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 По итогам наблюдения уроков</a:t>
            </a:r>
            <a:endParaRPr kumimoji="0" lang="ru-RU" sz="12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  <a:hlinkClick r:id="rId3"/>
              </a:rPr>
              <a:t>[2]</a:t>
            </a:r>
            <a:r>
              <a:rPr kumimoji="0" lang="ru-RU" sz="10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 Согласно перечню, утверждённому Министерством образования и науки Республики Казахстан</a:t>
            </a:r>
            <a:endParaRPr kumimoji="0" lang="ru-RU" sz="12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  <a:hlinkClick r:id="rId4"/>
              </a:rPr>
              <a:t>[3]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 Выступления на конференциях, симпозиумах, разработка методических материалов, проведение семинаров, мастер классов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57283" y="0"/>
            <a:ext cx="11455022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Лист оценивания портфолио аттестуемого работника</a:t>
            </a:r>
            <a:br>
              <a:rPr lang="ru-RU" sz="20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(Комплексное аналитическое обобщение итогов деятельности, </a:t>
            </a:r>
            <a:r>
              <a:rPr lang="en-US" sz="20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II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 этап)</a:t>
            </a:r>
          </a:p>
        </p:txBody>
      </p:sp>
    </p:spTree>
    <p:extLst>
      <p:ext uri="{BB962C8B-B14F-4D97-AF65-F5344CB8AC3E}">
        <p14:creationId xmlns:p14="http://schemas.microsoft.com/office/powerpoint/2010/main" val="163565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248" y="138160"/>
            <a:ext cx="10972800" cy="39410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Требования по квалификационным категориям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212707" y="712982"/>
          <a:ext cx="11750723" cy="579861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352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53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07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477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6154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2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itchFamily="34" charset="0"/>
                        </a:rPr>
                        <a:t>Педагог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itchFamily="34" charset="0"/>
                        </a:rPr>
                        <a:t>Педагог-модератор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itchFamily="34" charset="0"/>
                        </a:rPr>
                        <a:t>Педагог-эксперт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itchFamily="34" charset="0"/>
                        </a:rPr>
                        <a:t>Педагог-исследователь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itchFamily="34" charset="0"/>
                        </a:rPr>
                        <a:t>Педагог-мастер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9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Century Gothic" pitchFamily="34" charset="0"/>
                        </a:rPr>
                        <a:t>-</a:t>
                      </a:r>
                      <a:endParaRPr lang="ru-RU" sz="1000" i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/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Century Gothic" pitchFamily="34" charset="0"/>
                        </a:rPr>
                        <a:t>Отвечает общим требованиям, предъявляемым к квалификационной категории «педагог», кроме того:</a:t>
                      </a:r>
                      <a:endParaRPr lang="ru-RU" sz="1000" i="1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30789" marR="30789" marT="0" marB="0" anchor="ctr"/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Century Gothic" pitchFamily="34" charset="0"/>
                        </a:rPr>
                        <a:t>Отвечает общим требованиям, предъявляемым к квалификационной категории «педагог-модератор», кроме того:</a:t>
                      </a:r>
                      <a:endParaRPr lang="ru-RU" sz="1000" i="1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30789" marR="30789" marT="0" marB="0" anchor="ctr"/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Century Gothic" pitchFamily="34" charset="0"/>
                        </a:rPr>
                        <a:t>Отвечает общим требованиям, предъявляемым к квалификационной категории «педагог-эксперт», кроме того:</a:t>
                      </a:r>
                      <a:endParaRPr lang="ru-RU" sz="1000" i="1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30789" marR="30789" marT="0" marB="0" anchor="ctr"/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Century Gothic" pitchFamily="34" charset="0"/>
                        </a:rPr>
                        <a:t>Отвечает общим требованиям, предъявляемым к квалификационной категории «педагог-исследователь», кроме того:</a:t>
                      </a:r>
                      <a:endParaRPr lang="ru-RU" sz="1000" i="1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30789" marR="30789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03230"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знает содержание учебного предмета (дисциплины, модуля),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воспитательно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-образовательного процесса, методику преподавания (воспитания и обучения) и оценивания;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планирует и организует учебный (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воспитательно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-образовательный) процесс с учетом психолого-возрастных особенностей обучающихся (воспитанников), используя эффективные формы, методы и средства обучения (воспитания);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способствует формированию общей культуры обучающего (воспитанника) и его социализации;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принимает участие в мероприятиях на уровне организации образования;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знает основы профессионально-педагогического общения;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общепользовательским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уровнем ИКТ-компетентности;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повышает свою профессиональную квалификацию.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0789" marR="30789" marT="0" marB="0"/>
                </a:tc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осуществляет индивидуальный подход в воспитании и обучении с учетом потребностей обучающихся (воспитанников);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навыками профессионально-педагогического диалога;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проводит рефлексию и анализ личного вклада в результат обучения (воспитания) на уровне достижений обучающихся (воспитанников);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уровне организации образования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или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имеет участников олимпиад, конкурсов, соревнований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уровне организации образования.</a:t>
                      </a:r>
                      <a:endParaRPr lang="ru-RU" sz="1100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 algn="just" fontAlgn="base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30789" marR="30789" marT="0" marB="0"/>
                </a:tc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навыками анализа организованной учебной деятельности;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осуществляет дифференцированный подход в обучении (воспитании) с учетом способностей обучающихся (воспитанников);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осуществляет наставничество и конструктивно определяет приоритеты профессионального развития: собственного и коллег;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навыками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анализа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цифровых образовательных ресурсов.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уровне района/города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или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имеет участников олимпиад, конкурсов, соревнований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уровне района/города.</a:t>
                      </a:r>
                      <a:endParaRPr lang="ru-RU" sz="1100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30789" marR="30789" marT="0" marB="0"/>
                </a:tc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навыками разработки методики обучения (воспитания) и инструментов (индикаторов) оценивания;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обеспечивает развитие исследовательских навыков обучающихся (воспитанников);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осуществляет наставничество и конструктивно определяет стратегии развития в педагогическом сообществе;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навыками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разработки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образовательных ресурсов;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уровне области/гг. Астаны, Алматы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или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имеет участников олимпиад, конкурсов, соревнований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уровне области/гг. Астаны, Алматы.</a:t>
                      </a:r>
                      <a:endParaRPr lang="ru-RU" sz="1100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ru-RU" sz="11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/>
                </a:tc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имеет авторскую программу или является автором (соавтором) изданных учебников, учебно-методических пособий, монографий, проектных работ, получивших одобрение и распространение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республиканском уровне;</a:t>
                      </a:r>
                      <a:endParaRPr lang="ru-RU" sz="1100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обеспечивает развитие навыков научного проектирования;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осуществляет наставничество и прогнозирует стратегии развития сети профессионального сообщества.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ru-RU" sz="11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2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09600" y="580131"/>
            <a:ext cx="10972800" cy="7898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Решение по итогам аттестации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609599" y="1600206"/>
            <a:ext cx="10808043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2476500" algn="l"/>
              </a:tabLst>
            </a:pPr>
            <a:r>
              <a:rPr lang="ru-RU" sz="25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 принятия решений: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2476500" algn="l"/>
              </a:tabLst>
            </a:pPr>
            <a:r>
              <a:rPr lang="ru-RU" sz="25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«рекомендован на заявляемый уровень» - </a:t>
            </a:r>
            <a:r>
              <a:rPr lang="ru-RU" sz="25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успешном прохождении квалификационного тестирования и  комплексного  аналитического обобщения, соответствии  </a:t>
            </a:r>
            <a:r>
              <a:rPr lang="ru-RU" sz="25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требованиям </a:t>
            </a:r>
            <a:r>
              <a:rPr lang="ru-RU" sz="25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квалификационной </a:t>
            </a:r>
            <a:r>
              <a:rPr lang="ru-RU" sz="25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категории;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2476500" algn="l"/>
              </a:tabLst>
            </a:pPr>
            <a:r>
              <a:rPr lang="ru-RU" sz="25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«не рекомендован на заявляемый уровень» - </a:t>
            </a:r>
            <a:r>
              <a:rPr lang="ru-RU" sz="25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несоответствии одному из требований к квалификационной категории</a:t>
            </a:r>
            <a:r>
              <a:rPr lang="ru-RU" sz="25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5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70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898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Сроки прохождения аттестации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70883691"/>
              </p:ext>
            </p:extLst>
          </p:nvPr>
        </p:nvGraphicFramePr>
        <p:xfrm>
          <a:off x="609600" y="1282889"/>
          <a:ext cx="10950053" cy="489161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724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64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364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047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8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entury Gothic" pitchFamily="34" charset="0"/>
                        </a:rPr>
                        <a:t>Действие</a:t>
                      </a:r>
                      <a:endParaRPr lang="ru-RU" sz="16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Аттестация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200" b="1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(на период перехода)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b="1" dirty="0">
                          <a:effectLst/>
                          <a:latin typeface="Century Gothic" pitchFamily="34" charset="0"/>
                        </a:rPr>
                        <a:t>Аттестация №1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*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b="1" dirty="0">
                          <a:effectLst/>
                          <a:latin typeface="Century Gothic" pitchFamily="34" charset="0"/>
                        </a:rPr>
                        <a:t>Аттестация №2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*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8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Подача заявления на аттестацию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До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 16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 апреля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т.г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</a:t>
                      </a: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5 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января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</a:t>
                      </a: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5 августа</a:t>
                      </a:r>
                      <a:r>
                        <a:rPr lang="ru-RU" sz="1600" baseline="0" dirty="0" smtClean="0">
                          <a:effectLst/>
                          <a:latin typeface="Century Gothic" pitchFamily="34" charset="0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65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entury Gothic" pitchFamily="34" charset="0"/>
                        </a:rPr>
                        <a:t>Этап 1: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прохождение национального квалификационного тестирования (НКТ)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С</a:t>
                      </a:r>
                      <a:r>
                        <a:rPr lang="ru-RU" sz="1600" baseline="0" dirty="0" smtClean="0">
                          <a:effectLst/>
                          <a:latin typeface="Century Gothic" pitchFamily="34" charset="0"/>
                        </a:rPr>
                        <a:t> 10 -17</a:t>
                      </a: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 мая </a:t>
                      </a:r>
                      <a:r>
                        <a:rPr lang="ru-RU" sz="1600" dirty="0" err="1" smtClean="0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 smtClean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31 мая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До 30 октября т.г.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Сдача портфолио аттестуемого работника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До 31 июня </a:t>
                      </a:r>
                      <a:r>
                        <a:rPr lang="ru-RU" sz="1600" dirty="0" err="1" smtClean="0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 smtClean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31 июня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До 15 ноября т.г.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65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entury Gothic" pitchFamily="34" charset="0"/>
                        </a:rPr>
                        <a:t>Этап 2: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Комплексное аналитическое обобщение итогов деятельности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31 июля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31 июля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До 15 декабря т.г.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Решение аттестационной комиссии 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20 августа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20 августа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6060" algn="ctr"/>
                          <a:tab pos="2419350" algn="l"/>
                        </a:tabLs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До 20 декабря т.г.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Решение вступает в силу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С 1 сентября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С 1 сентября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С 1 января следующего года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6307707"/>
            <a:ext cx="34788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>
                <a:solidFill>
                  <a:srgbClr val="C00000"/>
                </a:solidFill>
                <a:latin typeface="Century Gothic" pitchFamily="34" charset="0"/>
              </a:rPr>
              <a:t>*</a:t>
            </a:r>
            <a:r>
              <a:rPr lang="ru-RU" sz="1400" i="1" dirty="0">
                <a:latin typeface="Century Gothic" pitchFamily="34" charset="0"/>
              </a:rPr>
              <a:t>Аттестация проводится 2 раза в год</a:t>
            </a:r>
            <a:endParaRPr lang="ru-RU" sz="14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7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5125</TotalTime>
  <Words>2382</Words>
  <Application>Microsoft Office PowerPoint</Application>
  <PresentationFormat>Широкоэкранный</PresentationFormat>
  <Paragraphs>408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 Unicode MS</vt:lpstr>
      <vt:lpstr>Arial</vt:lpstr>
      <vt:lpstr>Calibri</vt:lpstr>
      <vt:lpstr>Century Gothic</vt:lpstr>
      <vt:lpstr>Times New Roman</vt:lpstr>
      <vt:lpstr>Wingdings</vt:lpstr>
      <vt:lpstr>1_Тема Office</vt:lpstr>
      <vt:lpstr>Презентация PowerPoint</vt:lpstr>
      <vt:lpstr>ЦЕЛИ АТТЕСТАЦИИ</vt:lpstr>
      <vt:lpstr>ПЕРЕХОД НА НОВУЮ МОДЕЛЬ АТТЕСТАЦИИ ПЕДАГОГОВ</vt:lpstr>
      <vt:lpstr>АТТЕСТАЦИЯ</vt:lpstr>
      <vt:lpstr>Презентация PowerPoint</vt:lpstr>
      <vt:lpstr>Требования к категории «Педагог-модератор»:   </vt:lpstr>
      <vt:lpstr>Требования к категории  «Педагог-эксперт»</vt:lpstr>
      <vt:lpstr>Требования к категориям «Педагог-исследователь», «Педагог-мастер»</vt:lpstr>
      <vt:lpstr>Требования к прохождению досрочной аттестации</vt:lpstr>
      <vt:lpstr>Презентация PowerPoint</vt:lpstr>
      <vt:lpstr>СТРУКТУРА НАЦИОНАЛЬНОГО КВАЛИФИКАЦИОННОГО ТЕСТА</vt:lpstr>
      <vt:lpstr>Структура национального квалификационного тестирования</vt:lpstr>
      <vt:lpstr>НАЦИОНАЛЬНОЕ КВАЛИФИКАЦИОННОЕ ТЕСТИРОВАНИЕ</vt:lpstr>
      <vt:lpstr>СТРУКТУРА КОМПЛЕКСНОГО АНАЛИТИЧЕСКОГО ОБОБЩЕНИЯ ИТОГОВ ДЕЯТЕЛЬНОСТИ</vt:lpstr>
      <vt:lpstr>Лист оценивания портфолио аттестуемого работника (Комплексное аналитическое обобщение итогов деятельности, II этап)</vt:lpstr>
      <vt:lpstr>Требования по квалификационным категориям</vt:lpstr>
      <vt:lpstr>Решение по итогам аттестации</vt:lpstr>
      <vt:lpstr>Сроки прохождения аттестации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Zhanbota</dc:creator>
  <cp:lastModifiedBy>Admin</cp:lastModifiedBy>
  <cp:revision>779</cp:revision>
  <cp:lastPrinted>2017-04-04T07:49:53Z</cp:lastPrinted>
  <dcterms:created xsi:type="dcterms:W3CDTF">2015-09-16T09:12:39Z</dcterms:created>
  <dcterms:modified xsi:type="dcterms:W3CDTF">2018-03-29T03:46:44Z</dcterms:modified>
</cp:coreProperties>
</file>